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50" r:id="rId2"/>
    <p:sldId id="257" r:id="rId3"/>
    <p:sldId id="409" r:id="rId4"/>
    <p:sldId id="405" r:id="rId5"/>
    <p:sldId id="408" r:id="rId6"/>
    <p:sldId id="260" r:id="rId7"/>
    <p:sldId id="421" r:id="rId8"/>
    <p:sldId id="422" r:id="rId9"/>
    <p:sldId id="437" r:id="rId10"/>
    <p:sldId id="441" r:id="rId11"/>
    <p:sldId id="410" r:id="rId12"/>
    <p:sldId id="423" r:id="rId13"/>
    <p:sldId id="418" r:id="rId14"/>
    <p:sldId id="424" r:id="rId15"/>
    <p:sldId id="425" r:id="rId16"/>
    <p:sldId id="426" r:id="rId17"/>
    <p:sldId id="427" r:id="rId18"/>
    <p:sldId id="432" r:id="rId19"/>
    <p:sldId id="429" r:id="rId20"/>
    <p:sldId id="433" r:id="rId21"/>
    <p:sldId id="430" r:id="rId22"/>
    <p:sldId id="434" r:id="rId23"/>
    <p:sldId id="438" r:id="rId24"/>
    <p:sldId id="439" r:id="rId25"/>
    <p:sldId id="440"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12" r:id="rId39"/>
    <p:sldId id="455" r:id="rId40"/>
    <p:sldId id="45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FF"/>
    <a:srgbClr val="FFCCFF"/>
    <a:srgbClr val="FFCCCC"/>
    <a:srgbClr val="FF99CC"/>
    <a:srgbClr val="0053A3"/>
    <a:srgbClr val="CCFFFF"/>
    <a:srgbClr val="CCFFCC"/>
    <a:srgbClr val="FFE5FF"/>
    <a:srgbClr val="CC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68" autoAdjust="0"/>
    <p:restoredTop sz="85820" autoAdjust="0"/>
  </p:normalViewPr>
  <p:slideViewPr>
    <p:cSldViewPr snapToGrid="0" showGuides="1">
      <p:cViewPr varScale="1">
        <p:scale>
          <a:sx n="79" d="100"/>
          <a:sy n="79" d="100"/>
        </p:scale>
        <p:origin x="714" y="84"/>
      </p:cViewPr>
      <p:guideLst>
        <p:guide orient="horz" pos="2160"/>
        <p:guide pos="3840"/>
      </p:guideLst>
    </p:cSldViewPr>
  </p:slideViewPr>
  <p:outlineViewPr>
    <p:cViewPr>
      <p:scale>
        <a:sx n="33" d="100"/>
        <a:sy n="33" d="100"/>
      </p:scale>
      <p:origin x="0" y="31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8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分类正确率</a:t>
            </a:r>
            <a:endParaRPr lang="en-US" alt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8.4803149606299214E-2"/>
          <c:y val="0.12946777486147565"/>
          <c:w val="0.89297462817147866"/>
          <c:h val="0.66185914260717416"/>
        </c:manualLayout>
      </c:layout>
      <c:barChart>
        <c:barDir val="col"/>
        <c:grouping val="clustered"/>
        <c:varyColors val="0"/>
        <c:ser>
          <c:idx val="0"/>
          <c:order val="0"/>
          <c:tx>
            <c:strRef>
              <c:f>Sheet2!$A$2</c:f>
              <c:strCache>
                <c:ptCount val="1"/>
                <c:pt idx="0">
                  <c:v>VGG19+CRC</c:v>
                </c:pt>
              </c:strCache>
            </c:strRef>
          </c:tx>
          <c:spPr>
            <a:solidFill>
              <a:schemeClr val="accent1"/>
            </a:solidFill>
            <a:ln>
              <a:noFill/>
            </a:ln>
            <a:effectLst/>
          </c:spPr>
          <c:invertIfNegative val="0"/>
          <c:dLbls>
            <c:dLbl>
              <c:idx val="0"/>
              <c:layout>
                <c:manualLayout>
                  <c:x val="0"/>
                  <c:y val="-4.629629629629627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07E2-4BE3-B267-57B2CC601A06}"/>
                </c:ext>
                <c:ext xmlns:c15="http://schemas.microsoft.com/office/drawing/2012/chart" uri="{CE6537A1-D6FC-4f65-9D91-7224C49458BB}"/>
              </c:extLst>
            </c:dLbl>
            <c:dLbl>
              <c:idx val="1"/>
              <c:layout>
                <c:manualLayout>
                  <c:x val="-5.0925337632079971E-17"/>
                  <c:y val="9.2592592592592587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07E2-4BE3-B267-57B2CC601A06}"/>
                </c:ext>
                <c:ext xmlns:c15="http://schemas.microsoft.com/office/drawing/2012/chart" uri="{CE6537A1-D6FC-4f65-9D91-7224C49458BB}"/>
              </c:extLst>
            </c:dLbl>
            <c:dLbl>
              <c:idx val="2"/>
              <c:layout>
                <c:manualLayout>
                  <c:x val="0"/>
                  <c:y val="-2.3148148148148147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07E2-4BE3-B267-57B2CC601A06}"/>
                </c:ext>
                <c:ext xmlns:c15="http://schemas.microsoft.com/office/drawing/2012/chart" uri="{CE6537A1-D6FC-4f65-9D91-7224C49458BB}"/>
              </c:extLst>
            </c:dLbl>
            <c:dLbl>
              <c:idx val="3"/>
              <c:layout>
                <c:manualLayout>
                  <c:x val="-1.0185067526415994E-16"/>
                  <c:y val="-4.629629629629671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07E2-4BE3-B267-57B2CC601A0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RSSCN7</c:v>
                </c:pt>
                <c:pt idx="1">
                  <c:v>UC-Merced</c:v>
                </c:pt>
                <c:pt idx="2">
                  <c:v>WHU-RS19</c:v>
                </c:pt>
                <c:pt idx="3">
                  <c:v>AID</c:v>
                </c:pt>
              </c:strCache>
            </c:strRef>
          </c:cat>
          <c:val>
            <c:numRef>
              <c:f>Sheet2!$B$2:$E$2</c:f>
              <c:numCache>
                <c:formatCode>General</c:formatCode>
                <c:ptCount val="4"/>
                <c:pt idx="0">
                  <c:v>85.77</c:v>
                </c:pt>
                <c:pt idx="1">
                  <c:v>90.4</c:v>
                </c:pt>
                <c:pt idx="2">
                  <c:v>94.58</c:v>
                </c:pt>
                <c:pt idx="3">
                  <c:v>80.73</c:v>
                </c:pt>
              </c:numCache>
            </c:numRef>
          </c:val>
          <c:extLst xmlns:c16r2="http://schemas.microsoft.com/office/drawing/2015/06/chart">
            <c:ext xmlns:c16="http://schemas.microsoft.com/office/drawing/2014/chart" uri="{C3380CC4-5D6E-409C-BE32-E72D297353CC}">
              <c16:uniqueId val="{00000004-07E2-4BE3-B267-57B2CC601A06}"/>
            </c:ext>
          </c:extLst>
        </c:ser>
        <c:ser>
          <c:idx val="1"/>
          <c:order val="1"/>
          <c:tx>
            <c:strRef>
              <c:f>Sheet2!$A$3</c:f>
              <c:strCache>
                <c:ptCount val="1"/>
                <c:pt idx="0">
                  <c:v>VGG19+Hybrid_CRC</c:v>
                </c:pt>
              </c:strCache>
            </c:strRef>
          </c:tx>
          <c:spPr>
            <a:solidFill>
              <a:schemeClr val="accent2"/>
            </a:solidFill>
            <a:ln>
              <a:noFill/>
            </a:ln>
            <a:effectLst/>
          </c:spPr>
          <c:invertIfNegative val="0"/>
          <c:dLbls>
            <c:dLbl>
              <c:idx val="0"/>
              <c:layout>
                <c:manualLayout>
                  <c:x val="0"/>
                  <c:y val="-8.333333333333335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07E2-4BE3-B267-57B2CC601A06}"/>
                </c:ext>
                <c:ext xmlns:c15="http://schemas.microsoft.com/office/drawing/2012/chart" uri="{CE6537A1-D6FC-4f65-9D91-7224C49458BB}"/>
              </c:extLst>
            </c:dLbl>
            <c:dLbl>
              <c:idx val="1"/>
              <c:layout>
                <c:manualLayout>
                  <c:x val="0"/>
                  <c:y val="-1.851851851851856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07E2-4BE3-B267-57B2CC601A06}"/>
                </c:ext>
                <c:ext xmlns:c15="http://schemas.microsoft.com/office/drawing/2012/chart" uri="{CE6537A1-D6FC-4f65-9D91-7224C49458BB}"/>
              </c:extLst>
            </c:dLbl>
            <c:dLbl>
              <c:idx val="2"/>
              <c:layout>
                <c:manualLayout>
                  <c:x val="0"/>
                  <c:y val="9.2592592592592587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07E2-4BE3-B267-57B2CC601A06}"/>
                </c:ext>
                <c:ext xmlns:c15="http://schemas.microsoft.com/office/drawing/2012/chart" uri="{CE6537A1-D6FC-4f65-9D91-7224C49458BB}"/>
              </c:extLst>
            </c:dLbl>
            <c:dLbl>
              <c:idx val="3"/>
              <c:layout>
                <c:manualLayout>
                  <c:x val="1.0185067526415994E-16"/>
                  <c:y val="-4.629629629629633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07E2-4BE3-B267-57B2CC601A0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RSSCN7</c:v>
                </c:pt>
                <c:pt idx="1">
                  <c:v>UC-Merced</c:v>
                </c:pt>
                <c:pt idx="2">
                  <c:v>WHU-RS19</c:v>
                </c:pt>
                <c:pt idx="3">
                  <c:v>AID</c:v>
                </c:pt>
              </c:strCache>
            </c:strRef>
          </c:cat>
          <c:val>
            <c:numRef>
              <c:f>Sheet2!$B$3:$E$3</c:f>
              <c:numCache>
                <c:formatCode>General</c:formatCode>
                <c:ptCount val="4"/>
                <c:pt idx="0">
                  <c:v>86.39</c:v>
                </c:pt>
                <c:pt idx="1">
                  <c:v>90.67</c:v>
                </c:pt>
                <c:pt idx="2">
                  <c:v>94.76</c:v>
                </c:pt>
                <c:pt idx="3">
                  <c:v>81.069999999999993</c:v>
                </c:pt>
              </c:numCache>
            </c:numRef>
          </c:val>
          <c:extLst xmlns:c16r2="http://schemas.microsoft.com/office/drawing/2015/06/chart">
            <c:ext xmlns:c16="http://schemas.microsoft.com/office/drawing/2014/chart" uri="{C3380CC4-5D6E-409C-BE32-E72D297353CC}">
              <c16:uniqueId val="{00000009-07E2-4BE3-B267-57B2CC601A06}"/>
            </c:ext>
          </c:extLst>
        </c:ser>
        <c:ser>
          <c:idx val="2"/>
          <c:order val="2"/>
          <c:tx>
            <c:strRef>
              <c:f>Sheet2!$A$4</c:f>
              <c:strCache>
                <c:ptCount val="1"/>
                <c:pt idx="0">
                  <c:v>ResNet+CRC+SPM</c:v>
                </c:pt>
              </c:strCache>
            </c:strRef>
          </c:tx>
          <c:spPr>
            <a:solidFill>
              <a:schemeClr val="accent3"/>
            </a:solidFill>
            <a:ln>
              <a:noFill/>
            </a:ln>
            <a:effectLst/>
          </c:spPr>
          <c:invertIfNegative val="0"/>
          <c:dLbls>
            <c:dLbl>
              <c:idx val="0"/>
              <c:layout>
                <c:manualLayout>
                  <c:x val="0"/>
                  <c:y val="-9.2592592592592587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07E2-4BE3-B267-57B2CC601A06}"/>
                </c:ext>
                <c:ext xmlns:c15="http://schemas.microsoft.com/office/drawing/2012/chart" uri="{CE6537A1-D6FC-4f65-9D91-7224C49458BB}"/>
              </c:extLst>
            </c:dLbl>
            <c:dLbl>
              <c:idx val="1"/>
              <c:layout>
                <c:manualLayout>
                  <c:x val="0"/>
                  <c:y val="-4.166666666666668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07E2-4BE3-B267-57B2CC601A06}"/>
                </c:ext>
                <c:ext xmlns:c15="http://schemas.microsoft.com/office/drawing/2012/chart" uri="{CE6537A1-D6FC-4f65-9D91-7224C49458BB}"/>
              </c:extLst>
            </c:dLbl>
            <c:dLbl>
              <c:idx val="2"/>
              <c:layout>
                <c:manualLayout>
                  <c:x val="0"/>
                  <c:y val="-2.777777777777777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07E2-4BE3-B267-57B2CC601A06}"/>
                </c:ext>
                <c:ext xmlns:c15="http://schemas.microsoft.com/office/drawing/2012/chart" uri="{CE6537A1-D6FC-4f65-9D91-7224C49458BB}"/>
              </c:extLst>
            </c:dLbl>
            <c:dLbl>
              <c:idx val="3"/>
              <c:layout>
                <c:manualLayout>
                  <c:x val="2.7777777777777779E-3"/>
                  <c:y val="4.6296296296295869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D-07E2-4BE3-B267-57B2CC601A0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RSSCN7</c:v>
                </c:pt>
                <c:pt idx="1">
                  <c:v>UC-Merced</c:v>
                </c:pt>
                <c:pt idx="2">
                  <c:v>WHU-RS19</c:v>
                </c:pt>
                <c:pt idx="3">
                  <c:v>AID</c:v>
                </c:pt>
              </c:strCache>
            </c:strRef>
          </c:cat>
          <c:val>
            <c:numRef>
              <c:f>Sheet2!$B$4:$E$4</c:f>
              <c:numCache>
                <c:formatCode>General</c:formatCode>
                <c:ptCount val="4"/>
                <c:pt idx="0">
                  <c:v>85.21</c:v>
                </c:pt>
                <c:pt idx="1">
                  <c:v>93.52</c:v>
                </c:pt>
                <c:pt idx="2">
                  <c:v>96.32</c:v>
                </c:pt>
                <c:pt idx="3">
                  <c:v>80.55</c:v>
                </c:pt>
              </c:numCache>
            </c:numRef>
          </c:val>
          <c:extLst xmlns:c16r2="http://schemas.microsoft.com/office/drawing/2015/06/chart">
            <c:ext xmlns:c16="http://schemas.microsoft.com/office/drawing/2014/chart" uri="{C3380CC4-5D6E-409C-BE32-E72D297353CC}">
              <c16:uniqueId val="{0000000E-07E2-4BE3-B267-57B2CC601A06}"/>
            </c:ext>
          </c:extLst>
        </c:ser>
        <c:ser>
          <c:idx val="3"/>
          <c:order val="3"/>
          <c:tx>
            <c:strRef>
              <c:f>Sheet2!$A$5</c:f>
              <c:strCache>
                <c:ptCount val="1"/>
                <c:pt idx="0">
                  <c:v>ResNet+MKL_CRC+SPM</c:v>
                </c:pt>
              </c:strCache>
            </c:strRef>
          </c:tx>
          <c:spPr>
            <a:solidFill>
              <a:schemeClr val="accent4"/>
            </a:solidFill>
            <a:ln>
              <a:noFill/>
            </a:ln>
            <a:effectLst/>
          </c:spPr>
          <c:invertIfNegative val="0"/>
          <c:dLbls>
            <c:dLbl>
              <c:idx val="0"/>
              <c:layout>
                <c:manualLayout>
                  <c:x val="0"/>
                  <c:y val="-4.629629629629629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F-07E2-4BE3-B267-57B2CC601A06}"/>
                </c:ext>
                <c:ext xmlns:c15="http://schemas.microsoft.com/office/drawing/2012/chart" uri="{CE6537A1-D6FC-4f65-9D91-7224C49458BB}"/>
              </c:extLst>
            </c:dLbl>
            <c:dLbl>
              <c:idx val="1"/>
              <c:layout>
                <c:manualLayout>
                  <c:x val="-5.0925337632079971E-17"/>
                  <c:y val="-8.333333333333332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0-07E2-4BE3-B267-57B2CC601A06}"/>
                </c:ext>
                <c:ext xmlns:c15="http://schemas.microsoft.com/office/drawing/2012/chart" uri="{CE6537A1-D6FC-4f65-9D91-7224C49458BB}"/>
              </c:extLst>
            </c:dLbl>
            <c:dLbl>
              <c:idx val="2"/>
              <c:layout>
                <c:manualLayout>
                  <c:x val="0"/>
                  <c:y val="-6.018518518518518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1-07E2-4BE3-B267-57B2CC601A06}"/>
                </c:ext>
                <c:ext xmlns:c15="http://schemas.microsoft.com/office/drawing/2012/chart" uri="{CE6537A1-D6FC-4f65-9D91-7224C49458BB}"/>
              </c:extLst>
            </c:dLbl>
            <c:dLbl>
              <c:idx val="3"/>
              <c:layout>
                <c:manualLayout>
                  <c:x val="0"/>
                  <c:y val="-7.407407407407411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2-07E2-4BE3-B267-57B2CC601A06}"/>
                </c:ext>
                <c:ext xmlns:c15="http://schemas.microsoft.com/office/drawing/2012/chart" uri="{CE6537A1-D6FC-4f65-9D91-7224C49458BB}"/>
              </c:extLst>
            </c:dLbl>
            <c:spPr>
              <a:noFill/>
              <a:ln>
                <a:noFill/>
              </a:ln>
              <a:effectLst>
                <a:glow rad="127000">
                  <a:schemeClr val="accent2"/>
                </a:glow>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Sheet2!$B$1:$E$1</c:f>
              <c:strCache>
                <c:ptCount val="4"/>
                <c:pt idx="0">
                  <c:v>RSSCN7</c:v>
                </c:pt>
                <c:pt idx="1">
                  <c:v>UC-Merced</c:v>
                </c:pt>
                <c:pt idx="2">
                  <c:v>WHU-RS19</c:v>
                </c:pt>
                <c:pt idx="3">
                  <c:v>AID</c:v>
                </c:pt>
              </c:strCache>
            </c:strRef>
          </c:cat>
          <c:val>
            <c:numRef>
              <c:f>Sheet2!$B$5:$E$5</c:f>
              <c:numCache>
                <c:formatCode>General</c:formatCode>
                <c:ptCount val="4"/>
                <c:pt idx="0">
                  <c:v>85.5</c:v>
                </c:pt>
                <c:pt idx="1">
                  <c:v>93.55</c:v>
                </c:pt>
                <c:pt idx="2">
                  <c:v>96.68</c:v>
                </c:pt>
                <c:pt idx="3">
                  <c:v>81.12</c:v>
                </c:pt>
              </c:numCache>
            </c:numRef>
          </c:val>
          <c:extLst xmlns:c16r2="http://schemas.microsoft.com/office/drawing/2015/06/chart">
            <c:ext xmlns:c16="http://schemas.microsoft.com/office/drawing/2014/chart" uri="{C3380CC4-5D6E-409C-BE32-E72D297353CC}">
              <c16:uniqueId val="{00000013-07E2-4BE3-B267-57B2CC601A06}"/>
            </c:ext>
          </c:extLst>
        </c:ser>
        <c:dLbls>
          <c:showLegendKey val="0"/>
          <c:showVal val="0"/>
          <c:showCatName val="0"/>
          <c:showSerName val="0"/>
          <c:showPercent val="0"/>
          <c:showBubbleSize val="0"/>
        </c:dLbls>
        <c:gapWidth val="219"/>
        <c:overlap val="-27"/>
        <c:axId val="-305132656"/>
        <c:axId val="-305128848"/>
      </c:barChart>
      <c:catAx>
        <c:axId val="-30513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5128848"/>
        <c:crosses val="autoZero"/>
        <c:auto val="1"/>
        <c:lblAlgn val="ctr"/>
        <c:lblOffset val="100"/>
        <c:noMultiLvlLbl val="0"/>
      </c:catAx>
      <c:valAx>
        <c:axId val="-30512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5132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UC!$A$3</c:f>
              <c:strCache>
                <c:ptCount val="1"/>
                <c:pt idx="0">
                  <c:v>VGG+KCRC</c:v>
                </c:pt>
              </c:strCache>
            </c:strRef>
          </c:tx>
          <c:spPr>
            <a:solidFill>
              <a:schemeClr val="accent1"/>
            </a:solidFill>
            <a:ln>
              <a:noFill/>
            </a:ln>
            <a:effectLst/>
          </c:spPr>
          <c:invertIfNegative val="0"/>
          <c:cat>
            <c:numRef>
              <c:f>UC!$B$2:$D$2</c:f>
              <c:numCache>
                <c:formatCode>General</c:formatCode>
                <c:ptCount val="3"/>
                <c:pt idx="0">
                  <c:v>20</c:v>
                </c:pt>
                <c:pt idx="1">
                  <c:v>40</c:v>
                </c:pt>
                <c:pt idx="2">
                  <c:v>60</c:v>
                </c:pt>
              </c:numCache>
            </c:numRef>
          </c:cat>
          <c:val>
            <c:numRef>
              <c:f>UC!$B$3:$D$3</c:f>
              <c:numCache>
                <c:formatCode>General</c:formatCode>
                <c:ptCount val="3"/>
                <c:pt idx="0">
                  <c:v>90.4</c:v>
                </c:pt>
                <c:pt idx="1">
                  <c:v>92.74</c:v>
                </c:pt>
                <c:pt idx="2">
                  <c:v>93.95</c:v>
                </c:pt>
              </c:numCache>
            </c:numRef>
          </c:val>
          <c:extLst xmlns:c16r2="http://schemas.microsoft.com/office/drawing/2015/06/chart">
            <c:ext xmlns:c16="http://schemas.microsoft.com/office/drawing/2014/chart" uri="{C3380CC4-5D6E-409C-BE32-E72D297353CC}">
              <c16:uniqueId val="{00000000-FBC1-4D80-8099-9E737CDB20BB}"/>
            </c:ext>
          </c:extLst>
        </c:ser>
        <c:ser>
          <c:idx val="1"/>
          <c:order val="1"/>
          <c:tx>
            <c:strRef>
              <c:f>UC!$A$4</c:f>
              <c:strCache>
                <c:ptCount val="1"/>
                <c:pt idx="0">
                  <c:v>Hybrid-KCRC(linear)</c:v>
                </c:pt>
              </c:strCache>
            </c:strRef>
          </c:tx>
          <c:spPr>
            <a:solidFill>
              <a:schemeClr val="accent2"/>
            </a:solidFill>
            <a:ln>
              <a:noFill/>
            </a:ln>
            <a:effectLst/>
          </c:spPr>
          <c:invertIfNegative val="0"/>
          <c:cat>
            <c:numRef>
              <c:f>UC!$B$2:$D$2</c:f>
              <c:numCache>
                <c:formatCode>General</c:formatCode>
                <c:ptCount val="3"/>
                <c:pt idx="0">
                  <c:v>20</c:v>
                </c:pt>
                <c:pt idx="1">
                  <c:v>40</c:v>
                </c:pt>
                <c:pt idx="2">
                  <c:v>60</c:v>
                </c:pt>
              </c:numCache>
            </c:numRef>
          </c:cat>
          <c:val>
            <c:numRef>
              <c:f>UC!$B$4:$D$4</c:f>
              <c:numCache>
                <c:formatCode>General</c:formatCode>
                <c:ptCount val="3"/>
                <c:pt idx="0">
                  <c:v>90.67</c:v>
                </c:pt>
                <c:pt idx="1">
                  <c:v>93.5</c:v>
                </c:pt>
                <c:pt idx="2">
                  <c:v>94.55</c:v>
                </c:pt>
              </c:numCache>
            </c:numRef>
          </c:val>
          <c:extLst xmlns:c16r2="http://schemas.microsoft.com/office/drawing/2015/06/chart">
            <c:ext xmlns:c16="http://schemas.microsoft.com/office/drawing/2014/chart" uri="{C3380CC4-5D6E-409C-BE32-E72D297353CC}">
              <c16:uniqueId val="{00000001-FBC1-4D80-8099-9E737CDB20BB}"/>
            </c:ext>
          </c:extLst>
        </c:ser>
        <c:ser>
          <c:idx val="2"/>
          <c:order val="2"/>
          <c:tx>
            <c:strRef>
              <c:f>UC!$A$5</c:f>
              <c:strCache>
                <c:ptCount val="1"/>
                <c:pt idx="0">
                  <c:v>Hybrid-KCRC(POLY)</c:v>
                </c:pt>
              </c:strCache>
            </c:strRef>
          </c:tx>
          <c:spPr>
            <a:solidFill>
              <a:schemeClr val="accent3"/>
            </a:solidFill>
            <a:ln>
              <a:noFill/>
            </a:ln>
            <a:effectLst/>
          </c:spPr>
          <c:invertIfNegative val="0"/>
          <c:cat>
            <c:numRef>
              <c:f>UC!$B$2:$D$2</c:f>
              <c:numCache>
                <c:formatCode>General</c:formatCode>
                <c:ptCount val="3"/>
                <c:pt idx="0">
                  <c:v>20</c:v>
                </c:pt>
                <c:pt idx="1">
                  <c:v>40</c:v>
                </c:pt>
                <c:pt idx="2">
                  <c:v>60</c:v>
                </c:pt>
              </c:numCache>
            </c:numRef>
          </c:cat>
          <c:val>
            <c:numRef>
              <c:f>UC!$B$5:$D$5</c:f>
              <c:numCache>
                <c:formatCode>General</c:formatCode>
                <c:ptCount val="3"/>
                <c:pt idx="0">
                  <c:v>91.43</c:v>
                </c:pt>
                <c:pt idx="1">
                  <c:v>93.79</c:v>
                </c:pt>
                <c:pt idx="2">
                  <c:v>95.52</c:v>
                </c:pt>
              </c:numCache>
            </c:numRef>
          </c:val>
          <c:extLst xmlns:c16r2="http://schemas.microsoft.com/office/drawing/2015/06/chart">
            <c:ext xmlns:c16="http://schemas.microsoft.com/office/drawing/2014/chart" uri="{C3380CC4-5D6E-409C-BE32-E72D297353CC}">
              <c16:uniqueId val="{00000002-FBC1-4D80-8099-9E737CDB20BB}"/>
            </c:ext>
          </c:extLst>
        </c:ser>
        <c:ser>
          <c:idx val="3"/>
          <c:order val="3"/>
          <c:tx>
            <c:strRef>
              <c:f>UC!$A$6</c:f>
              <c:strCache>
                <c:ptCount val="1"/>
                <c:pt idx="0">
                  <c:v>Hybrid-KCRC(RBF)</c:v>
                </c:pt>
              </c:strCache>
            </c:strRef>
          </c:tx>
          <c:spPr>
            <a:solidFill>
              <a:schemeClr val="accent4"/>
            </a:solidFill>
            <a:ln>
              <a:noFill/>
            </a:ln>
            <a:effectLst/>
          </c:spPr>
          <c:invertIfNegative val="0"/>
          <c:cat>
            <c:numRef>
              <c:f>UC!$B$2:$D$2</c:f>
              <c:numCache>
                <c:formatCode>General</c:formatCode>
                <c:ptCount val="3"/>
                <c:pt idx="0">
                  <c:v>20</c:v>
                </c:pt>
                <c:pt idx="1">
                  <c:v>40</c:v>
                </c:pt>
                <c:pt idx="2">
                  <c:v>60</c:v>
                </c:pt>
              </c:numCache>
            </c:numRef>
          </c:cat>
          <c:val>
            <c:numRef>
              <c:f>UC!$B$6:$D$6</c:f>
              <c:numCache>
                <c:formatCode>General</c:formatCode>
                <c:ptCount val="3"/>
                <c:pt idx="0">
                  <c:v>91.43</c:v>
                </c:pt>
                <c:pt idx="1">
                  <c:v>93.83</c:v>
                </c:pt>
                <c:pt idx="2">
                  <c:v>95.45</c:v>
                </c:pt>
              </c:numCache>
            </c:numRef>
          </c:val>
          <c:extLst xmlns:c16r2="http://schemas.microsoft.com/office/drawing/2015/06/chart">
            <c:ext xmlns:c16="http://schemas.microsoft.com/office/drawing/2014/chart" uri="{C3380CC4-5D6E-409C-BE32-E72D297353CC}">
              <c16:uniqueId val="{00000003-FBC1-4D80-8099-9E737CDB20BB}"/>
            </c:ext>
          </c:extLst>
        </c:ser>
        <c:ser>
          <c:idx val="4"/>
          <c:order val="4"/>
          <c:tx>
            <c:strRef>
              <c:f>UC!$A$7</c:f>
              <c:strCache>
                <c:ptCount val="1"/>
                <c:pt idx="0">
                  <c:v>Hybrid-KCRC(Hellinger)</c:v>
                </c:pt>
              </c:strCache>
            </c:strRef>
          </c:tx>
          <c:spPr>
            <a:solidFill>
              <a:schemeClr val="accent5"/>
            </a:solidFill>
            <a:ln>
              <a:noFill/>
            </a:ln>
            <a:effectLst/>
          </c:spPr>
          <c:invertIfNegative val="0"/>
          <c:cat>
            <c:numRef>
              <c:f>UC!$B$2:$D$2</c:f>
              <c:numCache>
                <c:formatCode>General</c:formatCode>
                <c:ptCount val="3"/>
                <c:pt idx="0">
                  <c:v>20</c:v>
                </c:pt>
                <c:pt idx="1">
                  <c:v>40</c:v>
                </c:pt>
                <c:pt idx="2">
                  <c:v>60</c:v>
                </c:pt>
              </c:numCache>
            </c:numRef>
          </c:cat>
          <c:val>
            <c:numRef>
              <c:f>UC!$B$7:$D$7</c:f>
              <c:numCache>
                <c:formatCode>General</c:formatCode>
                <c:ptCount val="3"/>
                <c:pt idx="0">
                  <c:v>90.9</c:v>
                </c:pt>
                <c:pt idx="1">
                  <c:v>93.5</c:v>
                </c:pt>
                <c:pt idx="2">
                  <c:v>95.14</c:v>
                </c:pt>
              </c:numCache>
            </c:numRef>
          </c:val>
          <c:extLst xmlns:c16r2="http://schemas.microsoft.com/office/drawing/2015/06/chart">
            <c:ext xmlns:c16="http://schemas.microsoft.com/office/drawing/2014/chart" uri="{C3380CC4-5D6E-409C-BE32-E72D297353CC}">
              <c16:uniqueId val="{00000004-FBC1-4D80-8099-9E737CDB20BB}"/>
            </c:ext>
          </c:extLst>
        </c:ser>
        <c:ser>
          <c:idx val="5"/>
          <c:order val="5"/>
          <c:tx>
            <c:strRef>
              <c:f>UC!$A$8</c:f>
              <c:strCache>
                <c:ptCount val="1"/>
                <c:pt idx="0">
                  <c:v>VGG+SPM-KCRC</c:v>
                </c:pt>
              </c:strCache>
            </c:strRef>
          </c:tx>
          <c:spPr>
            <a:solidFill>
              <a:schemeClr val="accent6"/>
            </a:solidFill>
            <a:ln>
              <a:noFill/>
            </a:ln>
            <a:effectLst/>
          </c:spPr>
          <c:invertIfNegative val="0"/>
          <c:cat>
            <c:numRef>
              <c:f>UC!$B$2:$D$2</c:f>
              <c:numCache>
                <c:formatCode>General</c:formatCode>
                <c:ptCount val="3"/>
                <c:pt idx="0">
                  <c:v>20</c:v>
                </c:pt>
                <c:pt idx="1">
                  <c:v>40</c:v>
                </c:pt>
                <c:pt idx="2">
                  <c:v>60</c:v>
                </c:pt>
              </c:numCache>
            </c:numRef>
          </c:cat>
          <c:val>
            <c:numRef>
              <c:f>UC!$B$8:$D$8</c:f>
              <c:numCache>
                <c:formatCode>General</c:formatCode>
                <c:ptCount val="3"/>
                <c:pt idx="0">
                  <c:v>91.4</c:v>
                </c:pt>
                <c:pt idx="1">
                  <c:v>94.17</c:v>
                </c:pt>
                <c:pt idx="2">
                  <c:v>95.67</c:v>
                </c:pt>
              </c:numCache>
            </c:numRef>
          </c:val>
          <c:extLst xmlns:c16r2="http://schemas.microsoft.com/office/drawing/2015/06/chart">
            <c:ext xmlns:c16="http://schemas.microsoft.com/office/drawing/2014/chart" uri="{C3380CC4-5D6E-409C-BE32-E72D297353CC}">
              <c16:uniqueId val="{00000005-FBC1-4D80-8099-9E737CDB20BB}"/>
            </c:ext>
          </c:extLst>
        </c:ser>
        <c:ser>
          <c:idx val="6"/>
          <c:order val="6"/>
          <c:tx>
            <c:strRef>
              <c:f>UC!$A$9</c:f>
              <c:strCache>
                <c:ptCount val="1"/>
                <c:pt idx="0">
                  <c:v>VGG19+WSPM-KCRC</c:v>
                </c:pt>
              </c:strCache>
            </c:strRef>
          </c:tx>
          <c:spPr>
            <a:solidFill>
              <a:schemeClr val="accent1">
                <a:lumMod val="60000"/>
              </a:schemeClr>
            </a:solidFill>
            <a:ln>
              <a:noFill/>
            </a:ln>
            <a:effectLst/>
          </c:spPr>
          <c:invertIfNegative val="0"/>
          <c:cat>
            <c:numRef>
              <c:f>UC!$B$2:$D$2</c:f>
              <c:numCache>
                <c:formatCode>General</c:formatCode>
                <c:ptCount val="3"/>
                <c:pt idx="0">
                  <c:v>20</c:v>
                </c:pt>
                <c:pt idx="1">
                  <c:v>40</c:v>
                </c:pt>
                <c:pt idx="2">
                  <c:v>60</c:v>
                </c:pt>
              </c:numCache>
            </c:numRef>
          </c:cat>
          <c:val>
            <c:numRef>
              <c:f>UC!$B$9:$D$9</c:f>
              <c:numCache>
                <c:formatCode>General</c:formatCode>
                <c:ptCount val="3"/>
                <c:pt idx="0">
                  <c:v>91.64</c:v>
                </c:pt>
                <c:pt idx="1">
                  <c:v>94.24</c:v>
                </c:pt>
                <c:pt idx="2">
                  <c:v>95.57</c:v>
                </c:pt>
              </c:numCache>
            </c:numRef>
          </c:val>
          <c:extLst xmlns:c16r2="http://schemas.microsoft.com/office/drawing/2015/06/chart">
            <c:ext xmlns:c16="http://schemas.microsoft.com/office/drawing/2014/chart" uri="{C3380CC4-5D6E-409C-BE32-E72D297353CC}">
              <c16:uniqueId val="{00000006-FBC1-4D80-8099-9E737CDB20BB}"/>
            </c:ext>
          </c:extLst>
        </c:ser>
        <c:ser>
          <c:idx val="7"/>
          <c:order val="7"/>
          <c:tx>
            <c:strRef>
              <c:f>UC!$A$10</c:f>
              <c:strCache>
                <c:ptCount val="1"/>
                <c:pt idx="0">
                  <c:v>ResNet+KCRC</c:v>
                </c:pt>
              </c:strCache>
            </c:strRef>
          </c:tx>
          <c:spPr>
            <a:solidFill>
              <a:schemeClr val="accent2">
                <a:lumMod val="60000"/>
              </a:schemeClr>
            </a:solidFill>
            <a:ln>
              <a:noFill/>
            </a:ln>
            <a:effectLst/>
          </c:spPr>
          <c:invertIfNegative val="0"/>
          <c:cat>
            <c:numRef>
              <c:f>UC!$B$2:$D$2</c:f>
              <c:numCache>
                <c:formatCode>General</c:formatCode>
                <c:ptCount val="3"/>
                <c:pt idx="0">
                  <c:v>20</c:v>
                </c:pt>
                <c:pt idx="1">
                  <c:v>40</c:v>
                </c:pt>
                <c:pt idx="2">
                  <c:v>60</c:v>
                </c:pt>
              </c:numCache>
            </c:numRef>
          </c:cat>
          <c:val>
            <c:numRef>
              <c:f>UC!$B$10:$D$10</c:f>
              <c:numCache>
                <c:formatCode>General</c:formatCode>
                <c:ptCount val="3"/>
                <c:pt idx="0">
                  <c:v>92.76</c:v>
                </c:pt>
                <c:pt idx="1">
                  <c:v>95.6</c:v>
                </c:pt>
                <c:pt idx="2">
                  <c:v>96.26</c:v>
                </c:pt>
              </c:numCache>
            </c:numRef>
          </c:val>
          <c:extLst xmlns:c16r2="http://schemas.microsoft.com/office/drawing/2015/06/chart">
            <c:ext xmlns:c16="http://schemas.microsoft.com/office/drawing/2014/chart" uri="{C3380CC4-5D6E-409C-BE32-E72D297353CC}">
              <c16:uniqueId val="{00000007-FBC1-4D80-8099-9E737CDB20BB}"/>
            </c:ext>
          </c:extLst>
        </c:ser>
        <c:ser>
          <c:idx val="8"/>
          <c:order val="8"/>
          <c:tx>
            <c:strRef>
              <c:f>UC!$A$11</c:f>
              <c:strCache>
                <c:ptCount val="1"/>
                <c:pt idx="0">
                  <c:v>ResNet+SPM-KCRC</c:v>
                </c:pt>
              </c:strCache>
            </c:strRef>
          </c:tx>
          <c:spPr>
            <a:solidFill>
              <a:schemeClr val="accent3">
                <a:lumMod val="60000"/>
              </a:schemeClr>
            </a:solidFill>
            <a:ln>
              <a:noFill/>
            </a:ln>
            <a:effectLst/>
          </c:spPr>
          <c:invertIfNegative val="0"/>
          <c:cat>
            <c:numRef>
              <c:f>UC!$B$2:$D$2</c:f>
              <c:numCache>
                <c:formatCode>General</c:formatCode>
                <c:ptCount val="3"/>
                <c:pt idx="0">
                  <c:v>20</c:v>
                </c:pt>
                <c:pt idx="1">
                  <c:v>40</c:v>
                </c:pt>
                <c:pt idx="2">
                  <c:v>60</c:v>
                </c:pt>
              </c:numCache>
            </c:numRef>
          </c:cat>
          <c:val>
            <c:numRef>
              <c:f>UC!$B$11:$D$11</c:f>
              <c:numCache>
                <c:formatCode>General</c:formatCode>
                <c:ptCount val="3"/>
                <c:pt idx="0">
                  <c:v>94.33</c:v>
                </c:pt>
                <c:pt idx="1">
                  <c:v>96.6</c:v>
                </c:pt>
                <c:pt idx="2">
                  <c:v>96.9</c:v>
                </c:pt>
              </c:numCache>
            </c:numRef>
          </c:val>
          <c:extLst xmlns:c16r2="http://schemas.microsoft.com/office/drawing/2015/06/chart">
            <c:ext xmlns:c16="http://schemas.microsoft.com/office/drawing/2014/chart" uri="{C3380CC4-5D6E-409C-BE32-E72D297353CC}">
              <c16:uniqueId val="{00000008-FBC1-4D80-8099-9E737CDB20BB}"/>
            </c:ext>
          </c:extLst>
        </c:ser>
        <c:ser>
          <c:idx val="9"/>
          <c:order val="9"/>
          <c:tx>
            <c:strRef>
              <c:f>UC!$A$12</c:f>
              <c:strCache>
                <c:ptCount val="1"/>
                <c:pt idx="0">
                  <c:v>ResNet+WSPM-KCRC
</c:v>
                </c:pt>
              </c:strCache>
            </c:strRef>
          </c:tx>
          <c:spPr>
            <a:solidFill>
              <a:schemeClr val="accent4">
                <a:lumMod val="60000"/>
              </a:schemeClr>
            </a:solidFill>
            <a:ln>
              <a:noFill/>
            </a:ln>
            <a:effectLst/>
          </c:spPr>
          <c:invertIfNegative val="0"/>
          <c:cat>
            <c:numRef>
              <c:f>UC!$B$2:$D$2</c:f>
              <c:numCache>
                <c:formatCode>General</c:formatCode>
                <c:ptCount val="3"/>
                <c:pt idx="0">
                  <c:v>20</c:v>
                </c:pt>
                <c:pt idx="1">
                  <c:v>40</c:v>
                </c:pt>
                <c:pt idx="2">
                  <c:v>60</c:v>
                </c:pt>
              </c:numCache>
            </c:numRef>
          </c:cat>
          <c:val>
            <c:numRef>
              <c:f>UC!$B$12:$D$12</c:f>
              <c:numCache>
                <c:formatCode>General</c:formatCode>
                <c:ptCount val="3"/>
                <c:pt idx="0">
                  <c:v>94.43</c:v>
                </c:pt>
                <c:pt idx="1">
                  <c:v>96.64</c:v>
                </c:pt>
                <c:pt idx="2">
                  <c:v>96.86</c:v>
                </c:pt>
              </c:numCache>
            </c:numRef>
          </c:val>
          <c:extLst xmlns:c16r2="http://schemas.microsoft.com/office/drawing/2015/06/chart">
            <c:ext xmlns:c16="http://schemas.microsoft.com/office/drawing/2014/chart" uri="{C3380CC4-5D6E-409C-BE32-E72D297353CC}">
              <c16:uniqueId val="{00000009-FBC1-4D80-8099-9E737CDB20BB}"/>
            </c:ext>
          </c:extLst>
        </c:ser>
        <c:dLbls>
          <c:showLegendKey val="0"/>
          <c:showVal val="0"/>
          <c:showCatName val="0"/>
          <c:showSerName val="0"/>
          <c:showPercent val="0"/>
          <c:showBubbleSize val="0"/>
        </c:dLbls>
        <c:gapWidth val="219"/>
        <c:overlap val="-27"/>
        <c:axId val="-305141904"/>
        <c:axId val="-305138096"/>
      </c:barChart>
      <c:catAx>
        <c:axId val="-30514190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5138096"/>
        <c:crosses val="autoZero"/>
        <c:auto val="1"/>
        <c:lblAlgn val="ctr"/>
        <c:lblOffset val="100"/>
        <c:noMultiLvlLbl val="0"/>
      </c:catAx>
      <c:valAx>
        <c:axId val="-305138096"/>
        <c:scaling>
          <c:orientation val="minMax"/>
          <c:max val="97"/>
          <c:min val="9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zh-CN"/>
          </a:p>
        </c:txPr>
        <c:crossAx val="-30514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spPr>
            <a:solidFill>
              <a:schemeClr val="accent2"/>
            </a:solidFill>
            <a:ln>
              <a:noFill/>
            </a:ln>
            <a:effectLst/>
          </c:spPr>
          <c:invertIfNegative val="0"/>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32FB-46D0-9595-9EA5E994572E}"/>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32FB-46D0-9595-9EA5E994572E}"/>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32FB-46D0-9595-9EA5E994572E}"/>
              </c:ext>
            </c:extLst>
          </c:dPt>
          <c:dPt>
            <c:idx val="5"/>
            <c:invertIfNegative val="0"/>
            <c:bubble3D val="0"/>
            <c:spPr>
              <a:solidFill>
                <a:srgbClr val="002060"/>
              </a:solidFill>
              <a:ln>
                <a:noFill/>
              </a:ln>
              <a:effectLst/>
            </c:spPr>
            <c:extLst xmlns:c16r2="http://schemas.microsoft.com/office/drawing/2015/06/chart">
              <c:ext xmlns:c16="http://schemas.microsoft.com/office/drawing/2014/chart" uri="{C3380CC4-5D6E-409C-BE32-E72D297353CC}">
                <c16:uniqueId val="{00000007-32FB-46D0-9595-9EA5E994572E}"/>
              </c:ext>
            </c:extLst>
          </c:dPt>
          <c:dPt>
            <c:idx val="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9-32FB-46D0-9595-9EA5E994572E}"/>
              </c:ext>
            </c:extLst>
          </c:dPt>
          <c:dPt>
            <c:idx val="7"/>
            <c:invertIfNegative val="0"/>
            <c:bubble3D val="0"/>
            <c:spPr>
              <a:solidFill>
                <a:schemeClr val="tx2">
                  <a:lumMod val="60000"/>
                  <a:lumOff val="40000"/>
                </a:schemeClr>
              </a:solidFill>
              <a:ln>
                <a:noFill/>
              </a:ln>
              <a:effectLst/>
            </c:spPr>
            <c:extLst xmlns:c16r2="http://schemas.microsoft.com/office/drawing/2015/06/chart">
              <c:ext xmlns:c16="http://schemas.microsoft.com/office/drawing/2014/chart" uri="{C3380CC4-5D6E-409C-BE32-E72D297353CC}">
                <c16:uniqueId val="{0000000B-32FB-46D0-9595-9EA5E994572E}"/>
              </c:ext>
            </c:extLst>
          </c:dPt>
          <c:dPt>
            <c:idx val="8"/>
            <c:invertIfNegative val="0"/>
            <c:bubble3D val="0"/>
            <c:spPr>
              <a:solidFill>
                <a:schemeClr val="accent5">
                  <a:lumMod val="60000"/>
                  <a:lumOff val="40000"/>
                </a:schemeClr>
              </a:solidFill>
              <a:ln>
                <a:noFill/>
              </a:ln>
              <a:effectLst/>
            </c:spPr>
            <c:extLst xmlns:c16r2="http://schemas.microsoft.com/office/drawing/2015/06/chart">
              <c:ext xmlns:c16="http://schemas.microsoft.com/office/drawing/2014/chart" uri="{C3380CC4-5D6E-409C-BE32-E72D297353CC}">
                <c16:uniqueId val="{0000000D-32FB-46D0-9595-9EA5E994572E}"/>
              </c:ext>
            </c:extLst>
          </c:dPt>
          <c:dPt>
            <c:idx val="9"/>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F-32FB-46D0-9595-9EA5E994572E}"/>
              </c:ext>
            </c:extLst>
          </c:dPt>
          <c:cat>
            <c:strRef>
              <c:f>RS!$A$2:$A$11</c:f>
              <c:strCache>
                <c:ptCount val="10"/>
                <c:pt idx="0">
                  <c:v>VGG+KCRC</c:v>
                </c:pt>
                <c:pt idx="1">
                  <c:v>Hybrid-KCRC(linear)</c:v>
                </c:pt>
                <c:pt idx="2">
                  <c:v>Hybrid-KCRC(POLY)</c:v>
                </c:pt>
                <c:pt idx="3">
                  <c:v>Hybrid-KCRC(RBF)</c:v>
                </c:pt>
                <c:pt idx="4">
                  <c:v>Hybrid-KCRC(Hellinger)</c:v>
                </c:pt>
                <c:pt idx="5">
                  <c:v>VGG+SPM-KCRC</c:v>
                </c:pt>
                <c:pt idx="6">
                  <c:v>VGG19+WSPM-KCRC</c:v>
                </c:pt>
                <c:pt idx="7">
                  <c:v>ResNet+KCRC</c:v>
                </c:pt>
                <c:pt idx="8">
                  <c:v>ResNet+SPM-KCRC</c:v>
                </c:pt>
                <c:pt idx="9">
                  <c:v>ResNet+WSPM-KCRC
</c:v>
                </c:pt>
              </c:strCache>
            </c:strRef>
          </c:cat>
          <c:val>
            <c:numRef>
              <c:f>RS!$C$2:$C$11</c:f>
              <c:numCache>
                <c:formatCode>General</c:formatCode>
                <c:ptCount val="10"/>
                <c:pt idx="0">
                  <c:v>85.77</c:v>
                </c:pt>
                <c:pt idx="1">
                  <c:v>86.39</c:v>
                </c:pt>
                <c:pt idx="2">
                  <c:v>87.34</c:v>
                </c:pt>
                <c:pt idx="3">
                  <c:v>87.29</c:v>
                </c:pt>
                <c:pt idx="4">
                  <c:v>86.71</c:v>
                </c:pt>
                <c:pt idx="5">
                  <c:v>89.71</c:v>
                </c:pt>
                <c:pt idx="6">
                  <c:v>89.97</c:v>
                </c:pt>
                <c:pt idx="7">
                  <c:v>89.43</c:v>
                </c:pt>
                <c:pt idx="8">
                  <c:v>92.79</c:v>
                </c:pt>
                <c:pt idx="9">
                  <c:v>92.93</c:v>
                </c:pt>
              </c:numCache>
            </c:numRef>
          </c:val>
          <c:extLst xmlns:c16r2="http://schemas.microsoft.com/office/drawing/2015/06/chart">
            <c:ext xmlns:c16="http://schemas.microsoft.com/office/drawing/2014/chart" uri="{C3380CC4-5D6E-409C-BE32-E72D297353CC}">
              <c16:uniqueId val="{00000010-32FB-46D0-9595-9EA5E994572E}"/>
            </c:ext>
          </c:extLst>
        </c:ser>
        <c:dLbls>
          <c:showLegendKey val="0"/>
          <c:showVal val="0"/>
          <c:showCatName val="0"/>
          <c:showSerName val="0"/>
          <c:showPercent val="0"/>
          <c:showBubbleSize val="0"/>
        </c:dLbls>
        <c:gapWidth val="219"/>
        <c:overlap val="-27"/>
        <c:axId val="-305141360"/>
        <c:axId val="-305140816"/>
        <c:extLst xmlns:c16r2="http://schemas.microsoft.com/office/drawing/2015/06/chart">
          <c:ext xmlns:c15="http://schemas.microsoft.com/office/drawing/2012/chart" uri="{02D57815-91ED-43cb-92C2-25804820EDAC}">
            <c15:filteredBarSeries>
              <c15:ser>
                <c:idx val="0"/>
                <c:order val="0"/>
                <c:spPr>
                  <a:solidFill>
                    <a:schemeClr val="accent1"/>
                  </a:solidFill>
                  <a:ln>
                    <a:noFill/>
                  </a:ln>
                  <a:effectLst/>
                </c:spPr>
                <c:invertIfNegative val="0"/>
                <c:cat>
                  <c:strRef>
                    <c:extLst xmlns:c16r2="http://schemas.microsoft.com/office/drawing/2015/06/chart">
                      <c:ext uri="{02D57815-91ED-43cb-92C2-25804820EDAC}">
                        <c15:formulaRef>
                          <c15:sqref>RS!$A$2:$A$11</c15:sqref>
                        </c15:formulaRef>
                      </c:ext>
                    </c:extLst>
                    <c:strCache>
                      <c:ptCount val="10"/>
                      <c:pt idx="0">
                        <c:v>VGG+KCRC</c:v>
                      </c:pt>
                      <c:pt idx="1">
                        <c:v>Hybrid-KCRC(linear)</c:v>
                      </c:pt>
                      <c:pt idx="2">
                        <c:v>Hybrid-KCRC(POLY)</c:v>
                      </c:pt>
                      <c:pt idx="3">
                        <c:v>Hybrid-KCRC(RBF)</c:v>
                      </c:pt>
                      <c:pt idx="4">
                        <c:v>Hybrid-KCRC(Hellinger)</c:v>
                      </c:pt>
                      <c:pt idx="5">
                        <c:v>VGG+SPM-KCRC</c:v>
                      </c:pt>
                      <c:pt idx="6">
                        <c:v>VGG19+WSPM-KCRC</c:v>
                      </c:pt>
                      <c:pt idx="7">
                        <c:v>ResNet+KCRC</c:v>
                      </c:pt>
                      <c:pt idx="8">
                        <c:v>ResNet+SPM-KCRC</c:v>
                      </c:pt>
                      <c:pt idx="9">
                        <c:v>ResNet+WSPM-KCRC
</c:v>
                      </c:pt>
                    </c:strCache>
                  </c:strRef>
                </c:cat>
                <c:val>
                  <c:numRef>
                    <c:extLst xmlns:c16r2="http://schemas.microsoft.com/office/drawing/2015/06/chart">
                      <c:ext uri="{02D57815-91ED-43cb-92C2-25804820EDAC}">
                        <c15:formulaRef>
                          <c15:sqref>RS!$B$2:$B$11</c15:sqref>
                        </c15:formulaRef>
                      </c:ext>
                    </c:extLst>
                    <c:numCache>
                      <c:formatCode>General</c:formatCode>
                      <c:ptCount val="10"/>
                    </c:numCache>
                  </c:numRef>
                </c:val>
                <c:extLst xmlns:c16r2="http://schemas.microsoft.com/office/drawing/2015/06/chart">
                  <c:ext xmlns:c16="http://schemas.microsoft.com/office/drawing/2014/chart" uri="{C3380CC4-5D6E-409C-BE32-E72D297353CC}">
                    <c16:uniqueId val="{00000011-32FB-46D0-9595-9EA5E994572E}"/>
                  </c:ext>
                </c:extLst>
              </c15:ser>
            </c15:filteredBarSeries>
          </c:ext>
        </c:extLst>
      </c:barChart>
      <c:catAx>
        <c:axId val="-305141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5140816"/>
        <c:crosses val="autoZero"/>
        <c:auto val="1"/>
        <c:lblAlgn val="ctr"/>
        <c:lblOffset val="100"/>
        <c:noMultiLvlLbl val="0"/>
      </c:catAx>
      <c:valAx>
        <c:axId val="-305140816"/>
        <c:scaling>
          <c:orientation val="minMax"/>
          <c:min val="7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514136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spPr>
            <a:solidFill>
              <a:schemeClr val="accent2"/>
            </a:solidFill>
            <a:ln>
              <a:noFill/>
            </a:ln>
            <a:effectLst/>
          </c:spPr>
          <c:invertIfNegative val="0"/>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3ADC-49EE-8187-55F52F57708E}"/>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3ADC-49EE-8187-55F52F57708E}"/>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3ADC-49EE-8187-55F52F57708E}"/>
              </c:ext>
            </c:extLst>
          </c:dPt>
          <c:dPt>
            <c:idx val="4"/>
            <c:invertIfNegative val="0"/>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07-3ADC-49EE-8187-55F52F57708E}"/>
              </c:ext>
            </c:extLst>
          </c:dPt>
          <c:dPt>
            <c:idx val="5"/>
            <c:invertIfNegative val="0"/>
            <c:bubble3D val="0"/>
            <c:spPr>
              <a:solidFill>
                <a:schemeClr val="accent6"/>
              </a:solidFill>
              <a:ln>
                <a:noFill/>
              </a:ln>
              <a:effectLst/>
            </c:spPr>
            <c:extLst xmlns:c16r2="http://schemas.microsoft.com/office/drawing/2015/06/chart">
              <c:ext xmlns:c16="http://schemas.microsoft.com/office/drawing/2014/chart" uri="{C3380CC4-5D6E-409C-BE32-E72D297353CC}">
                <c16:uniqueId val="{00000009-3ADC-49EE-8187-55F52F57708E}"/>
              </c:ext>
            </c:extLst>
          </c:dPt>
          <c:dPt>
            <c:idx val="6"/>
            <c:invertIfNegative val="0"/>
            <c:bubble3D val="0"/>
            <c:spPr>
              <a:solidFill>
                <a:schemeClr val="tx2">
                  <a:lumMod val="60000"/>
                  <a:lumOff val="40000"/>
                </a:schemeClr>
              </a:solidFill>
              <a:ln>
                <a:noFill/>
              </a:ln>
              <a:effectLst/>
            </c:spPr>
            <c:extLst xmlns:c16r2="http://schemas.microsoft.com/office/drawing/2015/06/chart">
              <c:ext xmlns:c16="http://schemas.microsoft.com/office/drawing/2014/chart" uri="{C3380CC4-5D6E-409C-BE32-E72D297353CC}">
                <c16:uniqueId val="{0000000B-3ADC-49EE-8187-55F52F57708E}"/>
              </c:ext>
            </c:extLst>
          </c:dPt>
          <c:dPt>
            <c:idx val="7"/>
            <c:invertIfNegative val="0"/>
            <c:bubble3D val="0"/>
            <c:spPr>
              <a:solidFill>
                <a:srgbClr val="002060"/>
              </a:solidFill>
              <a:ln>
                <a:noFill/>
              </a:ln>
              <a:effectLst/>
            </c:spPr>
            <c:extLst xmlns:c16r2="http://schemas.microsoft.com/office/drawing/2015/06/chart">
              <c:ext xmlns:c16="http://schemas.microsoft.com/office/drawing/2014/chart" uri="{C3380CC4-5D6E-409C-BE32-E72D297353CC}">
                <c16:uniqueId val="{0000000D-3ADC-49EE-8187-55F52F57708E}"/>
              </c:ext>
            </c:extLst>
          </c:dPt>
          <c:dPt>
            <c:idx val="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F-3ADC-49EE-8187-55F52F57708E}"/>
              </c:ext>
            </c:extLst>
          </c:dPt>
          <c:dPt>
            <c:idx val="9"/>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11-3ADC-49EE-8187-55F52F57708E}"/>
              </c:ext>
            </c:extLst>
          </c:dPt>
          <c:cat>
            <c:strRef>
              <c:f>WHU!$B$4:$B$13</c:f>
              <c:strCache>
                <c:ptCount val="10"/>
                <c:pt idx="0">
                  <c:v>VGG+KCRC</c:v>
                </c:pt>
                <c:pt idx="1">
                  <c:v>Hybrid-KCRC(linear)</c:v>
                </c:pt>
                <c:pt idx="2">
                  <c:v>Hybrid-KCRC(POLY)</c:v>
                </c:pt>
                <c:pt idx="3">
                  <c:v>Hybrid-KCRC(RBF)</c:v>
                </c:pt>
                <c:pt idx="4">
                  <c:v>Hybrid-KCRC(Hellinger)</c:v>
                </c:pt>
                <c:pt idx="5">
                  <c:v>VGG+SPM-KCRC</c:v>
                </c:pt>
                <c:pt idx="6">
                  <c:v>VGG19+WSPM-KCRC</c:v>
                </c:pt>
                <c:pt idx="7">
                  <c:v>ResNet+KCRC</c:v>
                </c:pt>
                <c:pt idx="8">
                  <c:v>ResNet+SPM-KCRC</c:v>
                </c:pt>
                <c:pt idx="9">
                  <c:v>ResNet+WSPM-KCRC
</c:v>
                </c:pt>
              </c:strCache>
            </c:strRef>
          </c:cat>
          <c:val>
            <c:numRef>
              <c:f>WHU!$D$4:$D$13</c:f>
              <c:numCache>
                <c:formatCode>General</c:formatCode>
                <c:ptCount val="10"/>
                <c:pt idx="0">
                  <c:v>94.58</c:v>
                </c:pt>
                <c:pt idx="1">
                  <c:v>94.76</c:v>
                </c:pt>
                <c:pt idx="2">
                  <c:v>95.34</c:v>
                </c:pt>
                <c:pt idx="3">
                  <c:v>95.34</c:v>
                </c:pt>
                <c:pt idx="4">
                  <c:v>95.39</c:v>
                </c:pt>
                <c:pt idx="5">
                  <c:v>96.68</c:v>
                </c:pt>
                <c:pt idx="6">
                  <c:v>96.76</c:v>
                </c:pt>
                <c:pt idx="7">
                  <c:v>97.11</c:v>
                </c:pt>
                <c:pt idx="8">
                  <c:v>97.76</c:v>
                </c:pt>
                <c:pt idx="9">
                  <c:v>97.74</c:v>
                </c:pt>
              </c:numCache>
            </c:numRef>
          </c:val>
          <c:extLst xmlns:c16r2="http://schemas.microsoft.com/office/drawing/2015/06/chart">
            <c:ext xmlns:c16="http://schemas.microsoft.com/office/drawing/2014/chart" uri="{C3380CC4-5D6E-409C-BE32-E72D297353CC}">
              <c16:uniqueId val="{00000012-3ADC-49EE-8187-55F52F57708E}"/>
            </c:ext>
          </c:extLst>
        </c:ser>
        <c:dLbls>
          <c:showLegendKey val="0"/>
          <c:showVal val="0"/>
          <c:showCatName val="0"/>
          <c:showSerName val="0"/>
          <c:showPercent val="0"/>
          <c:showBubbleSize val="0"/>
        </c:dLbls>
        <c:gapWidth val="219"/>
        <c:overlap val="-27"/>
        <c:axId val="-107452448"/>
        <c:axId val="-107453536"/>
        <c:extLst xmlns:c16r2="http://schemas.microsoft.com/office/drawing/2015/06/chart">
          <c:ext xmlns:c15="http://schemas.microsoft.com/office/drawing/2012/chart" uri="{02D57815-91ED-43cb-92C2-25804820EDAC}">
            <c15:filteredBarSeries>
              <c15:ser>
                <c:idx val="0"/>
                <c:order val="0"/>
                <c:spPr>
                  <a:solidFill>
                    <a:schemeClr val="accent1"/>
                  </a:solidFill>
                  <a:ln>
                    <a:noFill/>
                  </a:ln>
                  <a:effectLst/>
                </c:spPr>
                <c:invertIfNegative val="0"/>
                <c:cat>
                  <c:strRef>
                    <c:extLst xmlns:c16r2="http://schemas.microsoft.com/office/drawing/2015/06/chart">
                      <c:ext uri="{02D57815-91ED-43cb-92C2-25804820EDAC}">
                        <c15:formulaRef>
                          <c15:sqref>WHU!$B$4:$B$13</c15:sqref>
                        </c15:formulaRef>
                      </c:ext>
                    </c:extLst>
                    <c:strCache>
                      <c:ptCount val="10"/>
                      <c:pt idx="0">
                        <c:v>VGG+KCRC</c:v>
                      </c:pt>
                      <c:pt idx="1">
                        <c:v>Hybrid-KCRC(linear)</c:v>
                      </c:pt>
                      <c:pt idx="2">
                        <c:v>Hybrid-KCRC(POLY)</c:v>
                      </c:pt>
                      <c:pt idx="3">
                        <c:v>Hybrid-KCRC(RBF)</c:v>
                      </c:pt>
                      <c:pt idx="4">
                        <c:v>Hybrid-KCRC(Hellinger)</c:v>
                      </c:pt>
                      <c:pt idx="5">
                        <c:v>VGG+SPM-KCRC</c:v>
                      </c:pt>
                      <c:pt idx="6">
                        <c:v>VGG19+WSPM-KCRC</c:v>
                      </c:pt>
                      <c:pt idx="7">
                        <c:v>ResNet+KCRC</c:v>
                      </c:pt>
                      <c:pt idx="8">
                        <c:v>ResNet+SPM-KCRC</c:v>
                      </c:pt>
                      <c:pt idx="9">
                        <c:v>ResNet+WSPM-KCRC
</c:v>
                      </c:pt>
                    </c:strCache>
                  </c:strRef>
                </c:cat>
                <c:val>
                  <c:numRef>
                    <c:extLst xmlns:c16r2="http://schemas.microsoft.com/office/drawing/2015/06/chart">
                      <c:ext uri="{02D57815-91ED-43cb-92C2-25804820EDAC}">
                        <c15:formulaRef>
                          <c15:sqref>WHU!$C$4:$C$13</c15:sqref>
                        </c15:formulaRef>
                      </c:ext>
                    </c:extLst>
                    <c:numCache>
                      <c:formatCode>General</c:formatCode>
                      <c:ptCount val="10"/>
                    </c:numCache>
                  </c:numRef>
                </c:val>
                <c:extLst xmlns:c16r2="http://schemas.microsoft.com/office/drawing/2015/06/chart">
                  <c:ext xmlns:c16="http://schemas.microsoft.com/office/drawing/2014/chart" uri="{C3380CC4-5D6E-409C-BE32-E72D297353CC}">
                    <c16:uniqueId val="{00000013-3ADC-49EE-8187-55F52F57708E}"/>
                  </c:ext>
                </c:extLst>
              </c15:ser>
            </c15:filteredBarSeries>
          </c:ext>
        </c:extLst>
      </c:barChart>
      <c:catAx>
        <c:axId val="-10745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7453536"/>
        <c:crosses val="autoZero"/>
        <c:auto val="1"/>
        <c:lblAlgn val="ctr"/>
        <c:lblOffset val="100"/>
        <c:noMultiLvlLbl val="0"/>
      </c:catAx>
      <c:valAx>
        <c:axId val="-107453536"/>
        <c:scaling>
          <c:orientation val="minMax"/>
          <c:min val="9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7452448"/>
        <c:crosses val="autoZero"/>
        <c:crossBetween val="between"/>
        <c:majorUnit val="0.5"/>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spPr>
            <a:solidFill>
              <a:schemeClr val="accent2"/>
            </a:solidFill>
            <a:ln>
              <a:noFill/>
            </a:ln>
            <a:effectLst/>
          </c:spPr>
          <c:invertIfNegative val="0"/>
          <c:dPt>
            <c:idx val="1"/>
            <c:invertIfNegative val="0"/>
            <c:bubble3D val="0"/>
            <c:spPr>
              <a:solidFill>
                <a:schemeClr val="tx2"/>
              </a:solidFill>
              <a:ln>
                <a:noFill/>
              </a:ln>
              <a:effectLst/>
            </c:spPr>
            <c:extLst xmlns:c16r2="http://schemas.microsoft.com/office/drawing/2015/06/chart">
              <c:ext xmlns:c16="http://schemas.microsoft.com/office/drawing/2014/chart" uri="{C3380CC4-5D6E-409C-BE32-E72D297353CC}">
                <c16:uniqueId val="{00000001-51D6-427D-B20B-D7002337EC7B}"/>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51D6-427D-B20B-D7002337EC7B}"/>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51D6-427D-B20B-D7002337EC7B}"/>
              </c:ext>
            </c:extLst>
          </c:dPt>
          <c:dPt>
            <c:idx val="4"/>
            <c:invertIfNegative val="0"/>
            <c:bubble3D val="0"/>
            <c:spPr>
              <a:solidFill>
                <a:schemeClr val="accent6"/>
              </a:solidFill>
              <a:ln>
                <a:noFill/>
              </a:ln>
              <a:effectLst/>
            </c:spPr>
            <c:extLst xmlns:c16r2="http://schemas.microsoft.com/office/drawing/2015/06/chart">
              <c:ext xmlns:c16="http://schemas.microsoft.com/office/drawing/2014/chart" uri="{C3380CC4-5D6E-409C-BE32-E72D297353CC}">
                <c16:uniqueId val="{00000007-51D6-427D-B20B-D7002337EC7B}"/>
              </c:ext>
            </c:extLst>
          </c:dPt>
          <c:dPt>
            <c:idx val="5"/>
            <c:invertIfNegative val="0"/>
            <c:bubble3D val="0"/>
            <c:spPr>
              <a:solidFill>
                <a:schemeClr val="accent1">
                  <a:lumMod val="75000"/>
                </a:schemeClr>
              </a:solidFill>
              <a:ln>
                <a:noFill/>
              </a:ln>
              <a:effectLst/>
            </c:spPr>
            <c:extLst xmlns:c16r2="http://schemas.microsoft.com/office/drawing/2015/06/chart">
              <c:ext xmlns:c16="http://schemas.microsoft.com/office/drawing/2014/chart" uri="{C3380CC4-5D6E-409C-BE32-E72D297353CC}">
                <c16:uniqueId val="{00000009-51D6-427D-B20B-D7002337EC7B}"/>
              </c:ext>
            </c:extLst>
          </c:dPt>
          <c:dPt>
            <c:idx val="6"/>
            <c:invertIfNegative val="0"/>
            <c:bubble3D val="0"/>
            <c:spPr>
              <a:solidFill>
                <a:schemeClr val="accent2">
                  <a:lumMod val="75000"/>
                </a:schemeClr>
              </a:solidFill>
              <a:ln>
                <a:noFill/>
              </a:ln>
              <a:effectLst/>
            </c:spPr>
            <c:extLst xmlns:c16r2="http://schemas.microsoft.com/office/drawing/2015/06/chart">
              <c:ext xmlns:c16="http://schemas.microsoft.com/office/drawing/2014/chart" uri="{C3380CC4-5D6E-409C-BE32-E72D297353CC}">
                <c16:uniqueId val="{0000000B-51D6-427D-B20B-D7002337EC7B}"/>
              </c:ext>
            </c:extLst>
          </c:dPt>
          <c:dPt>
            <c:idx val="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D-51D6-427D-B20B-D7002337EC7B}"/>
              </c:ext>
            </c:extLst>
          </c:dPt>
          <c:dPt>
            <c:idx val="8"/>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F-51D6-427D-B20B-D7002337EC7B}"/>
              </c:ext>
            </c:extLst>
          </c:dPt>
          <c:dPt>
            <c:idx val="9"/>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11-51D6-427D-B20B-D7002337EC7B}"/>
              </c:ext>
            </c:extLst>
          </c:dPt>
          <c:cat>
            <c:strRef>
              <c:f>AID!$A$1:$A$10</c:f>
              <c:strCache>
                <c:ptCount val="10"/>
                <c:pt idx="0">
                  <c:v>VGG+KCRC</c:v>
                </c:pt>
                <c:pt idx="1">
                  <c:v>Hybrid-KCRC(linear)</c:v>
                </c:pt>
                <c:pt idx="2">
                  <c:v>Hybrid-KCRC(POLY)</c:v>
                </c:pt>
                <c:pt idx="3">
                  <c:v>Hybrid-KCRC(RBF)</c:v>
                </c:pt>
                <c:pt idx="4">
                  <c:v>Hybrid-KCRC(Hellinger)</c:v>
                </c:pt>
                <c:pt idx="5">
                  <c:v>VGG+SPM-KCRC</c:v>
                </c:pt>
                <c:pt idx="6">
                  <c:v>VGG19+WSPM-KCRC</c:v>
                </c:pt>
                <c:pt idx="7">
                  <c:v>ResNet+KCRC</c:v>
                </c:pt>
                <c:pt idx="8">
                  <c:v>ResNet+SPM-KCRC</c:v>
                </c:pt>
                <c:pt idx="9">
                  <c:v>ResNet+WSPM-KCRC
</c:v>
                </c:pt>
              </c:strCache>
            </c:strRef>
          </c:cat>
          <c:val>
            <c:numRef>
              <c:f>AID!$C$1:$C$10</c:f>
              <c:numCache>
                <c:formatCode>General</c:formatCode>
                <c:ptCount val="10"/>
                <c:pt idx="0">
                  <c:v>80.73</c:v>
                </c:pt>
                <c:pt idx="1">
                  <c:v>81.069999999999993</c:v>
                </c:pt>
                <c:pt idx="2">
                  <c:v>82.07</c:v>
                </c:pt>
                <c:pt idx="3">
                  <c:v>82.05</c:v>
                </c:pt>
                <c:pt idx="4">
                  <c:v>81.28</c:v>
                </c:pt>
                <c:pt idx="5">
                  <c:v>84.57</c:v>
                </c:pt>
                <c:pt idx="6">
                  <c:v>84.63</c:v>
                </c:pt>
                <c:pt idx="7">
                  <c:v>85.28</c:v>
                </c:pt>
                <c:pt idx="8">
                  <c:v>88.27</c:v>
                </c:pt>
                <c:pt idx="9">
                  <c:v>88.28</c:v>
                </c:pt>
              </c:numCache>
            </c:numRef>
          </c:val>
          <c:extLst xmlns:c16r2="http://schemas.microsoft.com/office/drawing/2015/06/chart">
            <c:ext xmlns:c16="http://schemas.microsoft.com/office/drawing/2014/chart" uri="{C3380CC4-5D6E-409C-BE32-E72D297353CC}">
              <c16:uniqueId val="{00000012-51D6-427D-B20B-D7002337EC7B}"/>
            </c:ext>
          </c:extLst>
        </c:ser>
        <c:dLbls>
          <c:showLegendKey val="0"/>
          <c:showVal val="0"/>
          <c:showCatName val="0"/>
          <c:showSerName val="0"/>
          <c:showPercent val="0"/>
          <c:showBubbleSize val="0"/>
        </c:dLbls>
        <c:gapWidth val="219"/>
        <c:overlap val="-27"/>
        <c:axId val="-107456256"/>
        <c:axId val="-107462784"/>
        <c:extLst xmlns:c16r2="http://schemas.microsoft.com/office/drawing/2015/06/chart">
          <c:ext xmlns:c15="http://schemas.microsoft.com/office/drawing/2012/chart" uri="{02D57815-91ED-43cb-92C2-25804820EDAC}">
            <c15:filteredBarSeries>
              <c15:ser>
                <c:idx val="0"/>
                <c:order val="0"/>
                <c:spPr>
                  <a:solidFill>
                    <a:schemeClr val="accent1"/>
                  </a:solidFill>
                  <a:ln>
                    <a:noFill/>
                  </a:ln>
                  <a:effectLst/>
                </c:spPr>
                <c:invertIfNegative val="0"/>
                <c:cat>
                  <c:strRef>
                    <c:extLst xmlns:c16r2="http://schemas.microsoft.com/office/drawing/2015/06/chart">
                      <c:ext uri="{02D57815-91ED-43cb-92C2-25804820EDAC}">
                        <c15:formulaRef>
                          <c15:sqref>AID!$A$1:$A$10</c15:sqref>
                        </c15:formulaRef>
                      </c:ext>
                    </c:extLst>
                    <c:strCache>
                      <c:ptCount val="10"/>
                      <c:pt idx="0">
                        <c:v>VGG+KCRC</c:v>
                      </c:pt>
                      <c:pt idx="1">
                        <c:v>Hybrid-KCRC(linear)</c:v>
                      </c:pt>
                      <c:pt idx="2">
                        <c:v>Hybrid-KCRC(POLY)</c:v>
                      </c:pt>
                      <c:pt idx="3">
                        <c:v>Hybrid-KCRC(RBF)</c:v>
                      </c:pt>
                      <c:pt idx="4">
                        <c:v>Hybrid-KCRC(Hellinger)</c:v>
                      </c:pt>
                      <c:pt idx="5">
                        <c:v>VGG+SPM-KCRC</c:v>
                      </c:pt>
                      <c:pt idx="6">
                        <c:v>VGG19+WSPM-KCRC</c:v>
                      </c:pt>
                      <c:pt idx="7">
                        <c:v>ResNet+KCRC</c:v>
                      </c:pt>
                      <c:pt idx="8">
                        <c:v>ResNet+SPM-KCRC</c:v>
                      </c:pt>
                      <c:pt idx="9">
                        <c:v>ResNet+WSPM-KCRC
</c:v>
                      </c:pt>
                    </c:strCache>
                  </c:strRef>
                </c:cat>
                <c:val>
                  <c:numRef>
                    <c:extLst xmlns:c16r2="http://schemas.microsoft.com/office/drawing/2015/06/chart">
                      <c:ext uri="{02D57815-91ED-43cb-92C2-25804820EDAC}">
                        <c15:formulaRef>
                          <c15:sqref>AID!$B$1:$B$10</c15:sqref>
                        </c15:formulaRef>
                      </c:ext>
                    </c:extLst>
                    <c:numCache>
                      <c:formatCode>General</c:formatCode>
                      <c:ptCount val="10"/>
                    </c:numCache>
                  </c:numRef>
                </c:val>
                <c:extLst xmlns:c16r2="http://schemas.microsoft.com/office/drawing/2015/06/chart">
                  <c:ext xmlns:c16="http://schemas.microsoft.com/office/drawing/2014/chart" uri="{C3380CC4-5D6E-409C-BE32-E72D297353CC}">
                    <c16:uniqueId val="{00000013-51D6-427D-B20B-D7002337EC7B}"/>
                  </c:ext>
                </c:extLst>
              </c15:ser>
            </c15:filteredBarSeries>
          </c:ext>
        </c:extLst>
      </c:barChart>
      <c:catAx>
        <c:axId val="-10745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7462784"/>
        <c:crosses val="autoZero"/>
        <c:auto val="1"/>
        <c:lblAlgn val="ctr"/>
        <c:lblOffset val="100"/>
        <c:noMultiLvlLbl val="0"/>
      </c:catAx>
      <c:valAx>
        <c:axId val="-107462784"/>
        <c:scaling>
          <c:orientation val="minMax"/>
          <c:max val="90"/>
          <c:min val="7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7456256"/>
        <c:crosses val="autoZero"/>
        <c:crossBetween val="between"/>
        <c:minorUnit val="0.5"/>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2019/1/17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kern="1200" dirty="0" smtClean="0">
                <a:solidFill>
                  <a:schemeClr val="tx1"/>
                </a:solidFill>
                <a:effectLst/>
                <a:latin typeface="+mn-lt"/>
                <a:ea typeface="+mn-ea"/>
                <a:cs typeface="+mn-cs"/>
              </a:rPr>
              <a:t>各位老师同学上午好，我是孟洁，以下我将从这三个方面进行汇报。</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1</a:t>
            </a:fld>
            <a:endParaRPr lang="zh-CN" altLang="en-US"/>
          </a:p>
        </p:txBody>
      </p:sp>
    </p:spTree>
    <p:extLst>
      <p:ext uri="{BB962C8B-B14F-4D97-AF65-F5344CB8AC3E}">
        <p14:creationId xmlns:p14="http://schemas.microsoft.com/office/powerpoint/2010/main" val="592989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10</a:t>
            </a:fld>
            <a:endParaRPr lang="zh-CN" altLang="en-US"/>
          </a:p>
        </p:txBody>
      </p:sp>
    </p:spTree>
    <p:extLst>
      <p:ext uri="{BB962C8B-B14F-4D97-AF65-F5344CB8AC3E}">
        <p14:creationId xmlns:p14="http://schemas.microsoft.com/office/powerpoint/2010/main" val="318424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接下来介绍本文提出</a:t>
            </a:r>
            <a:r>
              <a:rPr lang="zh-CN" altLang="en-US" sz="1200" b="1" dirty="0" smtClean="0">
                <a:solidFill>
                  <a:schemeClr val="accent1"/>
                </a:solidFill>
                <a:latin typeface="微软雅黑" panose="020B0503020204020204" pitchFamily="34" charset="-122"/>
              </a:rPr>
              <a:t>基于多核学习协同表示分类算法</a:t>
            </a:r>
          </a:p>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11</a:t>
            </a:fld>
            <a:endParaRPr lang="zh-CN" altLang="en-US"/>
          </a:p>
        </p:txBody>
      </p:sp>
    </p:spTree>
    <p:extLst>
      <p:ext uri="{BB962C8B-B14F-4D97-AF65-F5344CB8AC3E}">
        <p14:creationId xmlns:p14="http://schemas.microsoft.com/office/powerpoint/2010/main" val="132673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首先介绍一下基于稀疏表示的分类算法和基于协同表示的分类算法。这里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表示测试样本，</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表示训练样本，</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表示稀疏编码。为了分析</a:t>
                </a:r>
                <a:r>
                  <a:rPr lang="en-US" altLang="zh-CN" sz="1200" kern="1200" dirty="0" smtClean="0">
                    <a:solidFill>
                      <a:schemeClr val="tx1"/>
                    </a:solidFill>
                    <a:effectLst/>
                    <a:latin typeface="+mn-lt"/>
                    <a:ea typeface="+mn-ea"/>
                    <a:cs typeface="+mn-cs"/>
                  </a:rPr>
                  <a:t>SRC</a:t>
                </a:r>
                <a:r>
                  <a:rPr lang="zh-CN" altLang="zh-CN" sz="1200" kern="1200" dirty="0" smtClean="0">
                    <a:solidFill>
                      <a:schemeClr val="tx1"/>
                    </a:solidFill>
                    <a:effectLst/>
                    <a:latin typeface="+mn-lt"/>
                    <a:ea typeface="+mn-ea"/>
                    <a:cs typeface="+mn-cs"/>
                  </a:rPr>
                  <a:t>算法，有学者提出了基于协同表示的分类算法，并证明</a:t>
                </a:r>
                <a:r>
                  <a:rPr lang="en-US" altLang="zh-CN" sz="1200" kern="1200" dirty="0" smtClean="0">
                    <a:solidFill>
                      <a:schemeClr val="tx1"/>
                    </a:solidFill>
                    <a:effectLst/>
                    <a:latin typeface="+mn-lt"/>
                    <a:ea typeface="+mn-ea"/>
                    <a:cs typeface="+mn-cs"/>
                  </a:rPr>
                  <a:t>CRC</a:t>
                </a:r>
                <a:r>
                  <a:rPr lang="zh-CN" altLang="zh-CN" sz="1200" kern="1200" dirty="0" smtClean="0">
                    <a:solidFill>
                      <a:schemeClr val="tx1"/>
                    </a:solidFill>
                    <a:effectLst/>
                    <a:latin typeface="+mn-lt"/>
                    <a:ea typeface="+mn-ea"/>
                    <a:cs typeface="+mn-cs"/>
                  </a:rPr>
                  <a:t>算法具有超越</a:t>
                </a:r>
                <a:r>
                  <a:rPr lang="en-US" altLang="zh-CN" sz="1200" kern="1200" dirty="0" smtClean="0">
                    <a:solidFill>
                      <a:schemeClr val="tx1"/>
                    </a:solidFill>
                    <a:effectLst/>
                    <a:latin typeface="+mn-lt"/>
                    <a:ea typeface="+mn-ea"/>
                    <a:cs typeface="+mn-cs"/>
                  </a:rPr>
                  <a:t>SRC</a:t>
                </a:r>
                <a:r>
                  <a:rPr lang="zh-CN" altLang="zh-CN" sz="1200" kern="1200" dirty="0" smtClean="0">
                    <a:solidFill>
                      <a:schemeClr val="tx1"/>
                    </a:solidFill>
                    <a:effectLst/>
                    <a:latin typeface="+mn-lt"/>
                    <a:ea typeface="+mn-ea"/>
                    <a:cs typeface="+mn-cs"/>
                  </a:rPr>
                  <a:t>算法的性能，但这两种算法都</a:t>
                </a:r>
                <a:r>
                  <a:rPr lang="zh-CN" altLang="en-US" sz="1200" kern="1200" dirty="0" smtClean="0">
                    <a:solidFill>
                      <a:schemeClr val="tx1"/>
                    </a:solidFill>
                    <a:effectLst/>
                    <a:latin typeface="+mn-lt"/>
                    <a:ea typeface="+mn-ea"/>
                    <a:cs typeface="+mn-cs"/>
                  </a:rPr>
                  <a:t>未考虑图像之间的非线性特征，该算法需要优化</a:t>
                </a:r>
                <a:r>
                  <a:rPr lang="zh-CN" altLang="zh-CN" sz="1200" kern="1200" dirty="0" smtClean="0">
                    <a:solidFill>
                      <a:schemeClr val="tx1"/>
                    </a:solidFill>
                    <a:effectLst/>
                    <a:latin typeface="+mn-lt"/>
                    <a:ea typeface="+mn-ea"/>
                    <a:cs typeface="+mn-cs"/>
                  </a:rPr>
                  <a:t>。</a:t>
                </a:r>
                <a:endParaRPr lang="zh-CN" altLang="en-US" sz="1200" dirty="0" smtClean="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首先介绍基于稀疏表示的分类方法和基于协同表示的分类方法</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SRC</a:t>
                </a:r>
                <a:r>
                  <a:rPr lang="zh-CN" altLang="en-US" sz="1200" kern="1200" dirty="0" smtClean="0">
                    <a:solidFill>
                      <a:schemeClr val="tx1"/>
                    </a:solidFill>
                    <a:effectLst/>
                    <a:latin typeface="+mn-lt"/>
                    <a:ea typeface="+mn-ea"/>
                    <a:cs typeface="+mn-cs"/>
                  </a:rPr>
                  <a:t>算法用</a:t>
                </a:r>
                <a:r>
                  <a:rPr lang="en-US" altLang="zh-CN" sz="1200" kern="1200" dirty="0" smtClean="0">
                    <a:solidFill>
                      <a:schemeClr val="tx1"/>
                    </a:solidFill>
                    <a:effectLst/>
                    <a:latin typeface="+mn-lt"/>
                    <a:ea typeface="+mn-ea"/>
                    <a:cs typeface="+mn-cs"/>
                  </a:rPr>
                  <a:t>L1</a:t>
                </a:r>
                <a:r>
                  <a:rPr lang="zh-CN" altLang="en-US" sz="1200" kern="1200" dirty="0" smtClean="0">
                    <a:solidFill>
                      <a:schemeClr val="tx1"/>
                    </a:solidFill>
                    <a:effectLst/>
                    <a:latin typeface="+mn-lt"/>
                    <a:ea typeface="+mn-ea"/>
                    <a:cs typeface="+mn-cs"/>
                  </a:rPr>
                  <a:t>范数约束正则化项，</a:t>
                </a:r>
                <a:r>
                  <a:rPr lang="zh-CN" altLang="en-US" sz="1200" i="0" smtClean="0">
                    <a:latin typeface="Cambria Math"/>
                  </a:rPr>
                  <a:t>𝛼</a:t>
                </a:r>
                <a:r>
                  <a:rPr lang="zh-CN" altLang="en-US" sz="1200" dirty="0" smtClean="0"/>
                  <a:t>用来平衡拟合度和稀疏度。</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为了分析</a:t>
                </a:r>
                <a:r>
                  <a:rPr lang="en-US" altLang="zh-CN" sz="1200" kern="1200" dirty="0" smtClean="0">
                    <a:solidFill>
                      <a:schemeClr val="tx1"/>
                    </a:solidFill>
                    <a:effectLst/>
                    <a:latin typeface="+mn-lt"/>
                    <a:ea typeface="+mn-ea"/>
                    <a:cs typeface="+mn-cs"/>
                  </a:rPr>
                  <a:t>SRC</a:t>
                </a:r>
                <a:r>
                  <a:rPr lang="zh-CN" altLang="en-US" sz="1200" kern="1200" dirty="0" smtClean="0">
                    <a:solidFill>
                      <a:schemeClr val="tx1"/>
                    </a:solidFill>
                    <a:effectLst/>
                    <a:latin typeface="+mn-lt"/>
                    <a:ea typeface="+mn-ea"/>
                    <a:cs typeface="+mn-cs"/>
                  </a:rPr>
                  <a:t>算法，有学者提出了</a:t>
                </a:r>
                <a:r>
                  <a:rPr lang="en-US" altLang="zh-CN" sz="1200" kern="1200" dirty="0" smtClean="0">
                    <a:solidFill>
                      <a:schemeClr val="tx1"/>
                    </a:solidFill>
                    <a:effectLst/>
                    <a:latin typeface="+mn-lt"/>
                    <a:ea typeface="+mn-ea"/>
                    <a:cs typeface="+mn-cs"/>
                  </a:rPr>
                  <a:t>CRC</a:t>
                </a:r>
                <a:r>
                  <a:rPr lang="zh-CN" altLang="en-US" sz="1200" kern="1200" dirty="0" smtClean="0">
                    <a:solidFill>
                      <a:schemeClr val="tx1"/>
                    </a:solidFill>
                    <a:effectLst/>
                    <a:latin typeface="+mn-lt"/>
                    <a:ea typeface="+mn-ea"/>
                    <a:cs typeface="+mn-cs"/>
                  </a:rPr>
                  <a:t>算法。</a:t>
                </a:r>
                <a:r>
                  <a:rPr lang="en-US" altLang="zh-CN" sz="1200" kern="1200" dirty="0" smtClean="0">
                    <a:solidFill>
                      <a:schemeClr val="tx1"/>
                    </a:solidFill>
                    <a:effectLst/>
                    <a:latin typeface="+mn-lt"/>
                    <a:ea typeface="+mn-ea"/>
                    <a:cs typeface="+mn-cs"/>
                  </a:rPr>
                  <a:t>CRC</a:t>
                </a:r>
                <a:r>
                  <a:rPr lang="zh-CN" altLang="en-US" sz="1200" kern="1200" dirty="0" smtClean="0">
                    <a:solidFill>
                      <a:schemeClr val="tx1"/>
                    </a:solidFill>
                    <a:effectLst/>
                    <a:latin typeface="+mn-lt"/>
                    <a:ea typeface="+mn-ea"/>
                    <a:cs typeface="+mn-cs"/>
                  </a:rPr>
                  <a:t>算法用</a:t>
                </a:r>
                <a:r>
                  <a:rPr lang="en-US" altLang="zh-CN" sz="1200" kern="1200" dirty="0" smtClean="0">
                    <a:solidFill>
                      <a:schemeClr val="tx1"/>
                    </a:solidFill>
                    <a:effectLst/>
                    <a:latin typeface="+mn-lt"/>
                    <a:ea typeface="+mn-ea"/>
                    <a:cs typeface="+mn-cs"/>
                  </a:rPr>
                  <a:t>L2</a:t>
                </a:r>
                <a:r>
                  <a:rPr lang="zh-CN" altLang="en-US" sz="1200" kern="1200" dirty="0" smtClean="0">
                    <a:solidFill>
                      <a:schemeClr val="tx1"/>
                    </a:solidFill>
                    <a:effectLst/>
                    <a:latin typeface="+mn-lt"/>
                    <a:ea typeface="+mn-ea"/>
                    <a:cs typeface="+mn-cs"/>
                  </a:rPr>
                  <a:t>范数</a:t>
                </a:r>
                <a:r>
                  <a:rPr lang="zh-CN" altLang="en-US" sz="1200" kern="1200" dirty="0" smtClean="0">
                    <a:solidFill>
                      <a:schemeClr val="tx1"/>
                    </a:solidFill>
                    <a:effectLst/>
                    <a:latin typeface="+mn-lt"/>
                    <a:ea typeface="+mn-ea"/>
                    <a:cs typeface="+mn-cs"/>
                  </a:rPr>
                  <a:t>约束正则化项，</a:t>
                </a:r>
                <a:r>
                  <a:rPr lang="zh-CN" altLang="en-US" sz="1200" i="0" smtClean="0">
                    <a:latin typeface="Cambria Math"/>
                  </a:rPr>
                  <a:t>𝛽</a:t>
                </a:r>
                <a:r>
                  <a:rPr lang="zh-CN" altLang="en-US" sz="1200" dirty="0" smtClean="0"/>
                  <a:t>用来控制拟合度和协同性。</a:t>
                </a:r>
                <a:r>
                  <a:rPr lang="en-US" altLang="zh-CN" sz="1200" dirty="0" smtClean="0"/>
                  <a:t>CRC</a:t>
                </a:r>
                <a:r>
                  <a:rPr lang="zh-CN" altLang="en-US" sz="1200" dirty="0" smtClean="0"/>
                  <a:t>算法被证明具有超越</a:t>
                </a:r>
                <a:r>
                  <a:rPr lang="en-US" altLang="zh-CN" sz="1200" dirty="0" smtClean="0"/>
                  <a:t>SRC</a:t>
                </a:r>
                <a:r>
                  <a:rPr lang="zh-CN" altLang="en-US" sz="1200" dirty="0" smtClean="0"/>
                  <a:t>算法的分类性能，并且更加简单快速。</a:t>
                </a:r>
                <a:endParaRPr lang="zh-CN" altLang="en-US" sz="1200" dirty="0" smtClean="0"/>
              </a:p>
            </p:txBody>
          </p:sp>
        </mc:Fallback>
      </mc:AlternateContent>
      <p:sp>
        <p:nvSpPr>
          <p:cNvPr id="4" name="灯片编号占位符 3"/>
          <p:cNvSpPr>
            <a:spLocks noGrp="1"/>
          </p:cNvSpPr>
          <p:nvPr>
            <p:ph type="sldNum" sz="quarter" idx="10"/>
          </p:nvPr>
        </p:nvSpPr>
        <p:spPr/>
        <p:txBody>
          <a:bodyPr/>
          <a:lstStyle/>
          <a:p>
            <a:fld id="{41464DB0-CCE3-4363-801A-A01AADC6398D}" type="slidenum">
              <a:rPr lang="zh-CN" altLang="en-US" smtClean="0"/>
              <a:t>12</a:t>
            </a:fld>
            <a:endParaRPr lang="zh-CN" altLang="en-US"/>
          </a:p>
        </p:txBody>
      </p:sp>
    </p:spTree>
    <p:extLst>
      <p:ext uri="{BB962C8B-B14F-4D97-AF65-F5344CB8AC3E}">
        <p14:creationId xmlns:p14="http://schemas.microsoft.com/office/powerpoint/2010/main" val="2710057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为了解决这个问题，我们</a:t>
                </a:r>
                <a:r>
                  <a:rPr lang="zh-CN" altLang="en-US" sz="1200" kern="1200" dirty="0" smtClean="0">
                    <a:solidFill>
                      <a:schemeClr val="tx1"/>
                    </a:solidFill>
                    <a:effectLst/>
                    <a:latin typeface="+mn-lt"/>
                    <a:ea typeface="+mn-ea"/>
                    <a:cs typeface="+mn-cs"/>
                  </a:rPr>
                  <a:t>应用到多核学习，用</a:t>
                </a:r>
                <a:r>
                  <a:rPr lang="zh-CN" altLang="en-US" sz="1200" dirty="0" smtClean="0">
                    <a:solidFill>
                      <a:schemeClr val="accent1"/>
                    </a:solidFill>
                  </a:rPr>
                  <a:t>多个核代替多核代替单核能增强决策函数的可解释性，</a:t>
                </a:r>
                <a:r>
                  <a:rPr lang="zh-CN" altLang="en-US" sz="1200" dirty="0" smtClean="0">
                    <a:solidFill>
                      <a:srgbClr val="FF0000"/>
                    </a:solidFill>
                  </a:rPr>
                  <a:t>最简单也是最常用</a:t>
                </a:r>
                <a:r>
                  <a:rPr lang="zh-CN" altLang="en-US" sz="1200" dirty="0">
                    <a:solidFill>
                      <a:schemeClr val="accent1"/>
                    </a:solidFill>
                  </a:rPr>
                  <a:t>的一种方法</a:t>
                </a:r>
                <a:r>
                  <a:rPr lang="zh-CN" altLang="en-US" sz="1200" dirty="0" smtClean="0">
                    <a:solidFill>
                      <a:schemeClr val="accent1"/>
                    </a:solidFill>
                  </a:rPr>
                  <a:t>就是将核函数</a:t>
                </a:r>
                <a14:m>
                  <m:oMath xmlns:m="http://schemas.openxmlformats.org/officeDocument/2006/math">
                    <m:r>
                      <a:rPr lang="el-GR" altLang="zh-CN" sz="1200" b="0" i="1" smtClean="0">
                        <a:solidFill>
                          <a:schemeClr val="tx1"/>
                        </a:solidFill>
                        <a:latin typeface="Cambria Math" panose="02040503050406030204" pitchFamily="18" charset="0"/>
                        <a:ea typeface="Cambria Math" panose="02040503050406030204" pitchFamily="18" charset="0"/>
                      </a:rPr>
                      <m:t>𝛫</m:t>
                    </m:r>
                    <m:d>
                      <m:dPr>
                        <m:ctrlPr>
                          <a:rPr lang="el-GR" altLang="zh-CN" sz="1200" i="1" smtClean="0">
                            <a:solidFill>
                              <a:schemeClr val="tx1"/>
                            </a:solidFill>
                            <a:latin typeface="Cambria Math" panose="02040503050406030204" pitchFamily="18" charset="0"/>
                            <a:ea typeface="Cambria Math" panose="02040503050406030204" pitchFamily="18" charset="0"/>
                          </a:rPr>
                        </m:ctrlPr>
                      </m:dPr>
                      <m:e>
                        <m:r>
                          <a:rPr lang="el-GR" altLang="zh-CN" sz="1200" b="0" i="1" smtClean="0">
                            <a:solidFill>
                              <a:schemeClr val="tx1"/>
                            </a:solidFill>
                            <a:latin typeface="Cambria Math" panose="02040503050406030204" pitchFamily="18" charset="0"/>
                            <a:ea typeface="Cambria Math" panose="02040503050406030204" pitchFamily="18" charset="0"/>
                          </a:rPr>
                          <m:t>𝛸</m:t>
                        </m:r>
                        <m:r>
                          <a:rPr lang="zh-CN" altLang="en-US" sz="1200" b="0" i="1">
                            <a:solidFill>
                              <a:schemeClr val="tx1"/>
                            </a:solidFill>
                            <a:latin typeface="Cambria Math" panose="02040503050406030204" pitchFamily="18" charset="0"/>
                            <a:ea typeface="Cambria Math" panose="02040503050406030204" pitchFamily="18" charset="0"/>
                          </a:rPr>
                          <m:t>，</m:t>
                        </m:r>
                        <m:sSup>
                          <m:sSupPr>
                            <m:ctrlPr>
                              <a:rPr lang="en-US" altLang="zh-CN" sz="1200" i="1" smtClean="0">
                                <a:solidFill>
                                  <a:schemeClr val="tx1"/>
                                </a:solidFill>
                                <a:latin typeface="Cambria Math" panose="02040503050406030204" pitchFamily="18" charset="0"/>
                                <a:ea typeface="Cambria Math" panose="02040503050406030204" pitchFamily="18" charset="0"/>
                              </a:rPr>
                            </m:ctrlPr>
                          </m:sSupPr>
                          <m:e>
                            <m:r>
                              <a:rPr lang="el-GR" altLang="zh-CN" sz="1200" b="0" i="1" smtClean="0">
                                <a:solidFill>
                                  <a:schemeClr val="tx1"/>
                                </a:solidFill>
                                <a:latin typeface="Cambria Math" panose="02040503050406030204" pitchFamily="18" charset="0"/>
                                <a:ea typeface="Cambria Math" panose="02040503050406030204" pitchFamily="18" charset="0"/>
                              </a:rPr>
                              <m:t>𝛸</m:t>
                            </m:r>
                          </m:e>
                          <m:sup>
                            <m:r>
                              <a:rPr lang="zh-CN" altLang="en-US" sz="1200" b="0" i="1">
                                <a:solidFill>
                                  <a:schemeClr val="tx1"/>
                                </a:solidFill>
                                <a:latin typeface="Cambria Math" panose="02040503050406030204" pitchFamily="18" charset="0"/>
                                <a:ea typeface="Cambria Math" panose="02040503050406030204" pitchFamily="18" charset="0"/>
                              </a:rPr>
                              <m:t>‘</m:t>
                            </m:r>
                          </m:sup>
                        </m:sSup>
                      </m:e>
                    </m:d>
                  </m:oMath>
                </a14:m>
                <a:r>
                  <a:rPr lang="zh-CN" altLang="en-US" sz="1200" dirty="0" smtClean="0">
                    <a:solidFill>
                      <a:schemeClr val="accent1"/>
                    </a:solidFill>
                  </a:rPr>
                  <a:t>表示成多个基核的组合形式，如下：</a:t>
                </a:r>
                <a:endParaRPr lang="en-US" altLang="zh-CN" sz="1200" dirty="0" smtClean="0">
                  <a:solidFill>
                    <a:schemeClr val="accent1"/>
                  </a:solidFill>
                </a:endParaRPr>
              </a:p>
              <a:p>
                <a14:m>
                  <m:oMath xmlns:m="http://schemas.openxmlformats.org/officeDocument/2006/math">
                    <m:r>
                      <m:rPr>
                        <m:sty m:val="p"/>
                      </m:rPr>
                      <a:rPr lang="el-GR" altLang="zh-CN" sz="1200" i="1" smtClean="0">
                        <a:solidFill>
                          <a:schemeClr val="tx1"/>
                        </a:solidFill>
                        <a:latin typeface="Cambria Math" panose="02040503050406030204" pitchFamily="18" charset="0"/>
                        <a:ea typeface="Cambria Math" panose="02040503050406030204" pitchFamily="18" charset="0"/>
                      </a:rPr>
                      <m:t>Κ</m:t>
                    </m:r>
                    <m:d>
                      <m:dPr>
                        <m:ctrlPr>
                          <a:rPr lang="el-GR" altLang="zh-CN" sz="1200" i="1">
                            <a:solidFill>
                              <a:schemeClr val="tx1"/>
                            </a:solidFill>
                            <a:latin typeface="Cambria Math" panose="02040503050406030204" pitchFamily="18" charset="0"/>
                            <a:ea typeface="Cambria Math" panose="02040503050406030204" pitchFamily="18" charset="0"/>
                          </a:rPr>
                        </m:ctrlPr>
                      </m:dPr>
                      <m:e>
                        <m:r>
                          <m:rPr>
                            <m:sty m:val="p"/>
                          </m:rPr>
                          <a:rPr lang="el-GR" altLang="zh-CN" sz="1200" i="1">
                            <a:solidFill>
                              <a:schemeClr val="tx1"/>
                            </a:solidFill>
                            <a:latin typeface="Cambria Math" panose="02040503050406030204" pitchFamily="18" charset="0"/>
                            <a:ea typeface="Cambria Math" panose="02040503050406030204" pitchFamily="18" charset="0"/>
                          </a:rPr>
                          <m:t>Χ</m:t>
                        </m:r>
                        <m:r>
                          <a:rPr lang="zh-CN" altLang="en-US" sz="1200" i="1">
                            <a:solidFill>
                              <a:schemeClr val="tx1"/>
                            </a:solidFill>
                            <a:latin typeface="Cambria Math" panose="02040503050406030204" pitchFamily="18" charset="0"/>
                            <a:ea typeface="Cambria Math" panose="02040503050406030204" pitchFamily="18" charset="0"/>
                          </a:rPr>
                          <m:t>，</m:t>
                        </m:r>
                        <m:sSup>
                          <m:sSupPr>
                            <m:ctrlPr>
                              <a:rPr lang="en-US" altLang="zh-CN" sz="1200" i="1">
                                <a:solidFill>
                                  <a:schemeClr val="tx1"/>
                                </a:solidFill>
                                <a:latin typeface="Cambria Math" panose="02040503050406030204" pitchFamily="18" charset="0"/>
                                <a:ea typeface="Cambria Math" panose="02040503050406030204" pitchFamily="18" charset="0"/>
                              </a:rPr>
                            </m:ctrlPr>
                          </m:sSupPr>
                          <m:e>
                            <m:r>
                              <m:rPr>
                                <m:sty m:val="p"/>
                              </m:rPr>
                              <a:rPr lang="el-GR" altLang="zh-CN" sz="1200" i="1">
                                <a:solidFill>
                                  <a:schemeClr val="tx1"/>
                                </a:solidFill>
                                <a:latin typeface="Cambria Math" panose="02040503050406030204" pitchFamily="18" charset="0"/>
                                <a:ea typeface="Cambria Math" panose="02040503050406030204" pitchFamily="18" charset="0"/>
                              </a:rPr>
                              <m:t>Χ</m:t>
                            </m:r>
                          </m:e>
                          <m:sup>
                            <m:r>
                              <a:rPr lang="zh-CN" altLang="en-US" sz="1200" i="1">
                                <a:solidFill>
                                  <a:schemeClr val="tx1"/>
                                </a:solidFill>
                                <a:latin typeface="Cambria Math" panose="02040503050406030204" pitchFamily="18" charset="0"/>
                                <a:ea typeface="Cambria Math" panose="02040503050406030204" pitchFamily="18" charset="0"/>
                              </a:rPr>
                              <m:t>‘</m:t>
                            </m:r>
                          </m:sup>
                        </m:sSup>
                      </m:e>
                    </m:d>
                    <m:r>
                      <a:rPr lang="en-US" altLang="zh-CN" sz="1200" i="1">
                        <a:solidFill>
                          <a:schemeClr val="tx1"/>
                        </a:solidFill>
                        <a:latin typeface="Cambria Math" panose="02040503050406030204" pitchFamily="18" charset="0"/>
                        <a:ea typeface="Cambria Math" panose="02040503050406030204" pitchFamily="18" charset="0"/>
                      </a:rPr>
                      <m:t>=</m:t>
                    </m:r>
                    <m:nary>
                      <m:naryPr>
                        <m:chr m:val="∑"/>
                        <m:ctrlPr>
                          <a:rPr lang="en-US" altLang="zh-CN" sz="1200" i="1" smtClean="0">
                            <a:solidFill>
                              <a:schemeClr val="tx1"/>
                            </a:solidFill>
                            <a:latin typeface="Cambria Math" panose="02040503050406030204" pitchFamily="18" charset="0"/>
                            <a:ea typeface="Cambria Math" panose="02040503050406030204" pitchFamily="18" charset="0"/>
                          </a:rPr>
                        </m:ctrlPr>
                      </m:naryPr>
                      <m:sub>
                        <m:r>
                          <m:rPr>
                            <m:sty m:val="p"/>
                            <m:brk m:alnAt="23"/>
                          </m:rPr>
                          <a:rPr lang="en-US" altLang="zh-CN" sz="1200" i="1">
                            <a:solidFill>
                              <a:schemeClr val="tx1"/>
                            </a:solidFill>
                            <a:latin typeface="Cambria Math" panose="02040503050406030204" pitchFamily="18" charset="0"/>
                            <a:ea typeface="Cambria Math" panose="02040503050406030204" pitchFamily="18" charset="0"/>
                          </a:rPr>
                          <m:t>m</m:t>
                        </m:r>
                        <m:r>
                          <a:rPr lang="en-US" altLang="zh-CN" sz="1200" b="0" i="1" smtClean="0">
                            <a:solidFill>
                              <a:schemeClr val="tx1"/>
                            </a:solidFill>
                            <a:latin typeface="Cambria Math" panose="02040503050406030204" pitchFamily="18" charset="0"/>
                            <a:ea typeface="Cambria Math" panose="02040503050406030204" pitchFamily="18" charset="0"/>
                          </a:rPr>
                          <m:t>=1</m:t>
                        </m:r>
                      </m:sub>
                      <m:sup>
                        <m:r>
                          <a:rPr lang="en-US" altLang="zh-CN" sz="1200" b="0" i="1" smtClean="0">
                            <a:solidFill>
                              <a:schemeClr val="tx1"/>
                            </a:solidFill>
                            <a:latin typeface="Cambria Math" panose="02040503050406030204" pitchFamily="18" charset="0"/>
                            <a:ea typeface="Cambria Math" panose="02040503050406030204" pitchFamily="18" charset="0"/>
                          </a:rPr>
                          <m:t>𝑀</m:t>
                        </m:r>
                      </m:sup>
                      <m:e>
                        <m:sSub>
                          <m:sSubPr>
                            <m:ctrlPr>
                              <a:rPr lang="en-US" altLang="zh-CN" sz="1200" i="1" smtClean="0">
                                <a:solidFill>
                                  <a:schemeClr val="tx1"/>
                                </a:solidFill>
                                <a:latin typeface="Cambria Math" panose="02040503050406030204" pitchFamily="18" charset="0"/>
                                <a:ea typeface="Cambria Math" panose="02040503050406030204" pitchFamily="18" charset="0"/>
                              </a:rPr>
                            </m:ctrlPr>
                          </m:sSubPr>
                          <m:e>
                            <m:r>
                              <a:rPr lang="en-US" altLang="zh-CN" sz="1200" b="0" i="1" smtClean="0">
                                <a:solidFill>
                                  <a:schemeClr val="tx1"/>
                                </a:solidFill>
                                <a:latin typeface="Cambria Math" panose="02040503050406030204" pitchFamily="18" charset="0"/>
                                <a:ea typeface="Cambria Math" panose="02040503050406030204" pitchFamily="18" charset="0"/>
                              </a:rPr>
                              <m:t>𝑑</m:t>
                            </m:r>
                          </m:e>
                          <m:sub>
                            <m:r>
                              <a:rPr lang="en-US" altLang="zh-CN" sz="1200" b="0" i="1" smtClean="0">
                                <a:solidFill>
                                  <a:schemeClr val="tx1"/>
                                </a:solidFill>
                                <a:latin typeface="Cambria Math" panose="02040503050406030204" pitchFamily="18" charset="0"/>
                                <a:ea typeface="Cambria Math" panose="02040503050406030204" pitchFamily="18" charset="0"/>
                              </a:rPr>
                              <m:t>𝑚</m:t>
                            </m:r>
                          </m:sub>
                        </m:sSub>
                        <m:sSub>
                          <m:sSubPr>
                            <m:ctrlPr>
                              <a:rPr lang="en-US" altLang="zh-CN" sz="1200" i="1" smtClean="0">
                                <a:solidFill>
                                  <a:schemeClr val="tx1"/>
                                </a:solidFill>
                                <a:latin typeface="Cambria Math" panose="02040503050406030204" pitchFamily="18" charset="0"/>
                                <a:ea typeface="Cambria Math" panose="02040503050406030204" pitchFamily="18" charset="0"/>
                              </a:rPr>
                            </m:ctrlPr>
                          </m:sSubPr>
                          <m:e>
                            <m:r>
                              <a:rPr lang="en-US" altLang="zh-CN" sz="1200" b="0" i="1" smtClean="0">
                                <a:solidFill>
                                  <a:schemeClr val="tx1"/>
                                </a:solidFill>
                                <a:latin typeface="Cambria Math" panose="02040503050406030204" pitchFamily="18" charset="0"/>
                                <a:ea typeface="Cambria Math" panose="02040503050406030204" pitchFamily="18" charset="0"/>
                              </a:rPr>
                              <m:t>𝐾</m:t>
                            </m:r>
                          </m:e>
                          <m:sub>
                            <m:r>
                              <a:rPr lang="en-US" altLang="zh-CN" sz="1200" b="0" i="1" smtClean="0">
                                <a:solidFill>
                                  <a:schemeClr val="tx1"/>
                                </a:solidFill>
                                <a:latin typeface="Cambria Math" panose="02040503050406030204" pitchFamily="18" charset="0"/>
                                <a:ea typeface="Cambria Math" panose="02040503050406030204" pitchFamily="18" charset="0"/>
                              </a:rPr>
                              <m:t>𝑚</m:t>
                            </m:r>
                          </m:sub>
                        </m:sSub>
                      </m:e>
                    </m:nary>
                    <m:d>
                      <m:dPr>
                        <m:ctrlPr>
                          <a:rPr lang="en-US" altLang="zh-CN" sz="1200" i="1" smtClean="0">
                            <a:solidFill>
                              <a:schemeClr val="tx1"/>
                            </a:solidFill>
                            <a:latin typeface="Cambria Math" panose="02040503050406030204" pitchFamily="18" charset="0"/>
                            <a:ea typeface="Cambria Math" panose="02040503050406030204" pitchFamily="18" charset="0"/>
                          </a:rPr>
                        </m:ctrlPr>
                      </m:dPr>
                      <m:e>
                        <m:r>
                          <m:rPr>
                            <m:sty m:val="p"/>
                          </m:rPr>
                          <a:rPr lang="el-GR" altLang="zh-CN" sz="1200" i="1" smtClean="0">
                            <a:solidFill>
                              <a:schemeClr val="tx1"/>
                            </a:solidFill>
                            <a:latin typeface="Cambria Math" panose="02040503050406030204" pitchFamily="18" charset="0"/>
                            <a:ea typeface="Cambria Math" panose="02040503050406030204" pitchFamily="18" charset="0"/>
                          </a:rPr>
                          <m:t>Χ</m:t>
                        </m:r>
                        <m:r>
                          <a:rPr lang="en-US" altLang="zh-CN" sz="1200" b="0" i="1" smtClean="0">
                            <a:solidFill>
                              <a:schemeClr val="tx1"/>
                            </a:solidFill>
                            <a:latin typeface="Cambria Math" panose="02040503050406030204" pitchFamily="18" charset="0"/>
                            <a:ea typeface="Cambria Math" panose="02040503050406030204" pitchFamily="18" charset="0"/>
                          </a:rPr>
                          <m:t>,</m:t>
                        </m:r>
                        <m:sSup>
                          <m:sSupPr>
                            <m:ctrlPr>
                              <a:rPr lang="en-US" altLang="zh-CN" sz="1200" b="0" i="1" smtClean="0">
                                <a:solidFill>
                                  <a:schemeClr val="tx1"/>
                                </a:solidFill>
                                <a:latin typeface="Cambria Math" panose="02040503050406030204" pitchFamily="18" charset="0"/>
                                <a:ea typeface="Cambria Math" panose="02040503050406030204" pitchFamily="18" charset="0"/>
                              </a:rPr>
                            </m:ctrlPr>
                          </m:sSupPr>
                          <m:e>
                            <m:r>
                              <m:rPr>
                                <m:sty m:val="p"/>
                              </m:rPr>
                              <a:rPr lang="el-GR" altLang="zh-CN" sz="1200" b="0" i="1" smtClean="0">
                                <a:solidFill>
                                  <a:schemeClr val="tx1"/>
                                </a:solidFill>
                                <a:latin typeface="Cambria Math" panose="02040503050406030204" pitchFamily="18" charset="0"/>
                                <a:ea typeface="Cambria Math" panose="02040503050406030204" pitchFamily="18" charset="0"/>
                              </a:rPr>
                              <m:t>Χ</m:t>
                            </m:r>
                          </m:e>
                          <m:sup>
                            <m:r>
                              <a:rPr lang="en-US" altLang="zh-CN" sz="1200" b="0" i="1" smtClean="0">
                                <a:solidFill>
                                  <a:schemeClr val="tx1"/>
                                </a:solidFill>
                                <a:latin typeface="Cambria Math" panose="02040503050406030204" pitchFamily="18" charset="0"/>
                                <a:ea typeface="Cambria Math" panose="02040503050406030204" pitchFamily="18" charset="0"/>
                              </a:rPr>
                              <m:t>′</m:t>
                            </m:r>
                          </m:sup>
                        </m:sSup>
                      </m:e>
                    </m:d>
                  </m:oMath>
                </a14:m>
                <a:r>
                  <a:rPr lang="zh-CN" altLang="en-US" sz="1200" kern="1200" dirty="0" smtClean="0">
                    <a:solidFill>
                      <a:schemeClr val="tx1"/>
                    </a:solidFill>
                    <a:effectLst/>
                    <a:latin typeface="+mn-lt"/>
                    <a:ea typeface="+mn-ea"/>
                    <a:cs typeface="+mn-cs"/>
                  </a:rPr>
                  <a:t>，</a:t>
                </a:r>
                <a:r>
                  <a:rPr lang="zh-CN" altLang="en-US" sz="1200" dirty="0" smtClean="0">
                    <a:solidFill>
                      <a:schemeClr val="accent1"/>
                    </a:solidFill>
                  </a:rPr>
                  <a:t>其中</a:t>
                </a:r>
                <a14:m>
                  <m:oMath xmlns:m="http://schemas.openxmlformats.org/officeDocument/2006/math">
                    <m:r>
                      <a:rPr lang="en-US" altLang="zh-CN" sz="1200" b="0" i="1" dirty="0" smtClean="0">
                        <a:solidFill>
                          <a:schemeClr val="accent1"/>
                        </a:solidFill>
                        <a:latin typeface="Cambria Math" panose="02040503050406030204" pitchFamily="18" charset="0"/>
                      </a:rPr>
                      <m:t>𝑀</m:t>
                    </m:r>
                  </m:oMath>
                </a14:m>
                <a:r>
                  <a:rPr lang="zh-CN" altLang="en-US" sz="1200" dirty="0" smtClean="0">
                    <a:solidFill>
                      <a:schemeClr val="accent1"/>
                    </a:solidFill>
                  </a:rPr>
                  <a:t>是基核的个数，</a:t>
                </a:r>
                <a14:m>
                  <m:oMath xmlns:m="http://schemas.openxmlformats.org/officeDocument/2006/math">
                    <m:sSub>
                      <m:sSubPr>
                        <m:ctrlPr>
                          <a:rPr lang="en-US" altLang="zh-CN" sz="1200" i="1">
                            <a:solidFill>
                              <a:schemeClr val="accent1"/>
                            </a:solidFill>
                            <a:latin typeface="Cambria Math" panose="02040503050406030204" pitchFamily="18" charset="0"/>
                            <a:ea typeface="Cambria Math" panose="02040503050406030204" pitchFamily="18" charset="0"/>
                          </a:rPr>
                        </m:ctrlPr>
                      </m:sSubPr>
                      <m:e>
                        <m:r>
                          <a:rPr lang="en-US" altLang="zh-CN" sz="1200" i="1">
                            <a:solidFill>
                              <a:schemeClr val="accent1"/>
                            </a:solidFill>
                            <a:latin typeface="Cambria Math" panose="02040503050406030204" pitchFamily="18" charset="0"/>
                            <a:ea typeface="Cambria Math" panose="02040503050406030204" pitchFamily="18" charset="0"/>
                          </a:rPr>
                          <m:t>𝑑</m:t>
                        </m:r>
                      </m:e>
                      <m:sub>
                        <m:r>
                          <a:rPr lang="en-US" altLang="zh-CN" sz="1200" i="1">
                            <a:solidFill>
                              <a:schemeClr val="accent1"/>
                            </a:solidFill>
                            <a:latin typeface="Cambria Math" panose="02040503050406030204" pitchFamily="18" charset="0"/>
                            <a:ea typeface="Cambria Math" panose="02040503050406030204" pitchFamily="18" charset="0"/>
                          </a:rPr>
                          <m:t>𝑚</m:t>
                        </m:r>
                      </m:sub>
                    </m:sSub>
                  </m:oMath>
                </a14:m>
                <a:r>
                  <a:rPr lang="zh-CN" altLang="en-US" sz="1200" dirty="0" smtClean="0">
                    <a:solidFill>
                      <a:schemeClr val="accent1"/>
                    </a:solidFill>
                  </a:rPr>
                  <a:t>是每个基核的权重</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由于不同的类别通过词典获得的稀疏编码很可能具有互相依赖性。基于对同一类稀疏编码约束性的考虑，我们在上一章算法的基础上增加一个类内散度约束项，提出了基于核协同表示的类聚集词典学习算法。红框就是我们增加的约束项。这里</a:t>
                </a:r>
                <a:r>
                  <a:rPr lang="en-US" altLang="zh-CN" i="0" smtClean="0">
                    <a:latin typeface="Cambria Math"/>
                  </a:rPr>
                  <a:t>𝐸</a:t>
                </a:r>
                <a:r>
                  <a:rPr lang="zh-CN" altLang="zh-CN" i="0">
                    <a:latin typeface="Cambria Math"/>
                  </a:rPr>
                  <a:t>(</a:t>
                </a:r>
                <a:r>
                  <a:rPr lang="en-US" altLang="zh-CN" i="0">
                    <a:latin typeface="Cambria Math"/>
                  </a:rPr>
                  <a:t>𝑆</a:t>
                </a:r>
                <a:r>
                  <a:rPr lang="zh-CN" altLang="zh-CN" i="0">
                    <a:latin typeface="Cambria Math"/>
                  </a:rPr>
                  <a:t>_</a:t>
                </a:r>
                <a:r>
                  <a:rPr lang="en-US" altLang="zh-CN" i="0">
                    <a:latin typeface="Cambria Math"/>
                  </a:rPr>
                  <a:t>𝑐 )</a:t>
                </a:r>
                <a:r>
                  <a:rPr lang="zh-CN" altLang="zh-CN" dirty="0">
                    <a:latin typeface="+mn-ea"/>
                  </a:rPr>
                  <a:t>表示由矩阵</a:t>
                </a:r>
                <a:r>
                  <a:rPr lang="en-US" altLang="zh-CN" i="0">
                    <a:latin typeface="Cambria Math"/>
                  </a:rPr>
                  <a:t>𝑆</a:t>
                </a:r>
                <a:r>
                  <a:rPr lang="zh-CN" altLang="zh-CN" i="0">
                    <a:latin typeface="Cambria Math"/>
                  </a:rPr>
                  <a:t>_</a:t>
                </a:r>
                <a:r>
                  <a:rPr lang="en-US" altLang="zh-CN" i="0">
                    <a:latin typeface="Cambria Math"/>
                  </a:rPr>
                  <a:t>𝑐</a:t>
                </a:r>
                <a:r>
                  <a:rPr lang="zh-CN" altLang="zh-CN" dirty="0">
                    <a:latin typeface="+mn-ea"/>
                  </a:rPr>
                  <a:t>每行的平均值构成的列向量。</a:t>
                </a:r>
                <a:endParaRPr lang="zh-CN" altLang="en-US" dirty="0"/>
              </a:p>
            </p:txBody>
          </p:sp>
        </mc:Fallback>
      </mc:AlternateContent>
      <p:sp>
        <p:nvSpPr>
          <p:cNvPr id="4" name="灯片编号占位符 3"/>
          <p:cNvSpPr>
            <a:spLocks noGrp="1"/>
          </p:cNvSpPr>
          <p:nvPr>
            <p:ph type="sldNum" sz="quarter" idx="10"/>
          </p:nvPr>
        </p:nvSpPr>
        <p:spPr/>
        <p:txBody>
          <a:bodyPr/>
          <a:lstStyle/>
          <a:p>
            <a:fld id="{41464DB0-CCE3-4363-801A-A01AADC6398D}" type="slidenum">
              <a:rPr lang="zh-CN" altLang="en-US" smtClean="0"/>
              <a:t>13</a:t>
            </a:fld>
            <a:endParaRPr lang="zh-CN" altLang="en-US"/>
          </a:p>
        </p:txBody>
      </p:sp>
    </p:spTree>
    <p:extLst>
      <p:ext uri="{BB962C8B-B14F-4D97-AF65-F5344CB8AC3E}">
        <p14:creationId xmlns:p14="http://schemas.microsoft.com/office/powerpoint/2010/main" val="20352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25000"/>
                  </a:lnSpc>
                </a:pPr>
                <a:r>
                  <a:rPr lang="zh-CN" altLang="en-US" dirty="0" smtClean="0"/>
                  <a:t>通过引入多核学习，我们提出了基于多核协同表示的分类算法，红框是算法的目标函数，具体做法是首先将不同的训练样本特征赋予不同的权重，在测试过程中，</a:t>
                </a:r>
                <a:r>
                  <a:rPr lang="zh-CN" altLang="zh-CN" dirty="0" smtClean="0"/>
                  <a:t>在</a:t>
                </a:r>
                <a:r>
                  <a:rPr lang="zh-CN" altLang="zh-CN" dirty="0"/>
                  <a:t>测试过程中</a:t>
                </a:r>
                <a:r>
                  <a:rPr lang="zh-CN" altLang="zh-CN" dirty="0" smtClean="0"/>
                  <a:t>，</a:t>
                </a:r>
                <a:r>
                  <a:rPr lang="zh-CN" altLang="en-US" dirty="0" smtClean="0"/>
                  <a:t>通过将</a:t>
                </a:r>
                <a:r>
                  <a:rPr lang="zh-CN" altLang="zh-CN" dirty="0" smtClean="0"/>
                  <a:t>权重</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oMath>
                </a14:m>
                <a:r>
                  <a:rPr lang="zh-CN" altLang="en-US" dirty="0" smtClean="0"/>
                  <a:t>归一化并</a:t>
                </a:r>
                <a:r>
                  <a:rPr lang="zh-CN" altLang="zh-CN" dirty="0" smtClean="0"/>
                  <a:t>计算</a:t>
                </a:r>
                <a:r>
                  <a:rPr lang="zh-CN" altLang="zh-CN" dirty="0"/>
                  <a:t>对应的稀疏编码矩阵</a:t>
                </a:r>
                <a14:m>
                  <m:oMath xmlns:m="http://schemas.openxmlformats.org/officeDocument/2006/math">
                    <m:r>
                      <a:rPr lang="en-US" altLang="zh-CN" i="1">
                        <a:latin typeface="Cambria Math"/>
                      </a:rPr>
                      <m:t>𝑆</m:t>
                    </m:r>
                  </m:oMath>
                </a14:m>
                <a:r>
                  <a:rPr lang="zh-CN" altLang="zh-CN" dirty="0" smtClean="0"/>
                  <a:t>，</a:t>
                </a:r>
                <a:r>
                  <a:rPr lang="zh-CN" altLang="en-US" dirty="0" smtClean="0"/>
                  <a:t>最后通过</a:t>
                </a:r>
                <a:r>
                  <a:rPr lang="zh-CN" altLang="zh-CN" dirty="0" smtClean="0"/>
                  <a:t>计算</a:t>
                </a:r>
                <a:r>
                  <a:rPr lang="zh-CN" altLang="zh-CN" dirty="0"/>
                  <a:t>最小残留误差</a:t>
                </a:r>
                <a14:m>
                  <m:oMath xmlns:m="http://schemas.openxmlformats.org/officeDocument/2006/math">
                    <m:r>
                      <a:rPr lang="en-US" altLang="zh-CN" i="1">
                        <a:latin typeface="Cambria Math"/>
                      </a:rPr>
                      <m:t>𝑒</m:t>
                    </m:r>
                    <m:d>
                      <m:dPr>
                        <m:ctrlPr>
                          <a:rPr lang="zh-CN" altLang="zh-CN" i="1">
                            <a:latin typeface="Cambria Math" panose="02040503050406030204" pitchFamily="18" charset="0"/>
                          </a:rPr>
                        </m:ctrlPr>
                      </m:dPr>
                      <m:e>
                        <m:r>
                          <a:rPr lang="en-US" altLang="zh-CN" i="1">
                            <a:latin typeface="Cambria Math"/>
                          </a:rPr>
                          <m:t>𝑦</m:t>
                        </m:r>
                      </m:e>
                    </m:d>
                  </m:oMath>
                </a14:m>
                <a:r>
                  <a:rPr lang="zh-CN" altLang="zh-CN" dirty="0"/>
                  <a:t>来判别测试样本</a:t>
                </a:r>
                <a14:m>
                  <m:oMath xmlns:m="http://schemas.openxmlformats.org/officeDocument/2006/math">
                    <m:r>
                      <a:rPr lang="en-US" altLang="zh-CN" i="1">
                        <a:latin typeface="Cambria Math"/>
                      </a:rPr>
                      <m:t>𝑦</m:t>
                    </m:r>
                  </m:oMath>
                </a14:m>
                <a:r>
                  <a:rPr lang="zh-CN" altLang="zh-CN" dirty="0"/>
                  <a:t>的标签。</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algn="just">
                  <a:lnSpc>
                    <a:spcPct val="125000"/>
                  </a:lnSpc>
                </a:pPr>
                <a:r>
                  <a:rPr lang="zh-CN" altLang="en-US" dirty="0" smtClean="0"/>
                  <a:t>通过</a:t>
                </a:r>
                <a:r>
                  <a:rPr lang="zh-CN" altLang="en-US" dirty="0" smtClean="0"/>
                  <a:t>引入多核学习，</a:t>
                </a:r>
                <a:r>
                  <a:rPr lang="zh-CN" altLang="en-US" dirty="0" smtClean="0"/>
                  <a:t>我们提出了</a:t>
                </a:r>
                <a:r>
                  <a:rPr lang="zh-CN" altLang="en-US" dirty="0" smtClean="0"/>
                  <a:t>基于多核</a:t>
                </a:r>
                <a:r>
                  <a:rPr lang="zh-CN" altLang="en-US" dirty="0" smtClean="0"/>
                  <a:t>协同表示</a:t>
                </a:r>
                <a:r>
                  <a:rPr lang="zh-CN" altLang="en-US" dirty="0" smtClean="0"/>
                  <a:t>的分类算法</a:t>
                </a:r>
                <a:r>
                  <a:rPr lang="zh-CN" altLang="en-US" dirty="0" smtClean="0"/>
                  <a:t>，红框是算法的目标函数，具体做法</a:t>
                </a:r>
                <a:r>
                  <a:rPr lang="zh-CN" altLang="en-US" dirty="0" smtClean="0"/>
                  <a:t>是首先将不同的训练样本特征赋予不同的权重，在</a:t>
                </a:r>
                <a:r>
                  <a:rPr lang="zh-CN" altLang="en-US" dirty="0" smtClean="0"/>
                  <a:t>测试过程中，</a:t>
                </a:r>
                <a:r>
                  <a:rPr lang="zh-CN" altLang="zh-CN" dirty="0" smtClean="0"/>
                  <a:t>在</a:t>
                </a:r>
                <a:r>
                  <a:rPr lang="zh-CN" altLang="zh-CN" dirty="0"/>
                  <a:t>测试过程中</a:t>
                </a:r>
                <a:r>
                  <a:rPr lang="zh-CN" altLang="zh-CN" dirty="0" smtClean="0"/>
                  <a:t>，</a:t>
                </a:r>
                <a:r>
                  <a:rPr lang="zh-CN" altLang="en-US" dirty="0" smtClean="0"/>
                  <a:t>通过将</a:t>
                </a:r>
                <a:r>
                  <a:rPr lang="zh-CN" altLang="zh-CN" dirty="0" smtClean="0"/>
                  <a:t>权重</a:t>
                </a:r>
                <a:r>
                  <a:rPr lang="zh-CN" altLang="en-US" i="0">
                    <a:latin typeface="Cambria Math" panose="02040503050406030204" pitchFamily="18" charset="0"/>
                  </a:rPr>
                  <a:t>𝛽_𝑚</a:t>
                </a:r>
                <a:r>
                  <a:rPr lang="zh-CN" altLang="en-US" dirty="0" smtClean="0"/>
                  <a:t>归一化并</a:t>
                </a:r>
                <a:r>
                  <a:rPr lang="zh-CN" altLang="zh-CN" dirty="0" smtClean="0"/>
                  <a:t>计算</a:t>
                </a:r>
                <a:r>
                  <a:rPr lang="zh-CN" altLang="zh-CN" dirty="0"/>
                  <a:t>对应的稀疏编码矩阵</a:t>
                </a:r>
                <a:r>
                  <a:rPr lang="en-US" altLang="zh-CN" i="0">
                    <a:latin typeface="Cambria Math"/>
                  </a:rPr>
                  <a:t>𝑆</a:t>
                </a:r>
                <a:r>
                  <a:rPr lang="zh-CN" altLang="zh-CN" dirty="0" smtClean="0"/>
                  <a:t>，</a:t>
                </a:r>
                <a:r>
                  <a:rPr lang="zh-CN" altLang="en-US" dirty="0" smtClean="0"/>
                  <a:t>最后通过</a:t>
                </a:r>
                <a:r>
                  <a:rPr lang="zh-CN" altLang="zh-CN" dirty="0" smtClean="0"/>
                  <a:t>计算</a:t>
                </a:r>
                <a:r>
                  <a:rPr lang="zh-CN" altLang="zh-CN" dirty="0"/>
                  <a:t>最小残留误差</a:t>
                </a:r>
                <a:r>
                  <a:rPr lang="en-US" altLang="zh-CN" i="0">
                    <a:latin typeface="Cambria Math"/>
                  </a:rPr>
                  <a:t>𝑒</a:t>
                </a:r>
                <a:r>
                  <a:rPr lang="zh-CN" altLang="zh-CN" i="0">
                    <a:latin typeface="Cambria Math" panose="02040503050406030204" pitchFamily="18" charset="0"/>
                  </a:rPr>
                  <a:t>(</a:t>
                </a:r>
                <a:r>
                  <a:rPr lang="en-US" altLang="zh-CN" i="0">
                    <a:latin typeface="Cambria Math"/>
                  </a:rPr>
                  <a:t>𝑦</a:t>
                </a:r>
                <a:r>
                  <a:rPr lang="en-US" altLang="zh-CN" i="0">
                    <a:latin typeface="Cambria Math" panose="02040503050406030204" pitchFamily="18" charset="0"/>
                  </a:rPr>
                  <a:t>)</a:t>
                </a:r>
                <a:r>
                  <a:rPr lang="zh-CN" altLang="zh-CN" dirty="0"/>
                  <a:t>来判别测试样本</a:t>
                </a:r>
                <a:r>
                  <a:rPr lang="en-US" altLang="zh-CN" i="0">
                    <a:latin typeface="Cambria Math"/>
                  </a:rPr>
                  <a:t>𝑦</a:t>
                </a:r>
                <a:r>
                  <a:rPr lang="zh-CN" altLang="zh-CN" dirty="0"/>
                  <a:t>的标签。</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fld id="{41464DB0-CCE3-4363-801A-A01AADC6398D}" type="slidenum">
              <a:rPr lang="zh-CN" altLang="en-US" smtClean="0"/>
              <a:t>14</a:t>
            </a:fld>
            <a:endParaRPr lang="zh-CN" altLang="en-US"/>
          </a:p>
        </p:txBody>
      </p:sp>
    </p:spTree>
    <p:extLst>
      <p:ext uri="{BB962C8B-B14F-4D97-AF65-F5344CB8AC3E}">
        <p14:creationId xmlns:p14="http://schemas.microsoft.com/office/powerpoint/2010/main" val="1998323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下面给出算法的优化求解过程，在目标函数中，有两个未知量</a:t>
                </a:r>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oMath>
                </a14:m>
                <a:r>
                  <a:rPr lang="zh-CN" altLang="en-US" dirty="0" smtClean="0"/>
                  <a:t>和</a:t>
                </a:r>
                <a:r>
                  <a:rPr lang="en-US" altLang="zh-CN" dirty="0" err="1" smtClean="0"/>
                  <a:t>Sc</a:t>
                </a:r>
                <a:r>
                  <a:rPr lang="zh-CN" altLang="en-US" dirty="0" smtClean="0"/>
                  <a:t>，我们首先固定</a:t>
                </a:r>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oMath>
                </a14:m>
                <a:r>
                  <a:rPr lang="zh-CN" altLang="en-US" dirty="0" smtClean="0"/>
                  <a:t>，通过核运算和矩阵的迹的求导公式，可以得到</a:t>
                </a:r>
                <a:r>
                  <a:rPr lang="en-US" altLang="zh-CN" dirty="0" err="1" smtClean="0"/>
                  <a:t>Sc</a:t>
                </a:r>
                <a:r>
                  <a:rPr lang="zh-CN" altLang="en-US" dirty="0" smtClean="0"/>
                  <a:t>，然后固定𝑆𝑐，通过构造拉格朗日算子，得到</a:t>
                </a:r>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oMath>
                </a14:m>
                <a:r>
                  <a:rPr lang="zh-CN" altLang="en-US" dirty="0" smtClean="0"/>
                  <a:t>，通过交替更新𝑆𝑐和</a:t>
                </a:r>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oMath>
                </a14:m>
                <a:r>
                  <a:rPr lang="zh-CN" altLang="en-US" dirty="0" smtClean="0"/>
                  <a:t>，可以得到稀疏编码和相应的权重。</a:t>
                </a:r>
              </a:p>
            </p:txBody>
          </p:sp>
        </mc:Choice>
        <mc:Fallback xmlns="">
          <p:sp>
            <p:nvSpPr>
              <p:cNvPr id="3" name="备注占位符 2"/>
              <p:cNvSpPr>
                <a:spLocks noGrp="1"/>
              </p:cNvSpPr>
              <p:nvPr>
                <p:ph type="body" idx="1"/>
              </p:nvPr>
            </p:nvSpPr>
            <p:spPr/>
            <p:txBody>
              <a:bodyPr/>
              <a:lstStyle/>
              <a:p>
                <a:r>
                  <a:rPr lang="zh-CN" altLang="en-US" dirty="0" smtClean="0"/>
                  <a:t>下面给出算法的优化求解过程，在目标函数中，有两个未知量</a:t>
                </a:r>
                <a:r>
                  <a:rPr lang="zh-CN" altLang="en-US" i="0">
                    <a:latin typeface="Cambria Math" panose="02040503050406030204" pitchFamily="18" charset="0"/>
                  </a:rPr>
                  <a:t>𝛽</a:t>
                </a:r>
                <a:r>
                  <a:rPr lang="zh-CN" altLang="en-US" i="0" smtClean="0">
                    <a:latin typeface="Cambria Math" panose="02040503050406030204" pitchFamily="18" charset="0"/>
                  </a:rPr>
                  <a:t>_</a:t>
                </a:r>
                <a:r>
                  <a:rPr lang="zh-CN" altLang="en-US" i="0">
                    <a:latin typeface="Cambria Math" panose="02040503050406030204" pitchFamily="18" charset="0"/>
                  </a:rPr>
                  <a:t>𝑚</a:t>
                </a:r>
                <a:r>
                  <a:rPr lang="zh-CN" altLang="en-US" dirty="0" smtClean="0"/>
                  <a:t>和</a:t>
                </a:r>
                <a:r>
                  <a:rPr lang="en-US" altLang="zh-CN" dirty="0" err="1" smtClean="0"/>
                  <a:t>Sc</a:t>
                </a:r>
                <a:r>
                  <a:rPr lang="zh-CN" altLang="en-US" dirty="0" smtClean="0"/>
                  <a:t>，我们首先固定</a:t>
                </a:r>
                <a:r>
                  <a:rPr lang="zh-CN" altLang="en-US" i="0">
                    <a:latin typeface="Cambria Math" panose="02040503050406030204" pitchFamily="18" charset="0"/>
                  </a:rPr>
                  <a:t>𝛽</a:t>
                </a:r>
                <a:r>
                  <a:rPr lang="zh-CN" altLang="en-US" i="0" smtClean="0">
                    <a:latin typeface="Cambria Math" panose="02040503050406030204" pitchFamily="18" charset="0"/>
                  </a:rPr>
                  <a:t>_</a:t>
                </a:r>
                <a:r>
                  <a:rPr lang="zh-CN" altLang="en-US" i="0">
                    <a:latin typeface="Cambria Math" panose="02040503050406030204" pitchFamily="18" charset="0"/>
                  </a:rPr>
                  <a:t>𝑚</a:t>
                </a:r>
                <a:r>
                  <a:rPr lang="zh-CN" altLang="en-US" dirty="0" smtClean="0"/>
                  <a:t>，通过核运算和矩阵的迹的求导公式，可以得到</a:t>
                </a:r>
                <a:r>
                  <a:rPr lang="en-US" altLang="zh-CN" dirty="0" err="1" smtClean="0"/>
                  <a:t>Sc</a:t>
                </a:r>
                <a:r>
                  <a:rPr lang="zh-CN" altLang="en-US" dirty="0" smtClean="0"/>
                  <a:t>，然后固定𝑆𝑐，通过构造拉格朗日算子，得到</a:t>
                </a:r>
                <a:r>
                  <a:rPr lang="zh-CN" altLang="en-US" i="0">
                    <a:latin typeface="Cambria Math" panose="02040503050406030204" pitchFamily="18" charset="0"/>
                  </a:rPr>
                  <a:t>𝛽</a:t>
                </a:r>
                <a:r>
                  <a:rPr lang="zh-CN" altLang="en-US" i="0" smtClean="0">
                    <a:latin typeface="Cambria Math" panose="02040503050406030204" pitchFamily="18" charset="0"/>
                  </a:rPr>
                  <a:t>_</a:t>
                </a:r>
                <a:r>
                  <a:rPr lang="zh-CN" altLang="en-US" i="0">
                    <a:latin typeface="Cambria Math" panose="02040503050406030204" pitchFamily="18" charset="0"/>
                  </a:rPr>
                  <a:t>𝑚</a:t>
                </a:r>
                <a:r>
                  <a:rPr lang="zh-CN" altLang="en-US" dirty="0" smtClean="0"/>
                  <a:t>，通过交替更新𝑆𝑐和</a:t>
                </a:r>
                <a:r>
                  <a:rPr lang="zh-CN" altLang="en-US" i="0">
                    <a:latin typeface="Cambria Math" panose="02040503050406030204" pitchFamily="18" charset="0"/>
                  </a:rPr>
                  <a:t>𝛽</a:t>
                </a:r>
                <a:r>
                  <a:rPr lang="zh-CN" altLang="en-US" i="0" smtClean="0">
                    <a:latin typeface="Cambria Math" panose="02040503050406030204" pitchFamily="18" charset="0"/>
                  </a:rPr>
                  <a:t>_</a:t>
                </a:r>
                <a:r>
                  <a:rPr lang="zh-CN" altLang="en-US" i="0">
                    <a:latin typeface="Cambria Math" panose="02040503050406030204" pitchFamily="18" charset="0"/>
                  </a:rPr>
                  <a:t>𝑚</a:t>
                </a:r>
                <a:r>
                  <a:rPr lang="zh-CN" altLang="en-US" dirty="0" smtClean="0"/>
                  <a:t>，可以得到稀疏编码和相应的权重。</a:t>
                </a:r>
                <a:endParaRPr lang="zh-CN" altLang="en-US" dirty="0" smtClean="0"/>
              </a:p>
            </p:txBody>
          </p:sp>
        </mc:Fallback>
      </mc:AlternateContent>
      <p:sp>
        <p:nvSpPr>
          <p:cNvPr id="4" name="灯片编号占位符 3"/>
          <p:cNvSpPr>
            <a:spLocks noGrp="1"/>
          </p:cNvSpPr>
          <p:nvPr>
            <p:ph type="sldNum" sz="quarter" idx="10"/>
          </p:nvPr>
        </p:nvSpPr>
        <p:spPr/>
        <p:txBody>
          <a:bodyPr/>
          <a:lstStyle/>
          <a:p>
            <a:fld id="{41464DB0-CCE3-4363-801A-A01AADC6398D}" type="slidenum">
              <a:rPr lang="zh-CN" altLang="en-US" smtClean="0"/>
              <a:t>15</a:t>
            </a:fld>
            <a:endParaRPr lang="zh-CN" altLang="en-US"/>
          </a:p>
        </p:txBody>
      </p:sp>
    </p:spTree>
    <p:extLst>
      <p:ext uri="{BB962C8B-B14F-4D97-AF65-F5344CB8AC3E}">
        <p14:creationId xmlns:p14="http://schemas.microsoft.com/office/powerpoint/2010/main" val="1522587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接下来给出实验设置，</a:t>
            </a:r>
            <a:r>
              <a:rPr lang="en-US" altLang="zh-CN" dirty="0" smtClean="0"/>
              <a:t>1.</a:t>
            </a:r>
            <a:r>
              <a:rPr lang="zh-CN" altLang="en-US" dirty="0" smtClean="0"/>
              <a:t>我们在实验中用到了四个遥感数据库</a:t>
            </a:r>
            <a:r>
              <a:rPr lang="en-US" altLang="zh-CN" dirty="0" smtClean="0"/>
              <a:t>2.</a:t>
            </a:r>
            <a:r>
              <a:rPr lang="zh-CN" altLang="en-US" dirty="0" smtClean="0"/>
              <a:t>用到了</a:t>
            </a:r>
            <a:r>
              <a:rPr lang="en-US" altLang="zh-CN" dirty="0" smtClean="0"/>
              <a:t>3</a:t>
            </a:r>
            <a:r>
              <a:rPr lang="zh-CN" altLang="en-US" dirty="0" smtClean="0"/>
              <a:t>种核函数</a:t>
            </a:r>
            <a:r>
              <a:rPr lang="zh-CN" altLang="en-US" baseline="0" dirty="0" smtClean="0"/>
              <a:t> </a:t>
            </a:r>
            <a:r>
              <a:rPr lang="en-US" altLang="zh-CN" baseline="0" dirty="0" smtClean="0"/>
              <a:t>3.</a:t>
            </a:r>
            <a:r>
              <a:rPr lang="zh-CN" altLang="en-US" baseline="0" dirty="0" smtClean="0"/>
              <a:t>分别将大小为</a:t>
            </a:r>
            <a:r>
              <a:rPr lang="en-US" altLang="zh-CN" baseline="0" dirty="0" smtClean="0"/>
              <a:t>1x10240</a:t>
            </a:r>
            <a:r>
              <a:rPr lang="zh-CN" altLang="en-US" baseline="0" dirty="0" smtClean="0"/>
              <a:t>的特征向量作为分类算法的输入。 </a:t>
            </a:r>
            <a:r>
              <a:rPr lang="en-US" altLang="zh-CN" baseline="0" dirty="0" smtClean="0"/>
              <a:t>4.</a:t>
            </a:r>
            <a:r>
              <a:rPr lang="zh-CN" altLang="en-US" baseline="0" dirty="0" smtClean="0"/>
              <a:t>每次实验中，每类图像分别随机选取</a:t>
            </a:r>
            <a:r>
              <a:rPr lang="en-US" altLang="zh-CN" baseline="0" dirty="0" smtClean="0">
                <a:solidFill>
                  <a:srgbClr val="FF0000"/>
                </a:solidFill>
              </a:rPr>
              <a:t>20</a:t>
            </a:r>
            <a:r>
              <a:rPr lang="zh-CN" altLang="zh-CN" dirty="0" smtClean="0">
                <a:solidFill>
                  <a:srgbClr val="FF0000"/>
                </a:solidFill>
              </a:rPr>
              <a:t>个训练样本</a:t>
            </a:r>
            <a:r>
              <a:rPr lang="zh-CN" altLang="zh-CN" dirty="0" smtClean="0"/>
              <a:t>和</a:t>
            </a:r>
            <a:r>
              <a:rPr lang="en-US" altLang="zh-CN" dirty="0" smtClean="0">
                <a:solidFill>
                  <a:srgbClr val="FF0000"/>
                </a:solidFill>
              </a:rPr>
              <a:t>20</a:t>
            </a:r>
            <a:r>
              <a:rPr lang="zh-CN" altLang="zh-CN" dirty="0" smtClean="0">
                <a:solidFill>
                  <a:srgbClr val="FF0000"/>
                </a:solidFill>
              </a:rPr>
              <a:t>个测试样本</a:t>
            </a:r>
            <a:r>
              <a:rPr lang="zh-CN" altLang="zh-CN" dirty="0" smtClean="0"/>
              <a:t>，重复</a:t>
            </a:r>
            <a:r>
              <a:rPr lang="en-US" altLang="zh-CN" dirty="0" smtClean="0">
                <a:solidFill>
                  <a:srgbClr val="FF0000"/>
                </a:solidFill>
              </a:rPr>
              <a:t>10</a:t>
            </a:r>
            <a:r>
              <a:rPr lang="zh-CN" altLang="zh-CN" dirty="0" smtClean="0">
                <a:solidFill>
                  <a:srgbClr val="FF0000"/>
                </a:solidFill>
              </a:rPr>
              <a:t>次</a:t>
            </a:r>
            <a:r>
              <a:rPr lang="zh-CN" altLang="zh-CN" dirty="0" smtClean="0"/>
              <a:t>实验</a:t>
            </a:r>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16</a:t>
            </a:fld>
            <a:endParaRPr lang="zh-CN" altLang="en-US"/>
          </a:p>
        </p:txBody>
      </p:sp>
    </p:spTree>
    <p:extLst>
      <p:ext uri="{BB962C8B-B14F-4D97-AF65-F5344CB8AC3E}">
        <p14:creationId xmlns:p14="http://schemas.microsoft.com/office/powerpoint/2010/main" val="3313296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下面展示一下实验结果。首先给出在</a:t>
            </a:r>
            <a:r>
              <a:rPr lang="zh-CN" altLang="en-US" sz="1200" kern="1200" dirty="0" smtClean="0">
                <a:solidFill>
                  <a:schemeClr val="tx1"/>
                </a:solidFill>
                <a:effectLst/>
                <a:latin typeface="+mn-lt"/>
                <a:ea typeface="+mn-ea"/>
                <a:cs typeface="+mn-cs"/>
              </a:rPr>
              <a:t>四</a:t>
            </a:r>
            <a:r>
              <a:rPr lang="zh-CN" altLang="zh-CN" sz="1200" kern="1200" dirty="0" smtClean="0">
                <a:solidFill>
                  <a:schemeClr val="tx1"/>
                </a:solidFill>
                <a:effectLst/>
                <a:latin typeface="+mn-lt"/>
                <a:ea typeface="+mn-ea"/>
                <a:cs typeface="+mn-cs"/>
              </a:rPr>
              <a:t>个</a:t>
            </a:r>
            <a:r>
              <a:rPr lang="zh-CN" altLang="en-US" sz="1200" kern="1200" dirty="0" smtClean="0">
                <a:solidFill>
                  <a:schemeClr val="tx1"/>
                </a:solidFill>
                <a:effectLst/>
                <a:latin typeface="+mn-lt"/>
                <a:ea typeface="+mn-ea"/>
                <a:cs typeface="+mn-cs"/>
              </a:rPr>
              <a:t>遥感</a:t>
            </a:r>
            <a:r>
              <a:rPr lang="zh-CN" altLang="zh-CN" sz="1200" kern="1200" dirty="0" smtClean="0">
                <a:solidFill>
                  <a:schemeClr val="tx1"/>
                </a:solidFill>
                <a:effectLst/>
                <a:latin typeface="+mn-lt"/>
                <a:ea typeface="+mn-ea"/>
                <a:cs typeface="+mn-cs"/>
              </a:rPr>
              <a:t>数据库上的分类结果。这是</a:t>
            </a:r>
            <a:r>
              <a:rPr lang="en-US" altLang="zh-CN" sz="1200" kern="1200" dirty="0" smtClean="0">
                <a:solidFill>
                  <a:schemeClr val="tx1"/>
                </a:solidFill>
                <a:effectLst/>
                <a:latin typeface="+mn-lt"/>
                <a:ea typeface="+mn-ea"/>
                <a:cs typeface="+mn-cs"/>
              </a:rPr>
              <a:t>RSSCN7</a:t>
            </a:r>
            <a:r>
              <a:rPr lang="zh-CN" altLang="zh-CN" sz="1200" kern="1200" dirty="0" smtClean="0">
                <a:solidFill>
                  <a:schemeClr val="tx1"/>
                </a:solidFill>
                <a:effectLst/>
                <a:latin typeface="+mn-lt"/>
                <a:ea typeface="+mn-ea"/>
                <a:cs typeface="+mn-cs"/>
              </a:rPr>
              <a:t>数据库的部分图像示例</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17</a:t>
            </a:fld>
            <a:endParaRPr lang="zh-CN" altLang="en-US"/>
          </a:p>
        </p:txBody>
      </p:sp>
    </p:spTree>
    <p:extLst>
      <p:ext uri="{BB962C8B-B14F-4D97-AF65-F5344CB8AC3E}">
        <p14:creationId xmlns:p14="http://schemas.microsoft.com/office/powerpoint/2010/main" val="388994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我们把</a:t>
            </a:r>
            <a:r>
              <a:rPr lang="en-US" altLang="zh-CN" dirty="0" smtClean="0"/>
              <a:t>CRC</a:t>
            </a:r>
            <a:r>
              <a:rPr lang="zh-CN" altLang="en-US" dirty="0" smtClean="0"/>
              <a:t>算法作为比较的基准算法，从实验结果可以得出，我们提出的算法在线性核空间比</a:t>
            </a:r>
            <a:r>
              <a:rPr lang="en-US" altLang="zh-CN" dirty="0" smtClean="0"/>
              <a:t>CRC</a:t>
            </a:r>
            <a:r>
              <a:rPr lang="zh-CN" altLang="en-US" dirty="0" smtClean="0"/>
              <a:t>算法提高了</a:t>
            </a:r>
            <a:r>
              <a:rPr lang="en-US" altLang="zh-CN" dirty="0" smtClean="0"/>
              <a:t>0.29%</a:t>
            </a:r>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18</a:t>
            </a:fld>
            <a:endParaRPr lang="zh-CN" altLang="en-US"/>
          </a:p>
        </p:txBody>
      </p:sp>
    </p:spTree>
    <p:extLst>
      <p:ext uri="{BB962C8B-B14F-4D97-AF65-F5344CB8AC3E}">
        <p14:creationId xmlns:p14="http://schemas.microsoft.com/office/powerpoint/2010/main" val="268995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这是</a:t>
            </a:r>
            <a:r>
              <a:rPr lang="en-US" altLang="zh-CN" sz="1200" b="1" dirty="0" smtClean="0">
                <a:solidFill>
                  <a:schemeClr val="bg1"/>
                </a:solidFill>
              </a:rPr>
              <a:t>WHU-RS19</a:t>
            </a:r>
            <a:r>
              <a:rPr lang="zh-CN" altLang="zh-CN" sz="1200" kern="1200" dirty="0" smtClean="0">
                <a:solidFill>
                  <a:schemeClr val="tx1"/>
                </a:solidFill>
                <a:effectLst/>
                <a:latin typeface="+mn-lt"/>
                <a:ea typeface="+mn-ea"/>
                <a:cs typeface="+mn-cs"/>
              </a:rPr>
              <a:t>数据库的部分图像示例</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19</a:t>
            </a:fld>
            <a:endParaRPr lang="zh-CN" altLang="en-US"/>
          </a:p>
        </p:txBody>
      </p:sp>
    </p:spTree>
    <p:extLst>
      <p:ext uri="{BB962C8B-B14F-4D97-AF65-F5344CB8AC3E}">
        <p14:creationId xmlns:p14="http://schemas.microsoft.com/office/powerpoint/2010/main" val="198653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以下我将从这三个方面进行汇报。</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2</a:t>
            </a:fld>
            <a:endParaRPr lang="zh-CN" altLang="en-US"/>
          </a:p>
        </p:txBody>
      </p:sp>
    </p:spTree>
    <p:extLst>
      <p:ext uri="{BB962C8B-B14F-4D97-AF65-F5344CB8AC3E}">
        <p14:creationId xmlns:p14="http://schemas.microsoft.com/office/powerpoint/2010/main" val="124396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我们提出的算法在线性核空间</a:t>
            </a:r>
            <a:r>
              <a:rPr lang="zh-CN" altLang="en-US" sz="1200" kern="1200" dirty="0" smtClean="0">
                <a:solidFill>
                  <a:schemeClr val="tx1"/>
                </a:solidFill>
                <a:effectLst/>
                <a:latin typeface="+mn-lt"/>
                <a:ea typeface="+mn-ea"/>
                <a:cs typeface="+mn-cs"/>
              </a:rPr>
              <a:t>比</a:t>
            </a:r>
            <a:r>
              <a:rPr lang="en-US" altLang="zh-CN" sz="1200" kern="1200" dirty="0" smtClean="0">
                <a:solidFill>
                  <a:schemeClr val="tx1"/>
                </a:solidFill>
                <a:effectLst/>
                <a:latin typeface="+mn-lt"/>
                <a:ea typeface="+mn-ea"/>
                <a:cs typeface="+mn-cs"/>
              </a:rPr>
              <a:t>CRC</a:t>
            </a:r>
            <a:r>
              <a:rPr lang="zh-CN" altLang="zh-CN" sz="1200" kern="1200" dirty="0" smtClean="0">
                <a:solidFill>
                  <a:schemeClr val="tx1"/>
                </a:solidFill>
                <a:effectLst/>
                <a:latin typeface="+mn-lt"/>
                <a:ea typeface="+mn-ea"/>
                <a:cs typeface="+mn-cs"/>
              </a:rPr>
              <a:t>算法</a:t>
            </a:r>
            <a:r>
              <a:rPr lang="zh-CN" altLang="en-US" sz="1200" kern="1200" dirty="0" smtClean="0">
                <a:solidFill>
                  <a:schemeClr val="tx1"/>
                </a:solidFill>
                <a:effectLst/>
                <a:latin typeface="+mn-lt"/>
                <a:ea typeface="+mn-ea"/>
                <a:cs typeface="+mn-cs"/>
              </a:rPr>
              <a:t>提高</a:t>
            </a:r>
            <a:r>
              <a:rPr lang="en-US" altLang="zh-CN" sz="1200" kern="1200" dirty="0" smtClean="0">
                <a:solidFill>
                  <a:schemeClr val="tx1"/>
                </a:solidFill>
                <a:effectLst/>
                <a:latin typeface="+mn-lt"/>
                <a:ea typeface="+mn-ea"/>
                <a:cs typeface="+mn-cs"/>
              </a:rPr>
              <a:t>0.36%</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GRBF</a:t>
            </a:r>
            <a:r>
              <a:rPr lang="zh-CN" altLang="zh-CN" sz="1200" kern="1200" dirty="0" smtClean="0">
                <a:solidFill>
                  <a:schemeClr val="tx1"/>
                </a:solidFill>
                <a:effectLst/>
                <a:latin typeface="+mn-lt"/>
                <a:ea typeface="+mn-ea"/>
                <a:cs typeface="+mn-cs"/>
              </a:rPr>
              <a:t>核空间提高了</a:t>
            </a:r>
            <a:r>
              <a:rPr lang="en-US" altLang="zh-CN" dirty="0" smtClean="0">
                <a:latin typeface="+mn-ea"/>
              </a:rPr>
              <a:t>0.37</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20</a:t>
            </a:fld>
            <a:endParaRPr lang="zh-CN" altLang="en-US"/>
          </a:p>
        </p:txBody>
      </p:sp>
    </p:spTree>
    <p:extLst>
      <p:ext uri="{BB962C8B-B14F-4D97-AF65-F5344CB8AC3E}">
        <p14:creationId xmlns:p14="http://schemas.microsoft.com/office/powerpoint/2010/main" val="2325572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这是</a:t>
            </a:r>
            <a:r>
              <a:rPr lang="en-US" altLang="zh-CN" sz="1200" b="1" dirty="0" err="1" smtClean="0">
                <a:solidFill>
                  <a:schemeClr val="bg1"/>
                </a:solidFill>
              </a:rPr>
              <a:t>AID_imagenet</a:t>
            </a:r>
            <a:r>
              <a:rPr lang="zh-CN" altLang="zh-CN" sz="1200" kern="1200" dirty="0" smtClean="0">
                <a:solidFill>
                  <a:schemeClr val="tx1"/>
                </a:solidFill>
                <a:effectLst/>
                <a:latin typeface="+mn-lt"/>
                <a:ea typeface="+mn-ea"/>
                <a:cs typeface="+mn-cs"/>
              </a:rPr>
              <a:t>数据库的部分图像示例</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21</a:t>
            </a:fld>
            <a:endParaRPr lang="zh-CN" altLang="en-US"/>
          </a:p>
        </p:txBody>
      </p:sp>
    </p:spTree>
    <p:extLst>
      <p:ext uri="{BB962C8B-B14F-4D97-AF65-F5344CB8AC3E}">
        <p14:creationId xmlns:p14="http://schemas.microsoft.com/office/powerpoint/2010/main" val="145326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我们提出的算法在线性核空间比</a:t>
            </a:r>
            <a:r>
              <a:rPr lang="en-US" altLang="zh-CN" sz="1200" kern="1200" dirty="0" smtClean="0">
                <a:solidFill>
                  <a:schemeClr val="tx1"/>
                </a:solidFill>
                <a:effectLst/>
                <a:latin typeface="+mn-lt"/>
                <a:ea typeface="+mn-ea"/>
                <a:cs typeface="+mn-cs"/>
              </a:rPr>
              <a:t>CRC</a:t>
            </a:r>
            <a:r>
              <a:rPr lang="zh-CN" altLang="zh-CN" sz="1200" kern="1200" dirty="0" smtClean="0">
                <a:solidFill>
                  <a:schemeClr val="tx1"/>
                </a:solidFill>
                <a:effectLst/>
                <a:latin typeface="+mn-lt"/>
                <a:ea typeface="+mn-ea"/>
                <a:cs typeface="+mn-cs"/>
              </a:rPr>
              <a:t>算法提高了</a:t>
            </a:r>
            <a:r>
              <a:rPr lang="en-US" altLang="zh-CN" sz="1200" kern="1200" dirty="0" smtClean="0">
                <a:solidFill>
                  <a:schemeClr val="tx1"/>
                </a:solidFill>
                <a:effectLst/>
                <a:latin typeface="+mn-lt"/>
                <a:ea typeface="+mn-ea"/>
                <a:cs typeface="+mn-cs"/>
              </a:rPr>
              <a:t>0.57%</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GRBF</a:t>
            </a:r>
            <a:r>
              <a:rPr lang="zh-CN" altLang="zh-CN" sz="1200" kern="1200" dirty="0" smtClean="0">
                <a:solidFill>
                  <a:schemeClr val="tx1"/>
                </a:solidFill>
                <a:effectLst/>
                <a:latin typeface="+mn-lt"/>
                <a:ea typeface="+mn-ea"/>
                <a:cs typeface="+mn-cs"/>
              </a:rPr>
              <a:t>核空间提高了</a:t>
            </a:r>
            <a:r>
              <a:rPr lang="en-US" altLang="zh-CN" sz="1200" kern="1200" dirty="0" smtClean="0">
                <a:solidFill>
                  <a:schemeClr val="tx1"/>
                </a:solidFill>
                <a:effectLst/>
                <a:latin typeface="+mn-lt"/>
                <a:ea typeface="+mn-ea"/>
                <a:cs typeface="+mn-cs"/>
              </a:rPr>
              <a:t>0.17%</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22</a:t>
            </a:fld>
            <a:endParaRPr lang="zh-CN" altLang="en-US"/>
          </a:p>
        </p:txBody>
      </p:sp>
    </p:spTree>
    <p:extLst>
      <p:ext uri="{BB962C8B-B14F-4D97-AF65-F5344CB8AC3E}">
        <p14:creationId xmlns:p14="http://schemas.microsoft.com/office/powerpoint/2010/main" val="263099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这是</a:t>
            </a:r>
            <a:r>
              <a:rPr lang="en-US" altLang="zh-CN" sz="1200" b="1" dirty="0" smtClean="0">
                <a:solidFill>
                  <a:schemeClr val="bg1"/>
                </a:solidFill>
              </a:rPr>
              <a:t>UC-</a:t>
            </a:r>
            <a:r>
              <a:rPr lang="en-US" altLang="zh-CN" sz="1200" b="1" dirty="0" err="1" smtClean="0">
                <a:solidFill>
                  <a:schemeClr val="bg1"/>
                </a:solidFill>
              </a:rPr>
              <a:t>Mecerd</a:t>
            </a:r>
            <a:r>
              <a:rPr lang="zh-CN" altLang="zh-CN" sz="1200" kern="1200" dirty="0" smtClean="0">
                <a:solidFill>
                  <a:schemeClr val="tx1"/>
                </a:solidFill>
                <a:effectLst/>
                <a:latin typeface="+mn-lt"/>
                <a:ea typeface="+mn-ea"/>
                <a:cs typeface="+mn-cs"/>
              </a:rPr>
              <a:t>数据库的部分图像示例</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23</a:t>
            </a:fld>
            <a:endParaRPr lang="zh-CN" altLang="en-US"/>
          </a:p>
        </p:txBody>
      </p:sp>
    </p:spTree>
    <p:extLst>
      <p:ext uri="{BB962C8B-B14F-4D97-AF65-F5344CB8AC3E}">
        <p14:creationId xmlns:p14="http://schemas.microsoft.com/office/powerpoint/2010/main" val="1954450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我们提出的算法在线性核空间比</a:t>
            </a:r>
            <a:r>
              <a:rPr lang="en-US" altLang="zh-CN" sz="1200" kern="1200" dirty="0" smtClean="0">
                <a:solidFill>
                  <a:schemeClr val="tx1"/>
                </a:solidFill>
                <a:effectLst/>
                <a:latin typeface="+mn-lt"/>
                <a:ea typeface="+mn-ea"/>
                <a:cs typeface="+mn-cs"/>
              </a:rPr>
              <a:t>CRC</a:t>
            </a:r>
            <a:r>
              <a:rPr lang="zh-CN" altLang="zh-CN" sz="1200" kern="1200" dirty="0" smtClean="0">
                <a:solidFill>
                  <a:schemeClr val="tx1"/>
                </a:solidFill>
                <a:effectLst/>
                <a:latin typeface="+mn-lt"/>
                <a:ea typeface="+mn-ea"/>
                <a:cs typeface="+mn-cs"/>
              </a:rPr>
              <a:t>算法提高了</a:t>
            </a:r>
            <a:r>
              <a:rPr lang="en-US" altLang="zh-CN" sz="1200" kern="1200" dirty="0" smtClean="0">
                <a:solidFill>
                  <a:schemeClr val="tx1"/>
                </a:solidFill>
                <a:effectLst/>
                <a:latin typeface="+mn-lt"/>
                <a:ea typeface="+mn-ea"/>
                <a:cs typeface="+mn-cs"/>
              </a:rPr>
              <a:t>0.03%,</a:t>
            </a:r>
            <a:r>
              <a:rPr lang="zh-CN" altLang="en-US" sz="1200" kern="1200" dirty="0" smtClean="0">
                <a:solidFill>
                  <a:schemeClr val="tx1"/>
                </a:solidFill>
                <a:effectLst/>
                <a:latin typeface="+mn-lt"/>
                <a:ea typeface="+mn-ea"/>
                <a:cs typeface="+mn-cs"/>
              </a:rPr>
              <a:t>这个库效果不大好</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24</a:t>
            </a:fld>
            <a:endParaRPr lang="zh-CN" altLang="en-US"/>
          </a:p>
        </p:txBody>
      </p:sp>
    </p:spTree>
    <p:extLst>
      <p:ext uri="{BB962C8B-B14F-4D97-AF65-F5344CB8AC3E}">
        <p14:creationId xmlns:p14="http://schemas.microsoft.com/office/powerpoint/2010/main" val="3322461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由上述分类结果，</a:t>
            </a:r>
            <a:r>
              <a:rPr lang="zh-CN" altLang="en-US" sz="1200" dirty="0" smtClean="0">
                <a:solidFill>
                  <a:schemeClr val="bg1"/>
                </a:solidFill>
              </a:rPr>
              <a:t>除了在</a:t>
            </a:r>
            <a:r>
              <a:rPr lang="en-US" altLang="zh-CN" sz="1200" dirty="0" err="1" smtClean="0">
                <a:solidFill>
                  <a:schemeClr val="bg1"/>
                </a:solidFill>
              </a:rPr>
              <a:t>UC_Merced</a:t>
            </a:r>
            <a:r>
              <a:rPr lang="zh-CN" altLang="en-US" sz="1200" dirty="0" smtClean="0">
                <a:solidFill>
                  <a:schemeClr val="bg1"/>
                </a:solidFill>
              </a:rPr>
              <a:t>数据库上的实验结果与</a:t>
            </a:r>
            <a:r>
              <a:rPr lang="en-US" altLang="zh-CN" sz="1200" dirty="0" smtClean="0">
                <a:solidFill>
                  <a:schemeClr val="bg1"/>
                </a:solidFill>
              </a:rPr>
              <a:t>CRC</a:t>
            </a:r>
            <a:r>
              <a:rPr lang="zh-CN" altLang="en-US" sz="1200" dirty="0" smtClean="0">
                <a:solidFill>
                  <a:schemeClr val="bg1"/>
                </a:solidFill>
              </a:rPr>
              <a:t>算法几乎相同，在另外三个数据库上，</a:t>
            </a:r>
            <a:r>
              <a:rPr lang="en-US" altLang="zh-CN" sz="1200" b="1" dirty="0" smtClean="0">
                <a:latin typeface="微软雅黑" panose="020B0503020204020204" pitchFamily="34" charset="-122"/>
              </a:rPr>
              <a:t> </a:t>
            </a:r>
            <a:r>
              <a:rPr lang="en-US" altLang="zh-CN" sz="1200" b="1" dirty="0" smtClean="0">
                <a:solidFill>
                  <a:srgbClr val="FFFF00"/>
                </a:solidFill>
              </a:rPr>
              <a:t>MKL_KCRC+SPM</a:t>
            </a:r>
            <a:r>
              <a:rPr lang="zh-CN" altLang="en-US" sz="1200" dirty="0" smtClean="0">
                <a:solidFill>
                  <a:schemeClr val="bg1"/>
                </a:solidFill>
              </a:rPr>
              <a:t>算法在线性核空间均取得</a:t>
            </a:r>
            <a:r>
              <a:rPr lang="zh-CN" altLang="en-US" sz="1200" b="1" dirty="0" smtClean="0">
                <a:solidFill>
                  <a:srgbClr val="FFFF00"/>
                </a:solidFill>
              </a:rPr>
              <a:t>更好的分类结果</a:t>
            </a:r>
            <a:r>
              <a:rPr lang="zh-CN" altLang="en-US" sz="1200" dirty="0" smtClean="0">
                <a:solidFill>
                  <a:schemeClr val="bg1"/>
                </a:solidFill>
              </a:rPr>
              <a:t>，其中在</a:t>
            </a:r>
            <a:r>
              <a:rPr lang="en-US" altLang="zh-CN" sz="1200" b="1" dirty="0" smtClean="0">
                <a:solidFill>
                  <a:srgbClr val="FFFF00"/>
                </a:solidFill>
              </a:rPr>
              <a:t>AID</a:t>
            </a:r>
            <a:r>
              <a:rPr lang="zh-CN" altLang="en-US" sz="1200" dirty="0" smtClean="0">
                <a:solidFill>
                  <a:schemeClr val="bg1"/>
                </a:solidFill>
              </a:rPr>
              <a:t>数据库上的分类结果相比于</a:t>
            </a:r>
            <a:r>
              <a:rPr lang="en-US" altLang="zh-CN" sz="1200" dirty="0" smtClean="0">
                <a:solidFill>
                  <a:schemeClr val="bg1"/>
                </a:solidFill>
              </a:rPr>
              <a:t>CRC+SPM</a:t>
            </a:r>
            <a:r>
              <a:rPr lang="zh-CN" altLang="en-US" sz="1200" dirty="0" smtClean="0">
                <a:solidFill>
                  <a:schemeClr val="bg1"/>
                </a:solidFill>
              </a:rPr>
              <a:t>算法提高了</a:t>
            </a:r>
            <a:r>
              <a:rPr lang="en-US" altLang="zh-CN" sz="1200" b="1" dirty="0" smtClean="0">
                <a:solidFill>
                  <a:srgbClr val="FFFF00"/>
                </a:solidFill>
              </a:rPr>
              <a:t>0.57%</a:t>
            </a:r>
            <a:r>
              <a:rPr lang="zh-CN" altLang="en-US" sz="1200" dirty="0" smtClean="0">
                <a:solidFill>
                  <a:schemeClr val="bg1"/>
                </a:solidFill>
              </a:rPr>
              <a:t>，证明了本章所提出的</a:t>
            </a:r>
            <a:r>
              <a:rPr lang="en-US" altLang="zh-CN" sz="1200" b="1" dirty="0" smtClean="0">
                <a:solidFill>
                  <a:srgbClr val="FFFF00"/>
                </a:solidFill>
              </a:rPr>
              <a:t>MKL_KCRC+SPM</a:t>
            </a:r>
            <a:r>
              <a:rPr lang="zh-CN" altLang="en-US" sz="1200" dirty="0" smtClean="0">
                <a:solidFill>
                  <a:schemeClr val="bg1"/>
                </a:solidFill>
              </a:rPr>
              <a:t>算法的有效性。</a:t>
            </a:r>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25</a:t>
            </a:fld>
            <a:endParaRPr lang="zh-CN" altLang="en-US"/>
          </a:p>
        </p:txBody>
      </p:sp>
    </p:spTree>
    <p:extLst>
      <p:ext uri="{BB962C8B-B14F-4D97-AF65-F5344CB8AC3E}">
        <p14:creationId xmlns:p14="http://schemas.microsoft.com/office/powerpoint/2010/main" val="1531071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在讲实验方案之前我们先介绍一下两种分类算法。</a:t>
                </a:r>
                <a:r>
                  <a:rPr lang="en-US" altLang="zh-CN" sz="1200" kern="1200" dirty="0" err="1" smtClean="0">
                    <a:solidFill>
                      <a:schemeClr val="tx1"/>
                    </a:solidFill>
                    <a:effectLst/>
                    <a:latin typeface="+mn-lt"/>
                    <a:ea typeface="+mn-ea"/>
                    <a:cs typeface="+mn-cs"/>
                  </a:rPr>
                  <a:t>Cai</a:t>
                </a:r>
                <a:r>
                  <a:rPr lang="en-US" altLang="zh-CN" sz="1200" kern="1200" dirty="0" smtClean="0">
                    <a:solidFill>
                      <a:schemeClr val="tx1"/>
                    </a:solidFill>
                    <a:effectLst/>
                    <a:latin typeface="+mn-lt"/>
                    <a:ea typeface="+mn-ea"/>
                    <a:cs typeface="+mn-cs"/>
                  </a:rPr>
                  <a:t> et al. </a:t>
                </a:r>
                <a:r>
                  <a:rPr lang="en-US" altLang="zh-CN" sz="1200" kern="1200" baseline="3000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提出的概率协同表示分类算法（</a:t>
                </a:r>
                <a:r>
                  <a:rPr lang="en-US" altLang="zh-CN" sz="1200" kern="1200" dirty="0" smtClean="0">
                    <a:solidFill>
                      <a:schemeClr val="tx1"/>
                    </a:solidFill>
                    <a:effectLst/>
                    <a:latin typeface="+mn-lt"/>
                    <a:ea typeface="+mn-ea"/>
                    <a:cs typeface="+mn-cs"/>
                  </a:rPr>
                  <a:t>Probabilistic Collaborative Representation based Classification , </a:t>
                </a:r>
                <a:r>
                  <a:rPr lang="en-US" altLang="zh-CN" sz="1200" kern="1200" dirty="0" err="1" smtClean="0">
                    <a:solidFill>
                      <a:schemeClr val="tx1"/>
                    </a:solidFill>
                    <a:effectLst/>
                    <a:latin typeface="+mn-lt"/>
                    <a:ea typeface="+mn-ea"/>
                    <a:cs typeface="+mn-cs"/>
                  </a:rPr>
                  <a:t>ProCRC</a:t>
                </a:r>
                <a:r>
                  <a:rPr lang="zh-CN" altLang="zh-CN" sz="1200" kern="1200" dirty="0" smtClean="0">
                    <a:solidFill>
                      <a:schemeClr val="tx1"/>
                    </a:solidFill>
                    <a:effectLst/>
                    <a:latin typeface="+mn-lt"/>
                    <a:ea typeface="+mn-ea"/>
                    <a:cs typeface="+mn-cs"/>
                  </a:rPr>
                  <a:t>）从概率角度解释了分类机制。</a:t>
                </a:r>
              </a:p>
              <a:p>
                <a:r>
                  <a:rPr lang="zh-CN" altLang="en-US" dirty="0" smtClean="0"/>
                  <a:t>红</a:t>
                </a:r>
                <a:r>
                  <a:rPr lang="zh-CN" altLang="en-US" dirty="0" smtClean="0"/>
                  <a:t>框是算法的目标函数</a:t>
                </a:r>
                <a:r>
                  <a:rPr lang="zh-CN" altLang="en-US" dirty="0" smtClean="0"/>
                  <a:t>，通过优化求解得到</a:t>
                </a:r>
                <a:r>
                  <a:rPr lang="zh-CN" altLang="zh-CN" sz="1200" kern="1200" dirty="0" smtClean="0">
                    <a:solidFill>
                      <a:schemeClr val="tx1"/>
                    </a:solidFill>
                    <a:effectLst/>
                    <a:latin typeface="+mn-lt"/>
                    <a:ea typeface="+mn-ea"/>
                    <a:cs typeface="+mn-cs"/>
                  </a:rPr>
                  <a:t>稀疏编码</a:t>
                </a:r>
                <a:r>
                  <a:rPr lang="en-US" altLang="zh-CN" sz="1200" i="0" kern="1200">
                    <a:solidFill>
                      <a:schemeClr val="tx1"/>
                    </a:solidFill>
                    <a:effectLst/>
                    <a:latin typeface="+mn-lt"/>
                    <a:ea typeface="+mn-ea"/>
                    <a:cs typeface="+mn-cs"/>
                  </a:rPr>
                  <a:t>𝑠</a:t>
                </a:r>
                <a:r>
                  <a:rPr lang="zh-CN" altLang="en-US" dirty="0" smtClean="0"/>
                  <a:t>。在测试过程中</a:t>
                </a:r>
                <a:r>
                  <a:rPr lang="zh-CN" altLang="en-US" dirty="0" smtClean="0"/>
                  <a:t>，通过</a:t>
                </a:r>
                <a:r>
                  <a:rPr lang="zh-CN" altLang="en-US" dirty="0" smtClean="0"/>
                  <a:t>计算最小残留误差𝑒</a:t>
                </a:r>
                <a:r>
                  <a:rPr lang="en-US" altLang="zh-CN" dirty="0" smtClean="0"/>
                  <a:t>(</a:t>
                </a:r>
                <a:r>
                  <a:rPr lang="zh-CN" altLang="en-US" dirty="0" smtClean="0"/>
                  <a:t>𝑦</a:t>
                </a:r>
                <a:r>
                  <a:rPr lang="en-US" altLang="zh-CN" dirty="0" smtClean="0"/>
                  <a:t>)</a:t>
                </a:r>
                <a:r>
                  <a:rPr lang="zh-CN" altLang="en-US" dirty="0" smtClean="0"/>
                  <a:t>来判别测试样本𝑦的标签。</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en-US" altLang="zh-CN" baseline="0" dirty="0" smtClean="0"/>
                  <a:t> </a:t>
                </a:r>
                <a:r>
                  <a:rPr lang="en-US" altLang="zh-CN" sz="1200" kern="1200" dirty="0" err="1" smtClean="0">
                    <a:solidFill>
                      <a:schemeClr val="tx1"/>
                    </a:solidFill>
                    <a:effectLst/>
                    <a:latin typeface="+mn-lt"/>
                    <a:ea typeface="+mn-ea"/>
                    <a:cs typeface="+mn-cs"/>
                  </a:rPr>
                  <a:t>Cai</a:t>
                </a:r>
                <a:r>
                  <a:rPr lang="en-US" altLang="zh-CN" sz="1200" kern="1200" dirty="0" smtClean="0">
                    <a:solidFill>
                      <a:schemeClr val="tx1"/>
                    </a:solidFill>
                    <a:effectLst/>
                    <a:latin typeface="+mn-lt"/>
                    <a:ea typeface="+mn-ea"/>
                    <a:cs typeface="+mn-cs"/>
                  </a:rPr>
                  <a:t>, S., Zhang, L., </a:t>
                </a:r>
                <a:r>
                  <a:rPr lang="en-US" altLang="zh-CN" sz="1200" kern="1200" dirty="0" err="1" smtClean="0">
                    <a:solidFill>
                      <a:schemeClr val="tx1"/>
                    </a:solidFill>
                    <a:effectLst/>
                    <a:latin typeface="+mn-lt"/>
                    <a:ea typeface="+mn-ea"/>
                    <a:cs typeface="+mn-cs"/>
                  </a:rPr>
                  <a:t>Zuo</a:t>
                </a:r>
                <a:r>
                  <a:rPr lang="en-US" altLang="zh-CN" sz="1200" kern="1200" dirty="0" smtClean="0">
                    <a:solidFill>
                      <a:schemeClr val="tx1"/>
                    </a:solidFill>
                    <a:effectLst/>
                    <a:latin typeface="+mn-lt"/>
                    <a:ea typeface="+mn-ea"/>
                    <a:cs typeface="+mn-cs"/>
                  </a:rPr>
                  <a:t>, W., Feng, X., 2016. A probabilistic collaborative representation based approach for pattern classiﬁcation.</a:t>
                </a:r>
                <a:endParaRPr lang="zh-CN" altLang="zh-CN" sz="1200" kern="1200" dirty="0" smtClean="0">
                  <a:solidFill>
                    <a:schemeClr val="tx1"/>
                  </a:solidFill>
                  <a:effectLst/>
                  <a:latin typeface="+mn-lt"/>
                  <a:ea typeface="+mn-ea"/>
                  <a:cs typeface="+mn-cs"/>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41464DB0-CCE3-4363-801A-A01AADC6398D}" type="slidenum">
              <a:rPr lang="zh-CN" altLang="en-US" smtClean="0"/>
              <a:t>27</a:t>
            </a:fld>
            <a:endParaRPr lang="zh-CN" altLang="en-US"/>
          </a:p>
        </p:txBody>
      </p:sp>
    </p:spTree>
    <p:extLst>
      <p:ext uri="{BB962C8B-B14F-4D97-AF65-F5344CB8AC3E}">
        <p14:creationId xmlns:p14="http://schemas.microsoft.com/office/powerpoint/2010/main" val="3085125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32</a:t>
            </a:fld>
            <a:endParaRPr lang="zh-CN" altLang="en-US"/>
          </a:p>
        </p:txBody>
      </p:sp>
    </p:spTree>
    <p:extLst>
      <p:ext uri="{BB962C8B-B14F-4D97-AF65-F5344CB8AC3E}">
        <p14:creationId xmlns:p14="http://schemas.microsoft.com/office/powerpoint/2010/main" val="101777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首先介绍论文的研究背景及意义。</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3</a:t>
            </a:fld>
            <a:endParaRPr lang="zh-CN" altLang="en-US"/>
          </a:p>
        </p:txBody>
      </p:sp>
    </p:spTree>
    <p:extLst>
      <p:ext uri="{BB962C8B-B14F-4D97-AF65-F5344CB8AC3E}">
        <p14:creationId xmlns:p14="http://schemas.microsoft.com/office/powerpoint/2010/main" val="393243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4</a:t>
            </a:fld>
            <a:endParaRPr lang="zh-CN" altLang="en-US"/>
          </a:p>
        </p:txBody>
      </p:sp>
    </p:spTree>
    <p:extLst>
      <p:ext uri="{BB962C8B-B14F-4D97-AF65-F5344CB8AC3E}">
        <p14:creationId xmlns:p14="http://schemas.microsoft.com/office/powerpoint/2010/main" val="256405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5</a:t>
            </a:fld>
            <a:endParaRPr lang="zh-CN" altLang="en-US"/>
          </a:p>
        </p:txBody>
      </p:sp>
    </p:spTree>
    <p:extLst>
      <p:ext uri="{BB962C8B-B14F-4D97-AF65-F5344CB8AC3E}">
        <p14:creationId xmlns:p14="http://schemas.microsoft.com/office/powerpoint/2010/main" val="173866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下面介绍一下</a:t>
            </a:r>
            <a:r>
              <a:rPr lang="en-US" altLang="zh-CN" sz="1200" kern="1200" dirty="0" err="1" smtClean="0">
                <a:solidFill>
                  <a:schemeClr val="tx1"/>
                </a:solidFill>
                <a:effectLst/>
                <a:latin typeface="+mn-lt"/>
                <a:ea typeface="+mn-ea"/>
                <a:cs typeface="+mn-cs"/>
              </a:rPr>
              <a:t>ResNet+SPM</a:t>
            </a:r>
            <a:r>
              <a:rPr lang="zh-CN" altLang="zh-CN" sz="1200" kern="1200" dirty="0" smtClean="0">
                <a:solidFill>
                  <a:schemeClr val="tx1"/>
                </a:solidFill>
                <a:effectLst/>
                <a:latin typeface="+mn-lt"/>
                <a:ea typeface="+mn-ea"/>
                <a:cs typeface="+mn-cs"/>
              </a:rPr>
              <a:t>的图像特征提取过程。</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464DB0-CCE3-4363-801A-A01AADC6398D}" type="slidenum">
              <a:rPr lang="zh-CN" altLang="en-US" smtClean="0"/>
              <a:t>6</a:t>
            </a:fld>
            <a:endParaRPr lang="zh-CN" altLang="en-US"/>
          </a:p>
        </p:txBody>
      </p:sp>
    </p:spTree>
    <p:extLst>
      <p:ext uri="{BB962C8B-B14F-4D97-AF65-F5344CB8AC3E}">
        <p14:creationId xmlns:p14="http://schemas.microsoft.com/office/powerpoint/2010/main" val="344634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为了进一步获取图像的空间信息，我们在应用</a:t>
            </a:r>
            <a:r>
              <a:rPr lang="en-US" altLang="zh-CN" sz="1200" dirty="0" err="1" smtClean="0">
                <a:solidFill>
                  <a:srgbClr val="0053A3"/>
                </a:solidFill>
              </a:rPr>
              <a:t>ResNet</a:t>
            </a:r>
            <a:r>
              <a:rPr lang="zh-CN" altLang="en-US" sz="1200" dirty="0" smtClean="0">
                <a:solidFill>
                  <a:srgbClr val="0053A3"/>
                </a:solidFill>
              </a:rPr>
              <a:t>网络</a:t>
            </a:r>
            <a:r>
              <a:rPr lang="zh-CN" altLang="zh-CN" sz="1200" kern="1200" dirty="0" smtClean="0">
                <a:solidFill>
                  <a:schemeClr val="tx1"/>
                </a:solidFill>
                <a:effectLst/>
                <a:latin typeface="+mn-lt"/>
                <a:ea typeface="+mn-ea"/>
                <a:cs typeface="+mn-cs"/>
              </a:rPr>
              <a:t>提取图像的过程中加入空间金字塔算法，把图像均分为</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块，分别通过</a:t>
            </a:r>
            <a:r>
              <a:rPr lang="en-US" altLang="zh-CN" sz="1200" dirty="0" err="1" smtClean="0">
                <a:solidFill>
                  <a:srgbClr val="0053A3"/>
                </a:solidFill>
              </a:rPr>
              <a:t>ResNet</a:t>
            </a:r>
            <a:r>
              <a:rPr lang="zh-CN" altLang="en-US" sz="1200" dirty="0" smtClean="0">
                <a:solidFill>
                  <a:srgbClr val="0053A3"/>
                </a:solidFill>
              </a:rPr>
              <a:t>网络</a:t>
            </a:r>
            <a:r>
              <a:rPr lang="zh-CN" altLang="zh-CN" sz="1200" kern="1200" dirty="0" smtClean="0">
                <a:solidFill>
                  <a:schemeClr val="tx1"/>
                </a:solidFill>
                <a:effectLst/>
                <a:latin typeface="+mn-lt"/>
                <a:ea typeface="+mn-ea"/>
                <a:cs typeface="+mn-cs"/>
              </a:rPr>
              <a:t>提取得到</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个特征向量，我们把这</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个特征向量连接起来，用一个大小为</a:t>
            </a:r>
            <a:r>
              <a:rPr lang="en-US" altLang="zh-CN" sz="1200" kern="1200" dirty="0" smtClean="0">
                <a:solidFill>
                  <a:schemeClr val="tx1"/>
                </a:solidFill>
                <a:effectLst/>
                <a:latin typeface="+mn-lt"/>
                <a:ea typeface="+mn-ea"/>
                <a:cs typeface="+mn-cs"/>
              </a:rPr>
              <a:t>1x10240</a:t>
            </a:r>
            <a:r>
              <a:rPr lang="zh-CN" altLang="zh-CN" sz="1200" kern="1200" dirty="0" smtClean="0">
                <a:solidFill>
                  <a:schemeClr val="tx1"/>
                </a:solidFill>
                <a:effectLst/>
                <a:latin typeface="+mn-lt"/>
                <a:ea typeface="+mn-ea"/>
                <a:cs typeface="+mn-cs"/>
              </a:rPr>
              <a:t>的特征向量来表示这幅图像。在后续的分类试验中，分别把这两个特征向量作为分类算法的输入。</a:t>
            </a:r>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7</a:t>
            </a:fld>
            <a:endParaRPr lang="zh-CN" altLang="en-US"/>
          </a:p>
        </p:txBody>
      </p:sp>
    </p:spTree>
    <p:extLst>
      <p:ext uri="{BB962C8B-B14F-4D97-AF65-F5344CB8AC3E}">
        <p14:creationId xmlns:p14="http://schemas.microsoft.com/office/powerpoint/2010/main" val="386422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更直观一点，图像空间金字塔划分本质上是对图像在空间层次上进行的，该模型如上图所示，首先将图像看作金字塔的第一层，标记为</a:t>
            </a:r>
            <a:r>
              <a:rPr lang="en-US" altLang="zh-CN" dirty="0" smtClean="0"/>
              <a:t>0</a:t>
            </a:r>
            <a:r>
              <a:rPr lang="zh-CN" altLang="en-US" dirty="0" smtClean="0"/>
              <a:t>；然后将原图像分成四份，对每一幅子图像进行特征提取，同时将子层作为金字塔的第二层，并标记为</a:t>
            </a:r>
            <a:r>
              <a:rPr lang="en-US" altLang="zh-CN" dirty="0" smtClean="0"/>
              <a:t>1</a:t>
            </a:r>
            <a:r>
              <a:rPr lang="zh-CN" altLang="en-US" dirty="0" smtClean="0"/>
              <a:t>；对该子层的每个子区域重复以上的划分过程，最后，图像空间金字塔模型就构建出来了。</a:t>
            </a:r>
            <a:r>
              <a:rPr lang="en-US" altLang="zh-CN" dirty="0" smtClean="0"/>
              <a:t>SPM</a:t>
            </a:r>
            <a:r>
              <a:rPr lang="zh-CN" altLang="en-US" dirty="0" smtClean="0"/>
              <a:t>在每个子区域上都按照</a:t>
            </a:r>
            <a:r>
              <a:rPr lang="en-US" altLang="zh-CN" dirty="0" smtClean="0"/>
              <a:t>BOF</a:t>
            </a:r>
            <a:r>
              <a:rPr lang="zh-CN" altLang="en-US" dirty="0" smtClean="0"/>
              <a:t>（特征袋）模型的方式来计算特征，最后将所有子区域内的特征连接组成一个特征向量来描述图像。</a:t>
            </a:r>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8</a:t>
            </a:fld>
            <a:endParaRPr lang="zh-CN" altLang="en-US"/>
          </a:p>
        </p:txBody>
      </p:sp>
    </p:spTree>
    <p:extLst>
      <p:ext uri="{BB962C8B-B14F-4D97-AF65-F5344CB8AC3E}">
        <p14:creationId xmlns:p14="http://schemas.microsoft.com/office/powerpoint/2010/main" val="274617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9</a:t>
            </a:fld>
            <a:endParaRPr lang="zh-CN" altLang="en-US"/>
          </a:p>
        </p:txBody>
      </p:sp>
    </p:spTree>
    <p:extLst>
      <p:ext uri="{BB962C8B-B14F-4D97-AF65-F5344CB8AC3E}">
        <p14:creationId xmlns:p14="http://schemas.microsoft.com/office/powerpoint/2010/main" val="356770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spTree>
    <p:extLst>
      <p:ext uri="{BB962C8B-B14F-4D97-AF65-F5344CB8AC3E}">
        <p14:creationId xmlns:p14="http://schemas.microsoft.com/office/powerpoint/2010/main" val="259987431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098EA66-AD53-488C-BDF2-5962482A8696}" type="slidenum">
              <a:rPr lang="zh-CN" altLang="zh-CN"/>
              <a:pPr/>
              <a:t>‹#›</a:t>
            </a:fld>
            <a:endParaRPr lang="zh-CN" altLang="zh-CN"/>
          </a:p>
        </p:txBody>
      </p:sp>
    </p:spTree>
    <p:extLst>
      <p:ext uri="{BB962C8B-B14F-4D97-AF65-F5344CB8AC3E}">
        <p14:creationId xmlns:p14="http://schemas.microsoft.com/office/powerpoint/2010/main" val="814423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2019/1/17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4.xml"/><Relationship Id="rId7" Type="http://schemas.openxmlformats.org/officeDocument/2006/relationships/image" Target="../media/image151.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40.png"/><Relationship Id="rId5" Type="http://schemas.openxmlformats.org/officeDocument/2006/relationships/image" Target="../media/image24.wmf"/><Relationship Id="rId10" Type="http://schemas.openxmlformats.org/officeDocument/2006/relationships/image" Target="../media/image161.png"/><Relationship Id="rId4" Type="http://schemas.openxmlformats.org/officeDocument/2006/relationships/oleObject" Target="../embeddings/oleObject3.bin"/><Relationship Id="rId9"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170.png"/><Relationship Id="rId7"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201.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320.png"/><Relationship Id="rId4" Type="http://schemas.openxmlformats.org/officeDocument/2006/relationships/image" Target="../media/image31.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38.tiff"/><Relationship Id="rId13" Type="http://schemas.openxmlformats.org/officeDocument/2006/relationships/image" Target="../media/image43.tiff"/><Relationship Id="rId18" Type="http://schemas.openxmlformats.org/officeDocument/2006/relationships/image" Target="../media/image48.tiff"/><Relationship Id="rId3" Type="http://schemas.openxmlformats.org/officeDocument/2006/relationships/image" Target="../media/image33.tiff"/><Relationship Id="rId21" Type="http://schemas.openxmlformats.org/officeDocument/2006/relationships/image" Target="../media/image51.tiff"/><Relationship Id="rId7" Type="http://schemas.openxmlformats.org/officeDocument/2006/relationships/image" Target="../media/image37.tiff"/><Relationship Id="rId12" Type="http://schemas.openxmlformats.org/officeDocument/2006/relationships/image" Target="../media/image42.tiff"/><Relationship Id="rId17" Type="http://schemas.openxmlformats.org/officeDocument/2006/relationships/image" Target="../media/image47.tiff"/><Relationship Id="rId2" Type="http://schemas.openxmlformats.org/officeDocument/2006/relationships/image" Target="../media/image32.tiff"/><Relationship Id="rId16" Type="http://schemas.openxmlformats.org/officeDocument/2006/relationships/image" Target="../media/image46.tiff"/><Relationship Id="rId20" Type="http://schemas.openxmlformats.org/officeDocument/2006/relationships/image" Target="../media/image50.tiff"/><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5" Type="http://schemas.openxmlformats.org/officeDocument/2006/relationships/image" Target="../media/image45.tiff"/><Relationship Id="rId10" Type="http://schemas.openxmlformats.org/officeDocument/2006/relationships/image" Target="../media/image40.tiff"/><Relationship Id="rId19" Type="http://schemas.openxmlformats.org/officeDocument/2006/relationships/image" Target="../media/image49.tiff"/><Relationship Id="rId4" Type="http://schemas.openxmlformats.org/officeDocument/2006/relationships/image" Target="../media/image34.tiff"/><Relationship Id="rId9" Type="http://schemas.openxmlformats.org/officeDocument/2006/relationships/image" Target="../media/image39.tiff"/><Relationship Id="rId14" Type="http://schemas.openxmlformats.org/officeDocument/2006/relationships/image" Target="../media/image44.tiff"/><Relationship Id="rId22" Type="http://schemas.openxmlformats.org/officeDocument/2006/relationships/image" Target="../media/image5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g"/></Relationships>
</file>

<file path=ppt/slides/_rels/slide31.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76.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jpeg"/><Relationship Id="rId17" Type="http://schemas.openxmlformats.org/officeDocument/2006/relationships/image" Target="../media/image75.jpeg"/><Relationship Id="rId2" Type="http://schemas.openxmlformats.org/officeDocument/2006/relationships/image" Target="../media/image60.jpeg"/><Relationship Id="rId16" Type="http://schemas.openxmlformats.org/officeDocument/2006/relationships/image" Target="../media/image74.jpeg"/><Relationship Id="rId20"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5" Type="http://schemas.openxmlformats.org/officeDocument/2006/relationships/image" Target="../media/image73.jpeg"/><Relationship Id="rId10" Type="http://schemas.openxmlformats.org/officeDocument/2006/relationships/image" Target="../media/image68.jpeg"/><Relationship Id="rId19" Type="http://schemas.openxmlformats.org/officeDocument/2006/relationships/image" Target="../media/image77.jpeg"/><Relationship Id="rId4" Type="http://schemas.openxmlformats.org/officeDocument/2006/relationships/image" Target="../media/image62.jpeg"/><Relationship Id="rId9" Type="http://schemas.openxmlformats.org/officeDocument/2006/relationships/image" Target="../media/image67.jpeg"/><Relationship Id="rId14" Type="http://schemas.openxmlformats.org/officeDocument/2006/relationships/image" Target="../media/image72.jpeg"/></Relationships>
</file>

<file path=ppt/slides/_rels/slide32.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89.jpeg"/><Relationship Id="rId18" Type="http://schemas.openxmlformats.org/officeDocument/2006/relationships/image" Target="../media/image94.jpeg"/><Relationship Id="rId26" Type="http://schemas.openxmlformats.org/officeDocument/2006/relationships/image" Target="../media/image102.jpeg"/><Relationship Id="rId3" Type="http://schemas.openxmlformats.org/officeDocument/2006/relationships/image" Target="../media/image79.jpeg"/><Relationship Id="rId21" Type="http://schemas.openxmlformats.org/officeDocument/2006/relationships/image" Target="../media/image97.jpeg"/><Relationship Id="rId7" Type="http://schemas.openxmlformats.org/officeDocument/2006/relationships/image" Target="../media/image83.jpeg"/><Relationship Id="rId12" Type="http://schemas.openxmlformats.org/officeDocument/2006/relationships/image" Target="../media/image88.jpeg"/><Relationship Id="rId17" Type="http://schemas.openxmlformats.org/officeDocument/2006/relationships/image" Target="../media/image93.jpeg"/><Relationship Id="rId25" Type="http://schemas.openxmlformats.org/officeDocument/2006/relationships/image" Target="../media/image101.jpeg"/><Relationship Id="rId2" Type="http://schemas.openxmlformats.org/officeDocument/2006/relationships/notesSlide" Target="../notesSlides/notesSlide27.xml"/><Relationship Id="rId16" Type="http://schemas.openxmlformats.org/officeDocument/2006/relationships/image" Target="../media/image92.jpeg"/><Relationship Id="rId20" Type="http://schemas.openxmlformats.org/officeDocument/2006/relationships/image" Target="../media/image96.jpeg"/><Relationship Id="rId29" Type="http://schemas.openxmlformats.org/officeDocument/2006/relationships/image" Target="../media/image105.jpeg"/><Relationship Id="rId1" Type="http://schemas.openxmlformats.org/officeDocument/2006/relationships/slideLayout" Target="../slideLayouts/slideLayout2.xml"/><Relationship Id="rId6" Type="http://schemas.openxmlformats.org/officeDocument/2006/relationships/image" Target="../media/image82.jpeg"/><Relationship Id="rId11" Type="http://schemas.openxmlformats.org/officeDocument/2006/relationships/image" Target="../media/image87.jpeg"/><Relationship Id="rId24" Type="http://schemas.openxmlformats.org/officeDocument/2006/relationships/image" Target="../media/image100.jpeg"/><Relationship Id="rId32" Type="http://schemas.openxmlformats.org/officeDocument/2006/relationships/image" Target="../media/image108.jpeg"/><Relationship Id="rId5" Type="http://schemas.openxmlformats.org/officeDocument/2006/relationships/image" Target="../media/image81.jpeg"/><Relationship Id="rId15" Type="http://schemas.openxmlformats.org/officeDocument/2006/relationships/image" Target="../media/image91.jpeg"/><Relationship Id="rId23" Type="http://schemas.openxmlformats.org/officeDocument/2006/relationships/image" Target="../media/image99.jpeg"/><Relationship Id="rId28" Type="http://schemas.openxmlformats.org/officeDocument/2006/relationships/image" Target="../media/image104.png"/><Relationship Id="rId10" Type="http://schemas.openxmlformats.org/officeDocument/2006/relationships/image" Target="../media/image86.jpeg"/><Relationship Id="rId19" Type="http://schemas.openxmlformats.org/officeDocument/2006/relationships/image" Target="../media/image95.jpeg"/><Relationship Id="rId31" Type="http://schemas.openxmlformats.org/officeDocument/2006/relationships/image" Target="../media/image107.jpeg"/><Relationship Id="rId4" Type="http://schemas.openxmlformats.org/officeDocument/2006/relationships/image" Target="../media/image80.jpeg"/><Relationship Id="rId9" Type="http://schemas.openxmlformats.org/officeDocument/2006/relationships/image" Target="../media/image85.jpeg"/><Relationship Id="rId14" Type="http://schemas.openxmlformats.org/officeDocument/2006/relationships/image" Target="../media/image90.jpeg"/><Relationship Id="rId22" Type="http://schemas.openxmlformats.org/officeDocument/2006/relationships/image" Target="../media/image98.jpeg"/><Relationship Id="rId27" Type="http://schemas.openxmlformats.org/officeDocument/2006/relationships/image" Target="../media/image103.jpeg"/><Relationship Id="rId30" Type="http://schemas.openxmlformats.org/officeDocument/2006/relationships/image" Target="../media/image10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18" Type="http://schemas.openxmlformats.org/officeDocument/2006/relationships/image" Target="../media/image127.jpeg"/><Relationship Id="rId26" Type="http://schemas.openxmlformats.org/officeDocument/2006/relationships/image" Target="../media/image135.jpeg"/><Relationship Id="rId3" Type="http://schemas.openxmlformats.org/officeDocument/2006/relationships/image" Target="../media/image112.jpeg"/><Relationship Id="rId21" Type="http://schemas.openxmlformats.org/officeDocument/2006/relationships/image" Target="../media/image130.jpeg"/><Relationship Id="rId7" Type="http://schemas.openxmlformats.org/officeDocument/2006/relationships/image" Target="../media/image116.jpeg"/><Relationship Id="rId12" Type="http://schemas.openxmlformats.org/officeDocument/2006/relationships/image" Target="../media/image121.jpeg"/><Relationship Id="rId17" Type="http://schemas.openxmlformats.org/officeDocument/2006/relationships/image" Target="../media/image126.jpeg"/><Relationship Id="rId25" Type="http://schemas.openxmlformats.org/officeDocument/2006/relationships/image" Target="../media/image134.jpeg"/><Relationship Id="rId2" Type="http://schemas.openxmlformats.org/officeDocument/2006/relationships/image" Target="../media/image111.jpeg"/><Relationship Id="rId16" Type="http://schemas.openxmlformats.org/officeDocument/2006/relationships/image" Target="../media/image125.jpeg"/><Relationship Id="rId20" Type="http://schemas.openxmlformats.org/officeDocument/2006/relationships/image" Target="../media/image129.jpeg"/><Relationship Id="rId1" Type="http://schemas.openxmlformats.org/officeDocument/2006/relationships/slideLayout" Target="../slideLayouts/slideLayout3.xml"/><Relationship Id="rId6" Type="http://schemas.openxmlformats.org/officeDocument/2006/relationships/image" Target="../media/image115.jpeg"/><Relationship Id="rId11" Type="http://schemas.openxmlformats.org/officeDocument/2006/relationships/image" Target="../media/image120.jpeg"/><Relationship Id="rId24" Type="http://schemas.openxmlformats.org/officeDocument/2006/relationships/image" Target="../media/image133.jpeg"/><Relationship Id="rId5" Type="http://schemas.openxmlformats.org/officeDocument/2006/relationships/image" Target="../media/image114.jpeg"/><Relationship Id="rId15" Type="http://schemas.openxmlformats.org/officeDocument/2006/relationships/image" Target="../media/image124.jpeg"/><Relationship Id="rId23" Type="http://schemas.openxmlformats.org/officeDocument/2006/relationships/image" Target="../media/image132.jpeg"/><Relationship Id="rId10" Type="http://schemas.openxmlformats.org/officeDocument/2006/relationships/image" Target="../media/image119.jpeg"/><Relationship Id="rId19" Type="http://schemas.openxmlformats.org/officeDocument/2006/relationships/image" Target="../media/image128.jpeg"/><Relationship Id="rId4" Type="http://schemas.openxmlformats.org/officeDocument/2006/relationships/image" Target="../media/image113.jpeg"/><Relationship Id="rId9" Type="http://schemas.openxmlformats.org/officeDocument/2006/relationships/image" Target="../media/image118.jpeg"/><Relationship Id="rId14" Type="http://schemas.openxmlformats.org/officeDocument/2006/relationships/image" Target="../media/image123.jpeg"/><Relationship Id="rId22" Type="http://schemas.openxmlformats.org/officeDocument/2006/relationships/image" Target="../media/image1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18" Type="http://schemas.openxmlformats.org/officeDocument/2006/relationships/image" Target="../media/image127.jpeg"/><Relationship Id="rId26" Type="http://schemas.openxmlformats.org/officeDocument/2006/relationships/image" Target="../media/image135.jpeg"/><Relationship Id="rId3" Type="http://schemas.openxmlformats.org/officeDocument/2006/relationships/image" Target="../media/image112.jpeg"/><Relationship Id="rId21" Type="http://schemas.openxmlformats.org/officeDocument/2006/relationships/image" Target="../media/image130.jpeg"/><Relationship Id="rId7" Type="http://schemas.openxmlformats.org/officeDocument/2006/relationships/image" Target="../media/image116.jpeg"/><Relationship Id="rId12" Type="http://schemas.openxmlformats.org/officeDocument/2006/relationships/image" Target="../media/image121.jpeg"/><Relationship Id="rId17" Type="http://schemas.openxmlformats.org/officeDocument/2006/relationships/image" Target="../media/image126.jpeg"/><Relationship Id="rId25" Type="http://schemas.openxmlformats.org/officeDocument/2006/relationships/image" Target="../media/image134.jpeg"/><Relationship Id="rId2" Type="http://schemas.openxmlformats.org/officeDocument/2006/relationships/image" Target="../media/image111.jpeg"/><Relationship Id="rId16" Type="http://schemas.openxmlformats.org/officeDocument/2006/relationships/image" Target="../media/image125.jpeg"/><Relationship Id="rId20" Type="http://schemas.openxmlformats.org/officeDocument/2006/relationships/image" Target="../media/image129.jpeg"/><Relationship Id="rId1" Type="http://schemas.openxmlformats.org/officeDocument/2006/relationships/slideLayout" Target="../slideLayouts/slideLayout3.xml"/><Relationship Id="rId6" Type="http://schemas.openxmlformats.org/officeDocument/2006/relationships/image" Target="../media/image115.jpeg"/><Relationship Id="rId11" Type="http://schemas.openxmlformats.org/officeDocument/2006/relationships/image" Target="../media/image120.jpeg"/><Relationship Id="rId24" Type="http://schemas.openxmlformats.org/officeDocument/2006/relationships/image" Target="../media/image133.jpeg"/><Relationship Id="rId5" Type="http://schemas.openxmlformats.org/officeDocument/2006/relationships/image" Target="../media/image114.jpeg"/><Relationship Id="rId15" Type="http://schemas.openxmlformats.org/officeDocument/2006/relationships/image" Target="../media/image124.jpeg"/><Relationship Id="rId23" Type="http://schemas.openxmlformats.org/officeDocument/2006/relationships/image" Target="../media/image132.jpeg"/><Relationship Id="rId10" Type="http://schemas.openxmlformats.org/officeDocument/2006/relationships/image" Target="../media/image119.jpeg"/><Relationship Id="rId19" Type="http://schemas.openxmlformats.org/officeDocument/2006/relationships/image" Target="../media/image128.jpeg"/><Relationship Id="rId4" Type="http://schemas.openxmlformats.org/officeDocument/2006/relationships/image" Target="../media/image113.jpeg"/><Relationship Id="rId9" Type="http://schemas.openxmlformats.org/officeDocument/2006/relationships/image" Target="../media/image118.jpeg"/><Relationship Id="rId14" Type="http://schemas.openxmlformats.org/officeDocument/2006/relationships/image" Target="../media/image123.jpeg"/><Relationship Id="rId22" Type="http://schemas.openxmlformats.org/officeDocument/2006/relationships/image" Target="../media/image13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png"/><Relationship Id="rId3" Type="http://schemas.openxmlformats.org/officeDocument/2006/relationships/image" Target="../media/image231.png"/><Relationship Id="rId7" Type="http://schemas.openxmlformats.org/officeDocument/2006/relationships/image" Target="../media/image200.png"/><Relationship Id="rId12"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xml"/><Relationship Id="rId11" Type="http://schemas.openxmlformats.org/officeDocument/2006/relationships/image" Target="../media/image230.png"/><Relationship Id="rId5" Type="http://schemas.openxmlformats.org/officeDocument/2006/relationships/image" Target="../media/image18.png"/><Relationship Id="rId15" Type="http://schemas.openxmlformats.org/officeDocument/2006/relationships/image" Target="../media/image4.png"/><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039828"/>
            <a:ext cx="12192000" cy="672358"/>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355" y="1701193"/>
            <a:ext cx="12192000" cy="13734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t>工作汇报</a:t>
            </a:r>
            <a:endParaRPr lang="zh-CN" altLang="en-US" sz="60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55" y="1092934"/>
            <a:ext cx="3180638" cy="3180638"/>
          </a:xfrm>
          <a:prstGeom prst="rect">
            <a:avLst/>
          </a:prstGeom>
          <a:effectLst>
            <a:outerShdw blurRad="63500" dist="38100" dir="2700000" algn="tl" rotWithShape="0">
              <a:prstClr val="black">
                <a:alpha val="40000"/>
              </a:prstClr>
            </a:outerShdw>
          </a:effectLst>
        </p:spPr>
      </p:pic>
      <p:sp>
        <p:nvSpPr>
          <p:cNvPr id="12" name="文本框 11"/>
          <p:cNvSpPr txBox="1"/>
          <p:nvPr/>
        </p:nvSpPr>
        <p:spPr>
          <a:xfrm>
            <a:off x="5515113" y="4326949"/>
            <a:ext cx="2141977" cy="646331"/>
          </a:xfrm>
          <a:prstGeom prst="rect">
            <a:avLst/>
          </a:prstGeom>
          <a:noFill/>
        </p:spPr>
        <p:txBody>
          <a:bodyPr wrap="square" rtlCol="0">
            <a:spAutoFit/>
          </a:bodyPr>
          <a:lstStyle/>
          <a:p>
            <a:r>
              <a:rPr lang="zh-CN" altLang="en-US" sz="3600" b="1" dirty="0" smtClean="0">
                <a:solidFill>
                  <a:srgbClr val="453D3A"/>
                </a:solidFill>
              </a:rPr>
              <a:t>孟洁</a:t>
            </a:r>
            <a:endParaRPr lang="zh-CN" altLang="en-US" sz="3600" b="1" dirty="0">
              <a:solidFill>
                <a:srgbClr val="453D3A"/>
              </a:solidFill>
            </a:endParaRPr>
          </a:p>
        </p:txBody>
      </p:sp>
      <p:sp>
        <p:nvSpPr>
          <p:cNvPr id="15" name="矩形 14"/>
          <p:cNvSpPr/>
          <p:nvPr/>
        </p:nvSpPr>
        <p:spPr>
          <a:xfrm>
            <a:off x="11047384" y="961140"/>
            <a:ext cx="449290" cy="449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823226" y="736982"/>
            <a:ext cx="349448" cy="34944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a:off x="10201276" y="1779987"/>
            <a:ext cx="1295398" cy="1141183"/>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TextBox 1"/>
          <p:cNvSpPr txBox="1"/>
          <p:nvPr/>
        </p:nvSpPr>
        <p:spPr>
          <a:xfrm>
            <a:off x="5220982" y="5341822"/>
            <a:ext cx="3181611" cy="646331"/>
          </a:xfrm>
          <a:prstGeom prst="rect">
            <a:avLst/>
          </a:prstGeom>
          <a:noFill/>
        </p:spPr>
        <p:txBody>
          <a:bodyPr wrap="square" rtlCol="0">
            <a:spAutoFit/>
          </a:bodyPr>
          <a:lstStyle/>
          <a:p>
            <a:r>
              <a:rPr lang="en-US" altLang="zh-CN" sz="3600" dirty="0" smtClean="0">
                <a:latin typeface="+mn-ea"/>
              </a:rPr>
              <a:t>S16050647</a:t>
            </a:r>
            <a:endParaRPr lang="zh-CN" altLang="en-US" sz="3600" dirty="0">
              <a:latin typeface="+mn-ea"/>
            </a:endParaRPr>
          </a:p>
        </p:txBody>
      </p:sp>
    </p:spTree>
    <p:extLst>
      <p:ext uri="{BB962C8B-B14F-4D97-AF65-F5344CB8AC3E}">
        <p14:creationId xmlns:p14="http://schemas.microsoft.com/office/powerpoint/2010/main" val="1718174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pPr/>
              <a:t>10</a:t>
            </a:fld>
            <a:endParaRPr lang="zh-CN" altLang="en-US" dirty="0"/>
          </a:p>
        </p:txBody>
      </p:sp>
      <p:sp>
        <p:nvSpPr>
          <p:cNvPr id="447" name="流程图: 可选过程 446"/>
          <p:cNvSpPr/>
          <p:nvPr/>
        </p:nvSpPr>
        <p:spPr>
          <a:xfrm>
            <a:off x="2751151" y="2822524"/>
            <a:ext cx="1636490" cy="1928417"/>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8" name="矩形 447"/>
          <p:cNvSpPr/>
          <p:nvPr/>
        </p:nvSpPr>
        <p:spPr>
          <a:xfrm>
            <a:off x="2819770" y="3036936"/>
            <a:ext cx="252353" cy="606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p:nvSpPr>
        <p:spPr>
          <a:xfrm>
            <a:off x="2838252" y="3095318"/>
            <a:ext cx="247467" cy="5500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0" name="矩形 449"/>
          <p:cNvSpPr/>
          <p:nvPr/>
        </p:nvSpPr>
        <p:spPr>
          <a:xfrm>
            <a:off x="2864969" y="3174288"/>
            <a:ext cx="214717" cy="3932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51" name="矩形 450"/>
          <p:cNvSpPr/>
          <p:nvPr/>
        </p:nvSpPr>
        <p:spPr>
          <a:xfrm>
            <a:off x="2876589" y="3216074"/>
            <a:ext cx="255918" cy="4744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52" name="矩形 451"/>
          <p:cNvSpPr/>
          <p:nvPr/>
        </p:nvSpPr>
        <p:spPr>
          <a:xfrm>
            <a:off x="2929410" y="3321773"/>
            <a:ext cx="308739" cy="61452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3" name="矩形 452"/>
          <p:cNvSpPr/>
          <p:nvPr/>
        </p:nvSpPr>
        <p:spPr>
          <a:xfrm>
            <a:off x="2959254" y="3386297"/>
            <a:ext cx="331716" cy="67290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54" name="矩形 453"/>
          <p:cNvSpPr/>
          <p:nvPr/>
        </p:nvSpPr>
        <p:spPr>
          <a:xfrm>
            <a:off x="3008113" y="3493226"/>
            <a:ext cx="335678" cy="688883"/>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455" name="矩形 454"/>
          <p:cNvSpPr/>
          <p:nvPr/>
        </p:nvSpPr>
        <p:spPr>
          <a:xfrm>
            <a:off x="3053275" y="3543004"/>
            <a:ext cx="396157" cy="8849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456" name="矩形 455"/>
          <p:cNvSpPr/>
          <p:nvPr/>
        </p:nvSpPr>
        <p:spPr>
          <a:xfrm>
            <a:off x="3102663" y="3643171"/>
            <a:ext cx="399591" cy="90765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457" name="组合 456"/>
          <p:cNvGrpSpPr/>
          <p:nvPr/>
        </p:nvGrpSpPr>
        <p:grpSpPr>
          <a:xfrm>
            <a:off x="3722658" y="2978561"/>
            <a:ext cx="611923" cy="1570295"/>
            <a:chOff x="6795128" y="2671452"/>
            <a:chExt cx="1471275" cy="1622612"/>
          </a:xfrm>
        </p:grpSpPr>
        <p:sp>
          <p:nvSpPr>
            <p:cNvPr id="462" name="矩形 461"/>
            <p:cNvSpPr/>
            <p:nvPr/>
          </p:nvSpPr>
          <p:spPr>
            <a:xfrm>
              <a:off x="6795128" y="2671452"/>
              <a:ext cx="638810" cy="509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3" name="组合 462"/>
            <p:cNvGrpSpPr/>
            <p:nvPr/>
          </p:nvGrpSpPr>
          <p:grpSpPr>
            <a:xfrm>
              <a:off x="6897629" y="2719928"/>
              <a:ext cx="1368774" cy="1574136"/>
              <a:chOff x="7566716" y="2300114"/>
              <a:chExt cx="1368774" cy="1574136"/>
            </a:xfrm>
          </p:grpSpPr>
          <p:sp>
            <p:nvSpPr>
              <p:cNvPr id="464" name="矩形 463"/>
              <p:cNvSpPr/>
              <p:nvPr/>
            </p:nvSpPr>
            <p:spPr>
              <a:xfrm>
                <a:off x="7566716" y="2300114"/>
                <a:ext cx="554413" cy="57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矩形 464"/>
              <p:cNvSpPr/>
              <p:nvPr/>
            </p:nvSpPr>
            <p:spPr>
              <a:xfrm>
                <a:off x="7636476" y="2379865"/>
                <a:ext cx="511810" cy="4707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66" name="矩形 465"/>
              <p:cNvSpPr/>
              <p:nvPr/>
            </p:nvSpPr>
            <p:spPr>
              <a:xfrm>
                <a:off x="7704713" y="2419422"/>
                <a:ext cx="452120" cy="4769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7" name="矩形 466"/>
              <p:cNvSpPr/>
              <p:nvPr/>
            </p:nvSpPr>
            <p:spPr>
              <a:xfrm>
                <a:off x="7771797" y="2533744"/>
                <a:ext cx="511810" cy="4618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68" name="矩形 467"/>
              <p:cNvSpPr/>
              <p:nvPr/>
            </p:nvSpPr>
            <p:spPr>
              <a:xfrm>
                <a:off x="7829183" y="2617701"/>
                <a:ext cx="579120" cy="560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9" name="矩形 468"/>
              <p:cNvSpPr/>
              <p:nvPr/>
            </p:nvSpPr>
            <p:spPr>
              <a:xfrm>
                <a:off x="7901940" y="2691549"/>
                <a:ext cx="673273" cy="4967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0" name="矩形 469"/>
              <p:cNvSpPr/>
              <p:nvPr/>
            </p:nvSpPr>
            <p:spPr>
              <a:xfrm>
                <a:off x="7992744" y="2807335"/>
                <a:ext cx="742316" cy="55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71" name="矩形 470"/>
              <p:cNvSpPr/>
              <p:nvPr/>
            </p:nvSpPr>
            <p:spPr>
              <a:xfrm>
                <a:off x="8066174" y="2957830"/>
                <a:ext cx="795886" cy="5353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2" name="矩形 471"/>
              <p:cNvSpPr/>
              <p:nvPr/>
            </p:nvSpPr>
            <p:spPr>
              <a:xfrm>
                <a:off x="8160327" y="2976996"/>
                <a:ext cx="775163" cy="643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472"/>
              <p:cNvSpPr/>
              <p:nvPr/>
            </p:nvSpPr>
            <p:spPr>
              <a:xfrm>
                <a:off x="8224752" y="3145790"/>
                <a:ext cx="695266" cy="6013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4" name="矩形 473"/>
              <p:cNvSpPr/>
              <p:nvPr/>
            </p:nvSpPr>
            <p:spPr>
              <a:xfrm>
                <a:off x="8320175" y="3264650"/>
                <a:ext cx="6153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8" name="矩形 457"/>
          <p:cNvSpPr/>
          <p:nvPr/>
        </p:nvSpPr>
        <p:spPr>
          <a:xfrm>
            <a:off x="3285952" y="3936300"/>
            <a:ext cx="175102" cy="381621"/>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59" name="矩形 458"/>
          <p:cNvSpPr/>
          <p:nvPr/>
        </p:nvSpPr>
        <p:spPr>
          <a:xfrm>
            <a:off x="3335340" y="4050602"/>
            <a:ext cx="76590" cy="165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0" name="直接连接符 459"/>
          <p:cNvCxnSpPr>
            <a:endCxn id="474" idx="1"/>
          </p:cNvCxnSpPr>
          <p:nvPr/>
        </p:nvCxnSpPr>
        <p:spPr>
          <a:xfrm flipV="1">
            <a:off x="3455167" y="4253883"/>
            <a:ext cx="623496" cy="681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a:stCxn id="458" idx="0"/>
            <a:endCxn id="464" idx="1"/>
          </p:cNvCxnSpPr>
          <p:nvPr/>
        </p:nvCxnSpPr>
        <p:spPr>
          <a:xfrm flipV="1">
            <a:off x="3373503" y="3305909"/>
            <a:ext cx="391787" cy="6303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4" name="文本框 243"/>
          <p:cNvSpPr txBox="1"/>
          <p:nvPr/>
        </p:nvSpPr>
        <p:spPr>
          <a:xfrm>
            <a:off x="633509" y="1196620"/>
            <a:ext cx="396655" cy="595638"/>
          </a:xfrm>
          <a:prstGeom prst="rect">
            <a:avLst/>
          </a:prstGeom>
          <a:noFill/>
        </p:spPr>
        <p:txBody>
          <a:bodyPr wrap="square" rtlCol="0">
            <a:spAutoFit/>
          </a:bodyPr>
          <a:lstStyle/>
          <a:p>
            <a:r>
              <a:rPr lang="en-US" altLang="zh-CN" sz="3200" dirty="0">
                <a:latin typeface="+mj-ea"/>
                <a:ea typeface="+mj-ea"/>
              </a:rPr>
              <a:t>S</a:t>
            </a:r>
          </a:p>
        </p:txBody>
      </p:sp>
      <p:cxnSp>
        <p:nvCxnSpPr>
          <p:cNvPr id="259" name="直接箭头连接符 258"/>
          <p:cNvCxnSpPr/>
          <p:nvPr/>
        </p:nvCxnSpPr>
        <p:spPr>
          <a:xfrm flipV="1">
            <a:off x="4398678" y="2114894"/>
            <a:ext cx="435526" cy="1545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4395903" y="2877183"/>
            <a:ext cx="448431" cy="76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424280" y="3658772"/>
            <a:ext cx="408822" cy="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a:stCxn id="447" idx="3"/>
          </p:cNvCxnSpPr>
          <p:nvPr/>
        </p:nvCxnSpPr>
        <p:spPr>
          <a:xfrm>
            <a:off x="4387466" y="3642407"/>
            <a:ext cx="426327" cy="6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447" idx="3"/>
          </p:cNvCxnSpPr>
          <p:nvPr/>
        </p:nvCxnSpPr>
        <p:spPr>
          <a:xfrm>
            <a:off x="4387641" y="3786733"/>
            <a:ext cx="431374" cy="1960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文本框 293"/>
          <p:cNvSpPr txBox="1"/>
          <p:nvPr/>
        </p:nvSpPr>
        <p:spPr>
          <a:xfrm>
            <a:off x="4428216" y="2427997"/>
            <a:ext cx="129185" cy="344843"/>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5" name="文本框 294"/>
          <p:cNvSpPr txBox="1"/>
          <p:nvPr/>
        </p:nvSpPr>
        <p:spPr>
          <a:xfrm>
            <a:off x="4627342" y="3260621"/>
            <a:ext cx="129185" cy="344843"/>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6" name="文本框 295"/>
          <p:cNvSpPr txBox="1"/>
          <p:nvPr/>
        </p:nvSpPr>
        <p:spPr>
          <a:xfrm>
            <a:off x="4627342" y="2738459"/>
            <a:ext cx="129185" cy="344843"/>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7" name="文本框 296"/>
          <p:cNvSpPr txBox="1"/>
          <p:nvPr/>
        </p:nvSpPr>
        <p:spPr>
          <a:xfrm>
            <a:off x="4636383" y="3826167"/>
            <a:ext cx="129185" cy="344843"/>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8" name="文本框 297"/>
          <p:cNvSpPr txBox="1"/>
          <p:nvPr/>
        </p:nvSpPr>
        <p:spPr>
          <a:xfrm>
            <a:off x="4673034" y="4347993"/>
            <a:ext cx="129185" cy="344843"/>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475" name="文本框 474"/>
          <p:cNvSpPr txBox="1"/>
          <p:nvPr/>
        </p:nvSpPr>
        <p:spPr>
          <a:xfrm>
            <a:off x="1934205" y="725078"/>
            <a:ext cx="1035106" cy="584775"/>
          </a:xfrm>
          <a:prstGeom prst="rect">
            <a:avLst/>
          </a:prstGeom>
          <a:noFill/>
        </p:spPr>
        <p:txBody>
          <a:bodyPr wrap="square" rtlCol="0">
            <a:spAutoFit/>
          </a:bodyPr>
          <a:lstStyle/>
          <a:p>
            <a:r>
              <a:rPr lang="en-US" altLang="zh-CN" sz="3200" dirty="0" smtClean="0">
                <a:latin typeface="+mj-ea"/>
                <a:ea typeface="+mj-ea"/>
              </a:rPr>
              <a:t>SPM</a:t>
            </a:r>
            <a:endParaRPr lang="en-US" altLang="zh-CN" sz="3200" dirty="0">
              <a:latin typeface="+mj-ea"/>
              <a:ea typeface="+mj-ea"/>
            </a:endParaRPr>
          </a:p>
        </p:txBody>
      </p:sp>
      <p:cxnSp>
        <p:nvCxnSpPr>
          <p:cNvPr id="34" name="直接连接符 33"/>
          <p:cNvCxnSpPr/>
          <p:nvPr/>
        </p:nvCxnSpPr>
        <p:spPr>
          <a:xfrm>
            <a:off x="5941822" y="1153942"/>
            <a:ext cx="0" cy="5657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4" name="直接连接符 613"/>
          <p:cNvCxnSpPr/>
          <p:nvPr/>
        </p:nvCxnSpPr>
        <p:spPr>
          <a:xfrm>
            <a:off x="5941822" y="1170270"/>
            <a:ext cx="0" cy="5657681"/>
          </a:xfrm>
          <a:prstGeom prst="line">
            <a:avLst/>
          </a:prstGeom>
        </p:spPr>
        <p:style>
          <a:lnRef idx="1">
            <a:schemeClr val="accent1"/>
          </a:lnRef>
          <a:fillRef idx="0">
            <a:schemeClr val="accent1"/>
          </a:fillRef>
          <a:effectRef idx="0">
            <a:schemeClr val="accent1"/>
          </a:effectRef>
          <a:fontRef idx="minor">
            <a:schemeClr val="tx1"/>
          </a:fontRef>
        </p:style>
      </p:cxnSp>
      <p:sp>
        <p:nvSpPr>
          <p:cNvPr id="615" name="文本框 614"/>
          <p:cNvSpPr txBox="1"/>
          <p:nvPr/>
        </p:nvSpPr>
        <p:spPr>
          <a:xfrm>
            <a:off x="2687943" y="5590401"/>
            <a:ext cx="1939399" cy="468927"/>
          </a:xfrm>
          <a:prstGeom prst="rect">
            <a:avLst/>
          </a:prstGeom>
          <a:noFill/>
        </p:spPr>
        <p:txBody>
          <a:bodyPr wrap="square" rtlCol="0">
            <a:spAutoFit/>
          </a:bodyPr>
          <a:lstStyle/>
          <a:p>
            <a:r>
              <a:rPr lang="en-US" altLang="zh-CN" sz="2400" dirty="0" err="1" smtClean="0">
                <a:latin typeface="+mj-ea"/>
                <a:ea typeface="+mj-ea"/>
              </a:rPr>
              <a:t>ResNet</a:t>
            </a:r>
            <a:endParaRPr lang="en-US" altLang="zh-CN" sz="2400" dirty="0">
              <a:latin typeface="+mj-ea"/>
              <a:ea typeface="+mj-ea"/>
            </a:endParaRPr>
          </a:p>
        </p:txBody>
      </p:sp>
      <p:cxnSp>
        <p:nvCxnSpPr>
          <p:cNvPr id="663" name="直接箭头连接符 662"/>
          <p:cNvCxnSpPr>
            <a:stCxn id="674" idx="1"/>
          </p:cNvCxnSpPr>
          <p:nvPr/>
        </p:nvCxnSpPr>
        <p:spPr>
          <a:xfrm flipH="1" flipV="1">
            <a:off x="7067944" y="2806639"/>
            <a:ext cx="520017" cy="100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7" name="直接箭头连接符 666"/>
          <p:cNvCxnSpPr/>
          <p:nvPr/>
        </p:nvCxnSpPr>
        <p:spPr>
          <a:xfrm flipH="1" flipV="1">
            <a:off x="7047529" y="3776489"/>
            <a:ext cx="4436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8" name="直接箭头连接符 667"/>
          <p:cNvCxnSpPr>
            <a:stCxn id="674" idx="1"/>
          </p:cNvCxnSpPr>
          <p:nvPr/>
        </p:nvCxnSpPr>
        <p:spPr>
          <a:xfrm flipH="1">
            <a:off x="7067220" y="3810858"/>
            <a:ext cx="520741" cy="595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9" name="直接箭头连接符 668"/>
          <p:cNvCxnSpPr>
            <a:stCxn id="674" idx="1"/>
          </p:cNvCxnSpPr>
          <p:nvPr/>
        </p:nvCxnSpPr>
        <p:spPr>
          <a:xfrm flipH="1">
            <a:off x="7051455" y="3810858"/>
            <a:ext cx="536506" cy="18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0" name="文本框 669"/>
              <p:cNvSpPr txBox="1"/>
              <p:nvPr/>
            </p:nvSpPr>
            <p:spPr>
              <a:xfrm>
                <a:off x="7280655" y="2433916"/>
                <a:ext cx="272049" cy="344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1</m:t>
                          </m:r>
                        </m:sub>
                      </m:sSub>
                    </m:oMath>
                  </m:oMathPara>
                </a14:m>
                <a:endParaRPr lang="en-US" altLang="zh-CN" sz="1600" dirty="0">
                  <a:latin typeface="+mj-ea"/>
                  <a:ea typeface="+mj-ea"/>
                </a:endParaRPr>
              </a:p>
            </p:txBody>
          </p:sp>
        </mc:Choice>
        <mc:Fallback xmlns="">
          <p:sp>
            <p:nvSpPr>
              <p:cNvPr id="670" name="文本框 669"/>
              <p:cNvSpPr txBox="1">
                <a:spLocks noRot="1" noChangeAspect="1" noMove="1" noResize="1" noEditPoints="1" noAdjustHandles="1" noChangeArrowheads="1" noChangeShapeType="1" noTextEdit="1"/>
              </p:cNvSpPr>
              <p:nvPr/>
            </p:nvSpPr>
            <p:spPr>
              <a:xfrm>
                <a:off x="7280655" y="2433916"/>
                <a:ext cx="272049" cy="344843"/>
              </a:xfrm>
              <a:prstGeom prst="rect">
                <a:avLst/>
              </a:prstGeom>
              <a:blipFill>
                <a:blip r:embed="rId3"/>
                <a:stretch>
                  <a:fillRect r="-20000"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1" name="文本框 670"/>
              <p:cNvSpPr txBox="1"/>
              <p:nvPr/>
            </p:nvSpPr>
            <p:spPr>
              <a:xfrm>
                <a:off x="7040269" y="3817370"/>
                <a:ext cx="272049" cy="344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4</m:t>
                          </m:r>
                        </m:sub>
                      </m:sSub>
                    </m:oMath>
                  </m:oMathPara>
                </a14:m>
                <a:endParaRPr lang="en-US" altLang="zh-CN" sz="1600" dirty="0">
                  <a:latin typeface="+mj-ea"/>
                  <a:ea typeface="+mj-ea"/>
                </a:endParaRPr>
              </a:p>
            </p:txBody>
          </p:sp>
        </mc:Choice>
        <mc:Fallback xmlns="">
          <p:sp>
            <p:nvSpPr>
              <p:cNvPr id="671" name="文本框 670"/>
              <p:cNvSpPr txBox="1">
                <a:spLocks noRot="1" noChangeAspect="1" noMove="1" noResize="1" noEditPoints="1" noAdjustHandles="1" noChangeArrowheads="1" noChangeShapeType="1" noTextEdit="1"/>
              </p:cNvSpPr>
              <p:nvPr/>
            </p:nvSpPr>
            <p:spPr>
              <a:xfrm>
                <a:off x="7040269" y="3817370"/>
                <a:ext cx="272049" cy="344843"/>
              </a:xfrm>
              <a:prstGeom prst="rect">
                <a:avLst/>
              </a:prstGeom>
              <a:blipFill>
                <a:blip r:embed="rId4"/>
                <a:stretch>
                  <a:fillRect l="-2222" r="-20000"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3" name="文本框 672"/>
              <p:cNvSpPr txBox="1"/>
              <p:nvPr/>
            </p:nvSpPr>
            <p:spPr>
              <a:xfrm>
                <a:off x="7041048" y="3393803"/>
                <a:ext cx="272049" cy="344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3</m:t>
                          </m:r>
                        </m:sub>
                      </m:sSub>
                    </m:oMath>
                  </m:oMathPara>
                </a14:m>
                <a:endParaRPr lang="en-US" altLang="zh-CN" sz="1600" dirty="0">
                  <a:latin typeface="+mj-ea"/>
                  <a:ea typeface="+mj-ea"/>
                </a:endParaRPr>
              </a:p>
            </p:txBody>
          </p:sp>
        </mc:Choice>
        <mc:Fallback xmlns="">
          <p:sp>
            <p:nvSpPr>
              <p:cNvPr id="673" name="文本框 672"/>
              <p:cNvSpPr txBox="1">
                <a:spLocks noRot="1" noChangeAspect="1" noMove="1" noResize="1" noEditPoints="1" noAdjustHandles="1" noChangeArrowheads="1" noChangeShapeType="1" noTextEdit="1"/>
              </p:cNvSpPr>
              <p:nvPr/>
            </p:nvSpPr>
            <p:spPr>
              <a:xfrm>
                <a:off x="7041048" y="3393803"/>
                <a:ext cx="272049" cy="344843"/>
              </a:xfrm>
              <a:prstGeom prst="rect">
                <a:avLst/>
              </a:prstGeom>
              <a:blipFill>
                <a:blip r:embed="rId5"/>
                <a:stretch>
                  <a:fillRect r="-22222"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 name="文本框 664"/>
              <p:cNvSpPr txBox="1"/>
              <p:nvPr/>
            </p:nvSpPr>
            <p:spPr>
              <a:xfrm>
                <a:off x="7010746" y="4389822"/>
                <a:ext cx="272049" cy="344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5</m:t>
                          </m:r>
                        </m:sub>
                      </m:sSub>
                    </m:oMath>
                  </m:oMathPara>
                </a14:m>
                <a:endParaRPr lang="en-US" altLang="zh-CN" sz="1600" dirty="0">
                  <a:latin typeface="+mj-ea"/>
                  <a:ea typeface="+mj-ea"/>
                </a:endParaRPr>
              </a:p>
            </p:txBody>
          </p:sp>
        </mc:Choice>
        <mc:Fallback xmlns="">
          <p:sp>
            <p:nvSpPr>
              <p:cNvPr id="665" name="文本框 664"/>
              <p:cNvSpPr txBox="1">
                <a:spLocks noRot="1" noChangeAspect="1" noMove="1" noResize="1" noEditPoints="1" noAdjustHandles="1" noChangeArrowheads="1" noChangeShapeType="1" noTextEdit="1"/>
              </p:cNvSpPr>
              <p:nvPr/>
            </p:nvSpPr>
            <p:spPr>
              <a:xfrm>
                <a:off x="7010746" y="4389822"/>
                <a:ext cx="272049" cy="344843"/>
              </a:xfrm>
              <a:prstGeom prst="rect">
                <a:avLst/>
              </a:prstGeom>
              <a:blipFill>
                <a:blip r:embed="rId6"/>
                <a:stretch>
                  <a:fillRect r="-24444" b="-7018"/>
                </a:stretch>
              </a:blipFill>
            </p:spPr>
            <p:txBody>
              <a:bodyPr/>
              <a:lstStyle/>
              <a:p>
                <a:r>
                  <a:rPr lang="zh-CN" altLang="en-US">
                    <a:noFill/>
                  </a:rPr>
                  <a:t> </a:t>
                </a:r>
              </a:p>
            </p:txBody>
          </p:sp>
        </mc:Fallback>
      </mc:AlternateContent>
      <p:sp>
        <p:nvSpPr>
          <p:cNvPr id="620" name="文本框 619"/>
          <p:cNvSpPr txBox="1"/>
          <p:nvPr/>
        </p:nvSpPr>
        <p:spPr>
          <a:xfrm>
            <a:off x="8133402" y="5590402"/>
            <a:ext cx="1939399" cy="468927"/>
          </a:xfrm>
          <a:prstGeom prst="rect">
            <a:avLst/>
          </a:prstGeom>
          <a:noFill/>
        </p:spPr>
        <p:txBody>
          <a:bodyPr wrap="square" rtlCol="0">
            <a:spAutoFit/>
          </a:bodyPr>
          <a:lstStyle/>
          <a:p>
            <a:r>
              <a:rPr lang="en-US" altLang="zh-CN" sz="2400" dirty="0" err="1" smtClean="0">
                <a:latin typeface="+mj-ea"/>
                <a:ea typeface="+mj-ea"/>
              </a:rPr>
              <a:t>ResNet</a:t>
            </a:r>
            <a:endParaRPr lang="en-US" altLang="zh-CN" sz="2400" dirty="0">
              <a:latin typeface="+mj-ea"/>
              <a:ea typeface="+mj-ea"/>
            </a:endParaRPr>
          </a:p>
        </p:txBody>
      </p:sp>
      <p:sp>
        <p:nvSpPr>
          <p:cNvPr id="621" name="文本框 620"/>
          <p:cNvSpPr txBox="1"/>
          <p:nvPr/>
        </p:nvSpPr>
        <p:spPr>
          <a:xfrm>
            <a:off x="8194916" y="681792"/>
            <a:ext cx="1353391" cy="584775"/>
          </a:xfrm>
          <a:prstGeom prst="rect">
            <a:avLst/>
          </a:prstGeom>
          <a:noFill/>
        </p:spPr>
        <p:txBody>
          <a:bodyPr wrap="square" rtlCol="0">
            <a:spAutoFit/>
          </a:bodyPr>
          <a:lstStyle/>
          <a:p>
            <a:r>
              <a:rPr lang="en-US" altLang="zh-CN" sz="3200" dirty="0" smtClean="0">
                <a:latin typeface="+mj-ea"/>
                <a:ea typeface="+mj-ea"/>
              </a:rPr>
              <a:t>WSPM</a:t>
            </a:r>
            <a:endParaRPr lang="en-US" altLang="zh-CN" sz="3200" dirty="0">
              <a:latin typeface="+mj-ea"/>
              <a:ea typeface="+mj-ea"/>
            </a:endParaRPr>
          </a:p>
        </p:txBody>
      </p:sp>
      <p:sp>
        <p:nvSpPr>
          <p:cNvPr id="168" name="文本框 167"/>
          <p:cNvSpPr txBox="1"/>
          <p:nvPr/>
        </p:nvSpPr>
        <p:spPr>
          <a:xfrm>
            <a:off x="11100020" y="1196620"/>
            <a:ext cx="396655" cy="595638"/>
          </a:xfrm>
          <a:prstGeom prst="rect">
            <a:avLst/>
          </a:prstGeom>
          <a:noFill/>
        </p:spPr>
        <p:txBody>
          <a:bodyPr wrap="square" rtlCol="0">
            <a:spAutoFit/>
          </a:bodyPr>
          <a:lstStyle/>
          <a:p>
            <a:r>
              <a:rPr lang="en-US" altLang="zh-CN" sz="3200" dirty="0">
                <a:latin typeface="+mj-ea"/>
                <a:ea typeface="+mj-ea"/>
              </a:rPr>
              <a:t>S</a:t>
            </a:r>
          </a:p>
        </p:txBody>
      </p:sp>
      <p:grpSp>
        <p:nvGrpSpPr>
          <p:cNvPr id="588" name="组合 587"/>
          <p:cNvGrpSpPr/>
          <p:nvPr/>
        </p:nvGrpSpPr>
        <p:grpSpPr>
          <a:xfrm>
            <a:off x="-8431" y="2382933"/>
            <a:ext cx="2740862" cy="3514018"/>
            <a:chOff x="10289" y="2267496"/>
            <a:chExt cx="2740862" cy="3514018"/>
          </a:xfrm>
        </p:grpSpPr>
        <p:cxnSp>
          <p:nvCxnSpPr>
            <p:cNvPr id="253" name="直接箭头连接符 252"/>
            <p:cNvCxnSpPr>
              <a:stCxn id="11" idx="3"/>
              <a:endCxn id="447" idx="1"/>
            </p:cNvCxnSpPr>
            <p:nvPr/>
          </p:nvCxnSpPr>
          <p:spPr>
            <a:xfrm>
              <a:off x="2358568" y="2495354"/>
              <a:ext cx="392583" cy="1291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a:stCxn id="10" idx="3"/>
              <a:endCxn id="447" idx="1"/>
            </p:cNvCxnSpPr>
            <p:nvPr/>
          </p:nvCxnSpPr>
          <p:spPr>
            <a:xfrm>
              <a:off x="2327597" y="3139759"/>
              <a:ext cx="423554" cy="646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a:stCxn id="13" idx="3"/>
              <a:endCxn id="447" idx="1"/>
            </p:cNvCxnSpPr>
            <p:nvPr/>
          </p:nvCxnSpPr>
          <p:spPr>
            <a:xfrm>
              <a:off x="2355523" y="3775400"/>
              <a:ext cx="395628" cy="1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a:stCxn id="15" idx="3"/>
              <a:endCxn id="447" idx="1"/>
            </p:cNvCxnSpPr>
            <p:nvPr/>
          </p:nvCxnSpPr>
          <p:spPr>
            <a:xfrm flipV="1">
              <a:off x="2330089" y="3786733"/>
              <a:ext cx="421062" cy="1775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a:stCxn id="14" idx="3"/>
              <a:endCxn id="447" idx="1"/>
            </p:cNvCxnSpPr>
            <p:nvPr/>
          </p:nvCxnSpPr>
          <p:spPr>
            <a:xfrm flipV="1">
              <a:off x="2330089" y="3786733"/>
              <a:ext cx="421062" cy="1200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0289" y="2398693"/>
              <a:ext cx="1886022" cy="3179906"/>
              <a:chOff x="-658102" y="2497829"/>
              <a:chExt cx="1886022" cy="3179906"/>
            </a:xfrm>
          </p:grpSpPr>
          <p:grpSp>
            <p:nvGrpSpPr>
              <p:cNvPr id="26" name="组合 25"/>
              <p:cNvGrpSpPr/>
              <p:nvPr/>
            </p:nvGrpSpPr>
            <p:grpSpPr>
              <a:xfrm>
                <a:off x="-658102" y="2497829"/>
                <a:ext cx="1886022" cy="3179906"/>
                <a:chOff x="-547608" y="2350722"/>
                <a:chExt cx="1886022" cy="3179906"/>
              </a:xfrm>
            </p:grpSpPr>
            <p:grpSp>
              <p:nvGrpSpPr>
                <p:cNvPr id="25" name="组合 24"/>
                <p:cNvGrpSpPr/>
                <p:nvPr/>
              </p:nvGrpSpPr>
              <p:grpSpPr>
                <a:xfrm>
                  <a:off x="-547608" y="2350722"/>
                  <a:ext cx="1886022" cy="3179906"/>
                  <a:chOff x="-58336" y="2545456"/>
                  <a:chExt cx="1886022" cy="2541115"/>
                </a:xfrm>
              </p:grpSpPr>
              <p:grpSp>
                <p:nvGrpSpPr>
                  <p:cNvPr id="24" name="组合 23"/>
                  <p:cNvGrpSpPr/>
                  <p:nvPr/>
                </p:nvGrpSpPr>
                <p:grpSpPr>
                  <a:xfrm>
                    <a:off x="1533740" y="3130404"/>
                    <a:ext cx="293946" cy="1942776"/>
                    <a:chOff x="1516695" y="3216348"/>
                    <a:chExt cx="293946" cy="1942776"/>
                  </a:xfrm>
                </p:grpSpPr>
                <p:cxnSp>
                  <p:nvCxnSpPr>
                    <p:cNvPr id="249" name="直接箭头连接符 248"/>
                    <p:cNvCxnSpPr/>
                    <p:nvPr/>
                  </p:nvCxnSpPr>
                  <p:spPr>
                    <a:xfrm>
                      <a:off x="1521127" y="3216348"/>
                      <a:ext cx="289514" cy="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a:off x="1516695" y="4258956"/>
                      <a:ext cx="293946" cy="5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a:off x="1531958" y="4725408"/>
                      <a:ext cx="278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a:off x="1549824" y="5146669"/>
                      <a:ext cx="241448" cy="1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58336" y="2545456"/>
                    <a:ext cx="1643678" cy="2541115"/>
                    <a:chOff x="-58446" y="2630178"/>
                    <a:chExt cx="1643678" cy="2541115"/>
                  </a:xfrm>
                </p:grpSpPr>
                <p:pic>
                  <p:nvPicPr>
                    <p:cNvPr id="2" name="图片 1"/>
                    <p:cNvPicPr>
                      <a:picLocks noChangeAspect="1"/>
                    </p:cNvPicPr>
                    <p:nvPr/>
                  </p:nvPicPr>
                  <p:blipFill>
                    <a:blip r:embed="rId7"/>
                    <a:stretch>
                      <a:fillRect/>
                    </a:stretch>
                  </p:blipFill>
                  <p:spPr>
                    <a:xfrm>
                      <a:off x="-39973" y="2630178"/>
                      <a:ext cx="1625205" cy="2541115"/>
                    </a:xfrm>
                    <a:prstGeom prst="rect">
                      <a:avLst/>
                    </a:prstGeom>
                  </p:spPr>
                </p:pic>
                <p:cxnSp>
                  <p:nvCxnSpPr>
                    <p:cNvPr id="5" name="直接连接符 4"/>
                    <p:cNvCxnSpPr/>
                    <p:nvPr/>
                  </p:nvCxnSpPr>
                  <p:spPr>
                    <a:xfrm>
                      <a:off x="-58446" y="3900736"/>
                      <a:ext cx="1625205" cy="0"/>
                    </a:xfrm>
                    <a:prstGeom prst="line">
                      <a:avLst/>
                    </a:prstGeom>
                    <a:ln w="41275">
                      <a:solidFill>
                        <a:schemeClr val="accent4">
                          <a:lumMod val="75000"/>
                        </a:schemeClr>
                      </a:solidFill>
                    </a:ln>
                  </p:spPr>
                  <p:style>
                    <a:lnRef idx="1">
                      <a:schemeClr val="dk1"/>
                    </a:lnRef>
                    <a:fillRef idx="0">
                      <a:schemeClr val="dk1"/>
                    </a:fillRef>
                    <a:effectRef idx="0">
                      <a:schemeClr val="dk1"/>
                    </a:effectRef>
                    <a:fontRef idx="minor">
                      <a:schemeClr val="tx1"/>
                    </a:fontRef>
                  </p:style>
                </p:cxnSp>
                <p:cxnSp>
                  <p:nvCxnSpPr>
                    <p:cNvPr id="8" name="直接连接符 7"/>
                    <p:cNvCxnSpPr>
                      <a:stCxn id="2" idx="0"/>
                      <a:endCxn id="2" idx="2"/>
                    </p:cNvCxnSpPr>
                    <p:nvPr/>
                  </p:nvCxnSpPr>
                  <p:spPr>
                    <a:xfrm>
                      <a:off x="772630" y="2630178"/>
                      <a:ext cx="0" cy="2541115"/>
                    </a:xfrm>
                    <a:prstGeom prst="line">
                      <a:avLst/>
                    </a:prstGeom>
                    <a:ln w="47625">
                      <a:solidFill>
                        <a:schemeClr val="accent4">
                          <a:lumMod val="75000"/>
                        </a:schemeClr>
                      </a:solidFill>
                    </a:ln>
                  </p:spPr>
                  <p:style>
                    <a:lnRef idx="1">
                      <a:schemeClr val="dk1"/>
                    </a:lnRef>
                    <a:fillRef idx="0">
                      <a:schemeClr val="dk1"/>
                    </a:fillRef>
                    <a:effectRef idx="0">
                      <a:schemeClr val="dk1"/>
                    </a:effectRef>
                    <a:fontRef idx="minor">
                      <a:schemeClr val="tx1"/>
                    </a:fontRef>
                  </p:style>
                </p:cxnSp>
              </p:grpSp>
            </p:grpSp>
            <p:grpSp>
              <p:nvGrpSpPr>
                <p:cNvPr id="19" name="组合 18"/>
                <p:cNvGrpSpPr/>
                <p:nvPr/>
              </p:nvGrpSpPr>
              <p:grpSpPr>
                <a:xfrm>
                  <a:off x="-181897" y="3390991"/>
                  <a:ext cx="917313" cy="1049039"/>
                  <a:chOff x="372644" y="3310263"/>
                  <a:chExt cx="917313" cy="838304"/>
                </a:xfrm>
              </p:grpSpPr>
              <p:cxnSp>
                <p:nvCxnSpPr>
                  <p:cNvPr id="6" name="直接连接符 5"/>
                  <p:cNvCxnSpPr/>
                  <p:nvPr/>
                </p:nvCxnSpPr>
                <p:spPr>
                  <a:xfrm>
                    <a:off x="372644" y="3343522"/>
                    <a:ext cx="900985"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1273629" y="3310263"/>
                    <a:ext cx="0" cy="828125"/>
                  </a:xfrm>
                  <a:prstGeom prst="line">
                    <a:avLst/>
                  </a:prstGeom>
                  <a:ln w="44450"/>
                </p:spPr>
                <p:style>
                  <a:lnRef idx="1">
                    <a:schemeClr val="dk1"/>
                  </a:lnRef>
                  <a:fillRef idx="0">
                    <a:schemeClr val="dk1"/>
                  </a:fillRef>
                  <a:effectRef idx="0">
                    <a:schemeClr val="dk1"/>
                  </a:effectRef>
                  <a:fontRef idx="minor">
                    <a:schemeClr val="tx1"/>
                  </a:fontRef>
                </p:style>
              </p:cxnSp>
              <p:cxnSp>
                <p:nvCxnSpPr>
                  <p:cNvPr id="182" name="直接连接符 181"/>
                  <p:cNvCxnSpPr/>
                  <p:nvPr/>
                </p:nvCxnSpPr>
                <p:spPr>
                  <a:xfrm>
                    <a:off x="388972" y="4119178"/>
                    <a:ext cx="900985"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372644" y="3320442"/>
                    <a:ext cx="0" cy="828125"/>
                  </a:xfrm>
                  <a:prstGeom prst="line">
                    <a:avLst/>
                  </a:prstGeom>
                  <a:ln w="44450"/>
                </p:spPr>
                <p:style>
                  <a:lnRef idx="1">
                    <a:schemeClr val="dk1"/>
                  </a:lnRef>
                  <a:fillRef idx="0">
                    <a:schemeClr val="dk1"/>
                  </a:fillRef>
                  <a:effectRef idx="0">
                    <a:schemeClr val="dk1"/>
                  </a:effectRef>
                  <a:fontRef idx="minor">
                    <a:schemeClr val="tx1"/>
                  </a:fontRef>
                </p:style>
              </p:cxnSp>
            </p:grpSp>
          </p:grpSp>
          <p:cxnSp>
            <p:nvCxnSpPr>
              <p:cNvPr id="208" name="直接箭头连接符 207"/>
              <p:cNvCxnSpPr/>
              <p:nvPr/>
            </p:nvCxnSpPr>
            <p:spPr>
              <a:xfrm flipV="1">
                <a:off x="961852" y="3888523"/>
                <a:ext cx="260442" cy="2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31" name="直接箭头连接符 230"/>
            <p:cNvCxnSpPr/>
            <p:nvPr/>
          </p:nvCxnSpPr>
          <p:spPr>
            <a:xfrm>
              <a:off x="1624249" y="2433374"/>
              <a:ext cx="293946" cy="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6" name="组合 495"/>
            <p:cNvGrpSpPr/>
            <p:nvPr/>
          </p:nvGrpSpPr>
          <p:grpSpPr>
            <a:xfrm>
              <a:off x="1870397" y="2267496"/>
              <a:ext cx="488171" cy="3514018"/>
              <a:chOff x="1870397" y="2267496"/>
              <a:chExt cx="488171" cy="3514018"/>
            </a:xfrm>
          </p:grpSpPr>
          <p:pic>
            <p:nvPicPr>
              <p:cNvPr id="10" name="图片 9"/>
              <p:cNvPicPr>
                <a:picLocks noChangeAspect="1"/>
              </p:cNvPicPr>
              <p:nvPr/>
            </p:nvPicPr>
            <p:blipFill>
              <a:blip r:embed="rId8"/>
              <a:stretch>
                <a:fillRect/>
              </a:stretch>
            </p:blipFill>
            <p:spPr>
              <a:xfrm>
                <a:off x="1870397" y="2921806"/>
                <a:ext cx="457200" cy="435906"/>
              </a:xfrm>
              <a:prstGeom prst="rect">
                <a:avLst/>
              </a:prstGeom>
            </p:spPr>
          </p:pic>
          <p:pic>
            <p:nvPicPr>
              <p:cNvPr id="11" name="图片 10"/>
              <p:cNvPicPr>
                <a:picLocks noChangeAspect="1"/>
              </p:cNvPicPr>
              <p:nvPr/>
            </p:nvPicPr>
            <p:blipFill>
              <a:blip r:embed="rId9"/>
              <a:stretch>
                <a:fillRect/>
              </a:stretch>
            </p:blipFill>
            <p:spPr>
              <a:xfrm>
                <a:off x="1879549" y="2267496"/>
                <a:ext cx="479019" cy="455716"/>
              </a:xfrm>
              <a:prstGeom prst="rect">
                <a:avLst/>
              </a:prstGeom>
            </p:spPr>
          </p:pic>
          <p:pic>
            <p:nvPicPr>
              <p:cNvPr id="13" name="图片 12"/>
              <p:cNvPicPr>
                <a:picLocks noChangeAspect="1"/>
              </p:cNvPicPr>
              <p:nvPr/>
            </p:nvPicPr>
            <p:blipFill>
              <a:blip r:embed="rId10"/>
              <a:stretch>
                <a:fillRect/>
              </a:stretch>
            </p:blipFill>
            <p:spPr>
              <a:xfrm>
                <a:off x="1898323" y="3548717"/>
                <a:ext cx="457200" cy="453366"/>
              </a:xfrm>
              <a:prstGeom prst="rect">
                <a:avLst/>
              </a:prstGeom>
            </p:spPr>
          </p:pic>
          <p:pic>
            <p:nvPicPr>
              <p:cNvPr id="14" name="图片 13"/>
              <p:cNvPicPr>
                <a:picLocks noChangeAspect="1"/>
              </p:cNvPicPr>
              <p:nvPr/>
            </p:nvPicPr>
            <p:blipFill>
              <a:blip r:embed="rId11"/>
              <a:stretch>
                <a:fillRect/>
              </a:stretch>
            </p:blipFill>
            <p:spPr>
              <a:xfrm>
                <a:off x="1891939" y="4757087"/>
                <a:ext cx="438150" cy="460605"/>
              </a:xfrm>
              <a:prstGeom prst="rect">
                <a:avLst/>
              </a:prstGeom>
            </p:spPr>
          </p:pic>
          <p:pic>
            <p:nvPicPr>
              <p:cNvPr id="15" name="图片 14"/>
              <p:cNvPicPr>
                <a:picLocks noChangeAspect="1"/>
              </p:cNvPicPr>
              <p:nvPr/>
            </p:nvPicPr>
            <p:blipFill>
              <a:blip r:embed="rId12"/>
              <a:stretch>
                <a:fillRect/>
              </a:stretch>
            </p:blipFill>
            <p:spPr>
              <a:xfrm>
                <a:off x="1891939" y="5342167"/>
                <a:ext cx="438150" cy="439347"/>
              </a:xfrm>
              <a:prstGeom prst="rect">
                <a:avLst/>
              </a:prstGeom>
            </p:spPr>
          </p:pic>
          <p:pic>
            <p:nvPicPr>
              <p:cNvPr id="478" name="图片 477"/>
              <p:cNvPicPr>
                <a:picLocks noChangeAspect="1"/>
              </p:cNvPicPr>
              <p:nvPr/>
            </p:nvPicPr>
            <p:blipFill>
              <a:blip r:embed="rId13"/>
              <a:stretch>
                <a:fillRect/>
              </a:stretch>
            </p:blipFill>
            <p:spPr>
              <a:xfrm>
                <a:off x="1886786" y="4170207"/>
                <a:ext cx="447675" cy="447675"/>
              </a:xfrm>
              <a:prstGeom prst="rect">
                <a:avLst/>
              </a:prstGeom>
            </p:spPr>
          </p:pic>
        </p:grpSp>
        <p:cxnSp>
          <p:nvCxnSpPr>
            <p:cNvPr id="486" name="直接箭头连接符 485"/>
            <p:cNvCxnSpPr>
              <a:stCxn id="478" idx="3"/>
              <a:endCxn id="447" idx="1"/>
            </p:cNvCxnSpPr>
            <p:nvPr/>
          </p:nvCxnSpPr>
          <p:spPr>
            <a:xfrm flipV="1">
              <a:off x="2334461" y="3786733"/>
              <a:ext cx="416690" cy="607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3" name="组合 502"/>
          <p:cNvGrpSpPr/>
          <p:nvPr/>
        </p:nvGrpSpPr>
        <p:grpSpPr>
          <a:xfrm>
            <a:off x="7088184" y="2123974"/>
            <a:ext cx="5070892" cy="3635118"/>
            <a:chOff x="7088184" y="2123974"/>
            <a:chExt cx="5070892" cy="3635118"/>
          </a:xfrm>
        </p:grpSpPr>
        <p:cxnSp>
          <p:nvCxnSpPr>
            <p:cNvPr id="662" name="直接箭头连接符 661"/>
            <p:cNvCxnSpPr>
              <a:stCxn id="674" idx="1"/>
            </p:cNvCxnSpPr>
            <p:nvPr/>
          </p:nvCxnSpPr>
          <p:spPr>
            <a:xfrm flipH="1" flipV="1">
              <a:off x="7088184" y="2123974"/>
              <a:ext cx="499777" cy="168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66" name="组合 665"/>
            <p:cNvGrpSpPr/>
            <p:nvPr/>
          </p:nvGrpSpPr>
          <p:grpSpPr>
            <a:xfrm>
              <a:off x="7587961" y="2846649"/>
              <a:ext cx="1599203" cy="1928417"/>
              <a:chOff x="3979015" y="2258835"/>
              <a:chExt cx="3934690" cy="1992666"/>
            </a:xfrm>
          </p:grpSpPr>
          <p:sp>
            <p:nvSpPr>
              <p:cNvPr id="674" name="流程图: 可选过程 673"/>
              <p:cNvSpPr/>
              <p:nvPr/>
            </p:nvSpPr>
            <p:spPr>
              <a:xfrm>
                <a:off x="3979015" y="2258835"/>
                <a:ext cx="3934690" cy="19926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75" name="矩形 674"/>
              <p:cNvSpPr/>
              <p:nvPr/>
            </p:nvSpPr>
            <p:spPr>
              <a:xfrm>
                <a:off x="4145191" y="2561902"/>
                <a:ext cx="606744" cy="6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矩形 675"/>
              <p:cNvSpPr/>
              <p:nvPr/>
            </p:nvSpPr>
            <p:spPr>
              <a:xfrm>
                <a:off x="4189628" y="2622229"/>
                <a:ext cx="594996" cy="568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77" name="矩形 676"/>
              <p:cNvSpPr/>
              <p:nvPr/>
            </p:nvSpPr>
            <p:spPr>
              <a:xfrm>
                <a:off x="4253865" y="2703830"/>
                <a:ext cx="516255" cy="406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78" name="矩形 677"/>
              <p:cNvSpPr/>
              <p:nvPr/>
            </p:nvSpPr>
            <p:spPr>
              <a:xfrm>
                <a:off x="4281805" y="2747008"/>
                <a:ext cx="615315" cy="4902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79" name="矩形 678"/>
              <p:cNvSpPr/>
              <p:nvPr/>
            </p:nvSpPr>
            <p:spPr>
              <a:xfrm>
                <a:off x="4408805" y="2856228"/>
                <a:ext cx="742315" cy="63500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680" name="矩形 679"/>
              <p:cNvSpPr/>
              <p:nvPr/>
            </p:nvSpPr>
            <p:spPr>
              <a:xfrm>
                <a:off x="4480560" y="2922902"/>
                <a:ext cx="797560" cy="69532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81" name="矩形 680"/>
              <p:cNvSpPr/>
              <p:nvPr/>
            </p:nvSpPr>
            <p:spPr>
              <a:xfrm>
                <a:off x="4598033" y="3033394"/>
                <a:ext cx="807087" cy="71183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682" name="矩形 681"/>
              <p:cNvSpPr/>
              <p:nvPr/>
            </p:nvSpPr>
            <p:spPr>
              <a:xfrm>
                <a:off x="4706620" y="3084830"/>
                <a:ext cx="952500" cy="9144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683" name="矩形 682"/>
              <p:cNvSpPr/>
              <p:nvPr/>
            </p:nvSpPr>
            <p:spPr>
              <a:xfrm>
                <a:off x="4825365" y="3188334"/>
                <a:ext cx="960755" cy="9378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684" name="组合 683"/>
              <p:cNvGrpSpPr/>
              <p:nvPr/>
            </p:nvGrpSpPr>
            <p:grpSpPr>
              <a:xfrm>
                <a:off x="6316048" y="2501582"/>
                <a:ext cx="1471275" cy="1622612"/>
                <a:chOff x="6795128" y="2671452"/>
                <a:chExt cx="1471275" cy="1622612"/>
              </a:xfrm>
            </p:grpSpPr>
            <p:sp>
              <p:nvSpPr>
                <p:cNvPr id="689" name="矩形 688"/>
                <p:cNvSpPr/>
                <p:nvPr/>
              </p:nvSpPr>
              <p:spPr>
                <a:xfrm>
                  <a:off x="6795128" y="2671452"/>
                  <a:ext cx="638810" cy="509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0" name="组合 689"/>
                <p:cNvGrpSpPr/>
                <p:nvPr/>
              </p:nvGrpSpPr>
              <p:grpSpPr>
                <a:xfrm>
                  <a:off x="6897629" y="2719928"/>
                  <a:ext cx="1368774" cy="1574136"/>
                  <a:chOff x="7566716" y="2300114"/>
                  <a:chExt cx="1368774" cy="1574136"/>
                </a:xfrm>
              </p:grpSpPr>
              <p:sp>
                <p:nvSpPr>
                  <p:cNvPr id="691" name="矩形 690"/>
                  <p:cNvSpPr/>
                  <p:nvPr/>
                </p:nvSpPr>
                <p:spPr>
                  <a:xfrm>
                    <a:off x="7566716" y="2300114"/>
                    <a:ext cx="554413" cy="57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矩形 691"/>
                  <p:cNvSpPr/>
                  <p:nvPr/>
                </p:nvSpPr>
                <p:spPr>
                  <a:xfrm>
                    <a:off x="7636476" y="2379865"/>
                    <a:ext cx="511810" cy="4707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93" name="矩形 692"/>
                  <p:cNvSpPr/>
                  <p:nvPr/>
                </p:nvSpPr>
                <p:spPr>
                  <a:xfrm>
                    <a:off x="7704713" y="2419422"/>
                    <a:ext cx="452120" cy="4769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94" name="矩形 693"/>
                  <p:cNvSpPr/>
                  <p:nvPr/>
                </p:nvSpPr>
                <p:spPr>
                  <a:xfrm>
                    <a:off x="7771797" y="2533744"/>
                    <a:ext cx="511810" cy="4618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95" name="矩形 694"/>
                  <p:cNvSpPr/>
                  <p:nvPr/>
                </p:nvSpPr>
                <p:spPr>
                  <a:xfrm>
                    <a:off x="7829183" y="2617701"/>
                    <a:ext cx="579120" cy="560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6" name="矩形 695"/>
                  <p:cNvSpPr/>
                  <p:nvPr/>
                </p:nvSpPr>
                <p:spPr>
                  <a:xfrm>
                    <a:off x="7901940" y="2691549"/>
                    <a:ext cx="673273" cy="4967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97" name="矩形 696"/>
                  <p:cNvSpPr/>
                  <p:nvPr/>
                </p:nvSpPr>
                <p:spPr>
                  <a:xfrm>
                    <a:off x="7992744" y="2807335"/>
                    <a:ext cx="742316" cy="55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98" name="矩形 697"/>
                  <p:cNvSpPr/>
                  <p:nvPr/>
                </p:nvSpPr>
                <p:spPr>
                  <a:xfrm>
                    <a:off x="8066174" y="2957830"/>
                    <a:ext cx="795886" cy="5353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9" name="矩形 698"/>
                  <p:cNvSpPr/>
                  <p:nvPr/>
                </p:nvSpPr>
                <p:spPr>
                  <a:xfrm>
                    <a:off x="8160327" y="2976996"/>
                    <a:ext cx="775163" cy="643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矩形 699"/>
                  <p:cNvSpPr/>
                  <p:nvPr/>
                </p:nvSpPr>
                <p:spPr>
                  <a:xfrm>
                    <a:off x="8224752" y="3145790"/>
                    <a:ext cx="695266" cy="6013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01" name="矩形 700"/>
                  <p:cNvSpPr/>
                  <p:nvPr/>
                </p:nvSpPr>
                <p:spPr>
                  <a:xfrm>
                    <a:off x="8320175" y="3264650"/>
                    <a:ext cx="6153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5" name="矩形 684"/>
              <p:cNvSpPr/>
              <p:nvPr/>
            </p:nvSpPr>
            <p:spPr>
              <a:xfrm>
                <a:off x="5266055" y="3491230"/>
                <a:ext cx="421005" cy="394335"/>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686" name="矩形 685"/>
              <p:cNvSpPr/>
              <p:nvPr/>
            </p:nvSpPr>
            <p:spPr>
              <a:xfrm>
                <a:off x="5384800" y="3609340"/>
                <a:ext cx="1841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7" name="直接连接符 686"/>
              <p:cNvCxnSpPr>
                <a:endCxn id="701" idx="1"/>
              </p:cNvCxnSpPr>
              <p:nvPr/>
            </p:nvCxnSpPr>
            <p:spPr>
              <a:xfrm flipV="1">
                <a:off x="5672906" y="3819394"/>
                <a:ext cx="1499102" cy="703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8" name="直接连接符 687"/>
              <p:cNvCxnSpPr>
                <a:stCxn id="685" idx="0"/>
                <a:endCxn id="691" idx="1"/>
              </p:cNvCxnSpPr>
              <p:nvPr/>
            </p:nvCxnSpPr>
            <p:spPr>
              <a:xfrm flipV="1">
                <a:off x="5476558" y="2839836"/>
                <a:ext cx="941991" cy="651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2" name="文本框 671"/>
                <p:cNvSpPr txBox="1"/>
                <p:nvPr/>
              </p:nvSpPr>
              <p:spPr>
                <a:xfrm>
                  <a:off x="7130453" y="2884156"/>
                  <a:ext cx="272049" cy="344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2</m:t>
                            </m:r>
                          </m:sub>
                        </m:sSub>
                      </m:oMath>
                    </m:oMathPara>
                  </a14:m>
                  <a:endParaRPr lang="en-US" altLang="zh-CN" sz="1600" dirty="0">
                    <a:latin typeface="+mj-ea"/>
                    <a:ea typeface="+mj-ea"/>
                  </a:endParaRPr>
                </a:p>
              </p:txBody>
            </p:sp>
          </mc:Choice>
          <mc:Fallback xmlns="">
            <p:sp>
              <p:nvSpPr>
                <p:cNvPr id="672" name="文本框 671"/>
                <p:cNvSpPr txBox="1">
                  <a:spLocks noRot="1" noChangeAspect="1" noMove="1" noResize="1" noEditPoints="1" noAdjustHandles="1" noChangeArrowheads="1" noChangeShapeType="1" noTextEdit="1"/>
                </p:cNvSpPr>
                <p:nvPr/>
              </p:nvSpPr>
              <p:spPr>
                <a:xfrm>
                  <a:off x="7130453" y="2884156"/>
                  <a:ext cx="272049" cy="344843"/>
                </a:xfrm>
                <a:prstGeom prst="rect">
                  <a:avLst/>
                </a:prstGeom>
                <a:blipFill>
                  <a:blip r:embed="rId14"/>
                  <a:stretch>
                    <a:fillRect l="-2273" r="-25000" b="-7018"/>
                  </a:stretch>
                </a:blipFill>
              </p:spPr>
              <p:txBody>
                <a:bodyPr/>
                <a:lstStyle/>
                <a:p>
                  <a:r>
                    <a:rPr lang="zh-CN" altLang="en-US">
                      <a:noFill/>
                    </a:rPr>
                    <a:t> </a:t>
                  </a:r>
                </a:p>
              </p:txBody>
            </p:sp>
          </mc:Fallback>
        </mc:AlternateContent>
        <p:cxnSp>
          <p:nvCxnSpPr>
            <p:cNvPr id="623" name="直接箭头连接符 622"/>
            <p:cNvCxnSpPr>
              <a:stCxn id="262" idx="1"/>
              <a:endCxn id="674" idx="3"/>
            </p:cNvCxnSpPr>
            <p:nvPr/>
          </p:nvCxnSpPr>
          <p:spPr>
            <a:xfrm flipH="1">
              <a:off x="9187164" y="2472932"/>
              <a:ext cx="606355" cy="133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4" name="直接箭头连接符 623"/>
            <p:cNvCxnSpPr>
              <a:stCxn id="260" idx="1"/>
              <a:endCxn id="674" idx="3"/>
            </p:cNvCxnSpPr>
            <p:nvPr/>
          </p:nvCxnSpPr>
          <p:spPr>
            <a:xfrm flipH="1">
              <a:off x="9187164" y="3117337"/>
              <a:ext cx="622427" cy="693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5" name="直接箭头连接符 624"/>
            <p:cNvCxnSpPr/>
            <p:nvPr/>
          </p:nvCxnSpPr>
          <p:spPr>
            <a:xfrm flipH="1">
              <a:off x="10278069" y="2434316"/>
              <a:ext cx="267967" cy="4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6" name="直接箭头连接符 625"/>
            <p:cNvCxnSpPr/>
            <p:nvPr/>
          </p:nvCxnSpPr>
          <p:spPr>
            <a:xfrm flipH="1">
              <a:off x="10282463" y="3717254"/>
              <a:ext cx="251681" cy="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7" name="直接箭头连接符 626"/>
            <p:cNvCxnSpPr/>
            <p:nvPr/>
          </p:nvCxnSpPr>
          <p:spPr>
            <a:xfrm flipH="1">
              <a:off x="10264597" y="4315881"/>
              <a:ext cx="247992" cy="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8" name="直接箭头连接符 627"/>
            <p:cNvCxnSpPr/>
            <p:nvPr/>
          </p:nvCxnSpPr>
          <p:spPr>
            <a:xfrm flipH="1">
              <a:off x="10270582" y="4945776"/>
              <a:ext cx="247992" cy="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0" name="直接箭头连接符 629"/>
            <p:cNvCxnSpPr/>
            <p:nvPr/>
          </p:nvCxnSpPr>
          <p:spPr>
            <a:xfrm flipH="1">
              <a:off x="10255107" y="5531229"/>
              <a:ext cx="251681" cy="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1" name="直接箭头连接符 630"/>
            <p:cNvCxnSpPr>
              <a:stCxn id="205" idx="1"/>
            </p:cNvCxnSpPr>
            <p:nvPr/>
          </p:nvCxnSpPr>
          <p:spPr>
            <a:xfrm flipH="1">
              <a:off x="9176554" y="3743992"/>
              <a:ext cx="643789" cy="3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2" name="直接箭头连接符 631"/>
            <p:cNvCxnSpPr>
              <a:stCxn id="269" idx="1"/>
              <a:endCxn id="674" idx="3"/>
            </p:cNvCxnSpPr>
            <p:nvPr/>
          </p:nvCxnSpPr>
          <p:spPr>
            <a:xfrm flipH="1" flipV="1">
              <a:off x="9187164" y="3810858"/>
              <a:ext cx="613592" cy="560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3" name="直接箭头连接符 632"/>
            <p:cNvCxnSpPr>
              <a:stCxn id="267" idx="1"/>
              <a:endCxn id="674" idx="3"/>
            </p:cNvCxnSpPr>
            <p:nvPr/>
          </p:nvCxnSpPr>
          <p:spPr>
            <a:xfrm flipH="1" flipV="1">
              <a:off x="9187164" y="3810858"/>
              <a:ext cx="618745" cy="115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10533871" y="2398693"/>
              <a:ext cx="1625205" cy="3191708"/>
              <a:chOff x="-39973" y="2630178"/>
              <a:chExt cx="1625205" cy="2541115"/>
            </a:xfrm>
          </p:grpSpPr>
          <p:pic>
            <p:nvPicPr>
              <p:cNvPr id="184" name="图片 183"/>
              <p:cNvPicPr>
                <a:picLocks noChangeAspect="1"/>
              </p:cNvPicPr>
              <p:nvPr/>
            </p:nvPicPr>
            <p:blipFill>
              <a:blip r:embed="rId7"/>
              <a:stretch>
                <a:fillRect/>
              </a:stretch>
            </p:blipFill>
            <p:spPr>
              <a:xfrm>
                <a:off x="-39973" y="2630178"/>
                <a:ext cx="1625205" cy="2541115"/>
              </a:xfrm>
              <a:prstGeom prst="rect">
                <a:avLst/>
              </a:prstGeom>
            </p:spPr>
          </p:pic>
          <p:cxnSp>
            <p:nvCxnSpPr>
              <p:cNvPr id="185" name="直接连接符 184"/>
              <p:cNvCxnSpPr>
                <a:stCxn id="184" idx="1"/>
                <a:endCxn id="184" idx="3"/>
              </p:cNvCxnSpPr>
              <p:nvPr/>
            </p:nvCxnSpPr>
            <p:spPr>
              <a:xfrm>
                <a:off x="-39973" y="3900736"/>
                <a:ext cx="1625205" cy="0"/>
              </a:xfrm>
              <a:prstGeom prst="line">
                <a:avLst/>
              </a:prstGeom>
              <a:ln w="41275">
                <a:solidFill>
                  <a:schemeClr val="accent4">
                    <a:lumMod val="75000"/>
                  </a:schemeClr>
                </a:solidFill>
              </a:ln>
            </p:spPr>
            <p:style>
              <a:lnRef idx="1">
                <a:schemeClr val="dk1"/>
              </a:lnRef>
              <a:fillRef idx="0">
                <a:schemeClr val="dk1"/>
              </a:fillRef>
              <a:effectRef idx="0">
                <a:schemeClr val="dk1"/>
              </a:effectRef>
              <a:fontRef idx="minor">
                <a:schemeClr val="tx1"/>
              </a:fontRef>
            </p:style>
          </p:cxnSp>
          <p:cxnSp>
            <p:nvCxnSpPr>
              <p:cNvPr id="186" name="直接连接符 185"/>
              <p:cNvCxnSpPr>
                <a:stCxn id="184" idx="0"/>
                <a:endCxn id="184" idx="2"/>
              </p:cNvCxnSpPr>
              <p:nvPr/>
            </p:nvCxnSpPr>
            <p:spPr>
              <a:xfrm>
                <a:off x="772630" y="2630178"/>
                <a:ext cx="0" cy="2541115"/>
              </a:xfrm>
              <a:prstGeom prst="line">
                <a:avLst/>
              </a:prstGeom>
              <a:ln w="47625">
                <a:solidFill>
                  <a:schemeClr val="accent4">
                    <a:lumMod val="75000"/>
                  </a:schemeClr>
                </a:solidFill>
              </a:ln>
            </p:spPr>
            <p:style>
              <a:lnRef idx="1">
                <a:schemeClr val="dk1"/>
              </a:lnRef>
              <a:fillRef idx="0">
                <a:schemeClr val="dk1"/>
              </a:fillRef>
              <a:effectRef idx="0">
                <a:schemeClr val="dk1"/>
              </a:effectRef>
              <a:fontRef idx="minor">
                <a:schemeClr val="tx1"/>
              </a:fontRef>
            </p:style>
          </p:cxnSp>
        </p:grpSp>
        <p:grpSp>
          <p:nvGrpSpPr>
            <p:cNvPr id="188" name="组合 187"/>
            <p:cNvGrpSpPr/>
            <p:nvPr/>
          </p:nvGrpSpPr>
          <p:grpSpPr>
            <a:xfrm>
              <a:off x="10887816" y="3591253"/>
              <a:ext cx="917313" cy="838304"/>
              <a:chOff x="372644" y="3310263"/>
              <a:chExt cx="917313" cy="838304"/>
            </a:xfrm>
          </p:grpSpPr>
          <p:cxnSp>
            <p:nvCxnSpPr>
              <p:cNvPr id="189" name="直接连接符 188"/>
              <p:cNvCxnSpPr/>
              <p:nvPr/>
            </p:nvCxnSpPr>
            <p:spPr>
              <a:xfrm>
                <a:off x="372644" y="3343522"/>
                <a:ext cx="900985"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1273629" y="3310263"/>
                <a:ext cx="0" cy="828125"/>
              </a:xfrm>
              <a:prstGeom prst="line">
                <a:avLst/>
              </a:prstGeom>
              <a:ln w="44450"/>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388972" y="4119178"/>
                <a:ext cx="900985"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92" name="直接连接符 191"/>
              <p:cNvCxnSpPr/>
              <p:nvPr/>
            </p:nvCxnSpPr>
            <p:spPr>
              <a:xfrm>
                <a:off x="372644" y="3320442"/>
                <a:ext cx="0" cy="828125"/>
              </a:xfrm>
              <a:prstGeom prst="line">
                <a:avLst/>
              </a:prstGeom>
              <a:ln w="44450"/>
            </p:spPr>
            <p:style>
              <a:lnRef idx="1">
                <a:schemeClr val="dk1"/>
              </a:lnRef>
              <a:fillRef idx="0">
                <a:schemeClr val="dk1"/>
              </a:fillRef>
              <a:effectRef idx="0">
                <a:schemeClr val="dk1"/>
              </a:effectRef>
              <a:fontRef idx="minor">
                <a:schemeClr val="tx1"/>
              </a:fontRef>
            </p:style>
          </p:cxnSp>
        </p:grpSp>
        <p:grpSp>
          <p:nvGrpSpPr>
            <p:cNvPr id="258" name="组合 257"/>
            <p:cNvGrpSpPr/>
            <p:nvPr/>
          </p:nvGrpSpPr>
          <p:grpSpPr>
            <a:xfrm>
              <a:off x="9793519" y="2245074"/>
              <a:ext cx="479019" cy="3514018"/>
              <a:chOff x="1879549" y="2267496"/>
              <a:chExt cx="479019" cy="3514018"/>
            </a:xfrm>
          </p:grpSpPr>
          <p:pic>
            <p:nvPicPr>
              <p:cNvPr id="260" name="图片 259"/>
              <p:cNvPicPr>
                <a:picLocks noChangeAspect="1"/>
              </p:cNvPicPr>
              <p:nvPr/>
            </p:nvPicPr>
            <p:blipFill>
              <a:blip r:embed="rId8"/>
              <a:stretch>
                <a:fillRect/>
              </a:stretch>
            </p:blipFill>
            <p:spPr>
              <a:xfrm>
                <a:off x="1895621" y="2921806"/>
                <a:ext cx="431976" cy="435906"/>
              </a:xfrm>
              <a:prstGeom prst="rect">
                <a:avLst/>
              </a:prstGeom>
            </p:spPr>
          </p:pic>
          <p:pic>
            <p:nvPicPr>
              <p:cNvPr id="262" name="图片 261"/>
              <p:cNvPicPr>
                <a:picLocks noChangeAspect="1"/>
              </p:cNvPicPr>
              <p:nvPr/>
            </p:nvPicPr>
            <p:blipFill>
              <a:blip r:embed="rId9"/>
              <a:stretch>
                <a:fillRect/>
              </a:stretch>
            </p:blipFill>
            <p:spPr>
              <a:xfrm>
                <a:off x="1879549" y="2267496"/>
                <a:ext cx="479019" cy="455716"/>
              </a:xfrm>
              <a:prstGeom prst="rect">
                <a:avLst/>
              </a:prstGeom>
            </p:spPr>
          </p:pic>
          <p:pic>
            <p:nvPicPr>
              <p:cNvPr id="264" name="图片 263"/>
              <p:cNvPicPr>
                <a:picLocks noChangeAspect="1"/>
              </p:cNvPicPr>
              <p:nvPr/>
            </p:nvPicPr>
            <p:blipFill>
              <a:blip r:embed="rId10"/>
              <a:stretch>
                <a:fillRect/>
              </a:stretch>
            </p:blipFill>
            <p:spPr>
              <a:xfrm>
                <a:off x="1898323" y="3548717"/>
                <a:ext cx="457200" cy="453366"/>
              </a:xfrm>
              <a:prstGeom prst="rect">
                <a:avLst/>
              </a:prstGeom>
            </p:spPr>
          </p:pic>
          <p:pic>
            <p:nvPicPr>
              <p:cNvPr id="267" name="图片 266"/>
              <p:cNvPicPr>
                <a:picLocks noChangeAspect="1"/>
              </p:cNvPicPr>
              <p:nvPr/>
            </p:nvPicPr>
            <p:blipFill>
              <a:blip r:embed="rId11"/>
              <a:stretch>
                <a:fillRect/>
              </a:stretch>
            </p:blipFill>
            <p:spPr>
              <a:xfrm>
                <a:off x="1891939" y="4757087"/>
                <a:ext cx="438150" cy="460605"/>
              </a:xfrm>
              <a:prstGeom prst="rect">
                <a:avLst/>
              </a:prstGeom>
            </p:spPr>
          </p:pic>
          <p:pic>
            <p:nvPicPr>
              <p:cNvPr id="268" name="图片 267"/>
              <p:cNvPicPr>
                <a:picLocks noChangeAspect="1"/>
              </p:cNvPicPr>
              <p:nvPr/>
            </p:nvPicPr>
            <p:blipFill>
              <a:blip r:embed="rId12"/>
              <a:stretch>
                <a:fillRect/>
              </a:stretch>
            </p:blipFill>
            <p:spPr>
              <a:xfrm>
                <a:off x="1891939" y="5342167"/>
                <a:ext cx="438150" cy="439347"/>
              </a:xfrm>
              <a:prstGeom prst="rect">
                <a:avLst/>
              </a:prstGeom>
            </p:spPr>
          </p:pic>
          <p:pic>
            <p:nvPicPr>
              <p:cNvPr id="269" name="图片 268"/>
              <p:cNvPicPr>
                <a:picLocks noChangeAspect="1"/>
              </p:cNvPicPr>
              <p:nvPr/>
            </p:nvPicPr>
            <p:blipFill>
              <a:blip r:embed="rId13"/>
              <a:stretch>
                <a:fillRect/>
              </a:stretch>
            </p:blipFill>
            <p:spPr>
              <a:xfrm>
                <a:off x="1886786" y="4170207"/>
                <a:ext cx="447675" cy="447675"/>
              </a:xfrm>
              <a:prstGeom prst="rect">
                <a:avLst/>
              </a:prstGeom>
            </p:spPr>
          </p:pic>
        </p:grpSp>
        <p:cxnSp>
          <p:nvCxnSpPr>
            <p:cNvPr id="270" name="直接箭头连接符 269"/>
            <p:cNvCxnSpPr/>
            <p:nvPr/>
          </p:nvCxnSpPr>
          <p:spPr>
            <a:xfrm flipH="1">
              <a:off x="10237978" y="3092833"/>
              <a:ext cx="267967" cy="4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直接箭头连接符 501"/>
            <p:cNvCxnSpPr>
              <a:stCxn id="268" idx="1"/>
              <a:endCxn id="674" idx="3"/>
            </p:cNvCxnSpPr>
            <p:nvPr/>
          </p:nvCxnSpPr>
          <p:spPr>
            <a:xfrm flipH="1" flipV="1">
              <a:off x="9187164" y="3810858"/>
              <a:ext cx="618745" cy="1728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08" name="直接连接符 507"/>
          <p:cNvCxnSpPr/>
          <p:nvPr/>
        </p:nvCxnSpPr>
        <p:spPr>
          <a:xfrm>
            <a:off x="4834716" y="5395088"/>
            <a:ext cx="878506" cy="0"/>
          </a:xfrm>
          <a:prstGeom prst="line">
            <a:avLst/>
          </a:prstGeom>
        </p:spPr>
        <p:style>
          <a:lnRef idx="1">
            <a:schemeClr val="dk1"/>
          </a:lnRef>
          <a:fillRef idx="0">
            <a:schemeClr val="dk1"/>
          </a:fillRef>
          <a:effectRef idx="0">
            <a:schemeClr val="dk1"/>
          </a:effectRef>
          <a:fontRef idx="minor">
            <a:schemeClr val="tx1"/>
          </a:fontRef>
        </p:style>
      </p:cxnSp>
      <p:grpSp>
        <p:nvGrpSpPr>
          <p:cNvPr id="312" name="组合 311"/>
          <p:cNvGrpSpPr/>
          <p:nvPr/>
        </p:nvGrpSpPr>
        <p:grpSpPr>
          <a:xfrm>
            <a:off x="4834716" y="1785094"/>
            <a:ext cx="878943" cy="4314131"/>
            <a:chOff x="4834716" y="1785094"/>
            <a:chExt cx="878943" cy="4314131"/>
          </a:xfrm>
        </p:grpSpPr>
        <p:grpSp>
          <p:nvGrpSpPr>
            <p:cNvPr id="311" name="组合 310"/>
            <p:cNvGrpSpPr/>
            <p:nvPr/>
          </p:nvGrpSpPr>
          <p:grpSpPr>
            <a:xfrm>
              <a:off x="4834716" y="1785094"/>
              <a:ext cx="878943" cy="4314131"/>
              <a:chOff x="4834716" y="1785094"/>
              <a:chExt cx="878943" cy="4314131"/>
            </a:xfrm>
          </p:grpSpPr>
          <p:grpSp>
            <p:nvGrpSpPr>
              <p:cNvPr id="416" name="组合 415"/>
              <p:cNvGrpSpPr/>
              <p:nvPr/>
            </p:nvGrpSpPr>
            <p:grpSpPr>
              <a:xfrm>
                <a:off x="4834716" y="1785094"/>
                <a:ext cx="878943" cy="2956769"/>
                <a:chOff x="5457190" y="392227"/>
                <a:chExt cx="1277620" cy="6053455"/>
              </a:xfrm>
            </p:grpSpPr>
            <p:sp>
              <p:nvSpPr>
                <p:cNvPr id="421" name="矩形 420"/>
                <p:cNvSpPr/>
                <p:nvPr/>
              </p:nvSpPr>
              <p:spPr>
                <a:xfrm>
                  <a:off x="5457190" y="392227"/>
                  <a:ext cx="1276985" cy="60534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422" name="组合 421"/>
                <p:cNvGrpSpPr/>
                <p:nvPr/>
              </p:nvGrpSpPr>
              <p:grpSpPr>
                <a:xfrm>
                  <a:off x="5457190" y="486410"/>
                  <a:ext cx="1277620" cy="5770245"/>
                  <a:chOff x="5457190" y="486410"/>
                  <a:chExt cx="1277620" cy="5770245"/>
                </a:xfrm>
              </p:grpSpPr>
              <p:cxnSp>
                <p:nvCxnSpPr>
                  <p:cNvPr id="423" name="直接连接符 422"/>
                  <p:cNvCxnSpPr>
                    <a:stCxn id="421" idx="1"/>
                    <a:endCxn id="421" idx="3"/>
                  </p:cNvCxnSpPr>
                  <p:nvPr/>
                </p:nvCxnSpPr>
                <p:spPr>
                  <a:xfrm>
                    <a:off x="5457190" y="3418955"/>
                    <a:ext cx="1276985" cy="0"/>
                  </a:xfrm>
                  <a:prstGeom prst="line">
                    <a:avLst/>
                  </a:prstGeom>
                </p:spPr>
                <p:style>
                  <a:lnRef idx="1">
                    <a:schemeClr val="dk1"/>
                  </a:lnRef>
                  <a:fillRef idx="0">
                    <a:schemeClr val="dk1"/>
                  </a:fillRef>
                  <a:effectRef idx="0">
                    <a:schemeClr val="dk1"/>
                  </a:effectRef>
                  <a:fontRef idx="minor">
                    <a:schemeClr val="tx1"/>
                  </a:fontRef>
                </p:style>
              </p:cxnSp>
              <p:cxnSp>
                <p:nvCxnSpPr>
                  <p:cNvPr id="424" name="直接连接符 423"/>
                  <p:cNvCxnSpPr/>
                  <p:nvPr/>
                </p:nvCxnSpPr>
                <p:spPr>
                  <a:xfrm>
                    <a:off x="5457190" y="4925060"/>
                    <a:ext cx="1276985" cy="0"/>
                  </a:xfrm>
                  <a:prstGeom prst="line">
                    <a:avLst/>
                  </a:prstGeom>
                </p:spPr>
                <p:style>
                  <a:lnRef idx="1">
                    <a:schemeClr val="dk1"/>
                  </a:lnRef>
                  <a:fillRef idx="0">
                    <a:schemeClr val="dk1"/>
                  </a:fillRef>
                  <a:effectRef idx="0">
                    <a:schemeClr val="dk1"/>
                  </a:effectRef>
                  <a:fontRef idx="minor">
                    <a:schemeClr val="tx1"/>
                  </a:fontRef>
                </p:style>
              </p:cxnSp>
              <p:cxnSp>
                <p:nvCxnSpPr>
                  <p:cNvPr id="425" name="直接连接符 424"/>
                  <p:cNvCxnSpPr/>
                  <p:nvPr/>
                </p:nvCxnSpPr>
                <p:spPr>
                  <a:xfrm>
                    <a:off x="5457825" y="1805940"/>
                    <a:ext cx="1276985" cy="0"/>
                  </a:xfrm>
                  <a:prstGeom prst="line">
                    <a:avLst/>
                  </a:prstGeom>
                </p:spPr>
                <p:style>
                  <a:lnRef idx="1">
                    <a:schemeClr val="dk1"/>
                  </a:lnRef>
                  <a:fillRef idx="0">
                    <a:schemeClr val="dk1"/>
                  </a:fillRef>
                  <a:effectRef idx="0">
                    <a:schemeClr val="dk1"/>
                  </a:effectRef>
                  <a:fontRef idx="minor">
                    <a:schemeClr val="tx1"/>
                  </a:fontRef>
                </p:style>
              </p:cxnSp>
              <p:sp>
                <p:nvSpPr>
                  <p:cNvPr id="426" name="椭圆 425"/>
                  <p:cNvSpPr/>
                  <p:nvPr/>
                </p:nvSpPr>
                <p:spPr>
                  <a:xfrm>
                    <a:off x="5989955" y="486410"/>
                    <a:ext cx="250190" cy="25019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99CC"/>
                      </a:solidFill>
                    </a:endParaRPr>
                  </a:p>
                </p:txBody>
              </p:sp>
              <p:sp>
                <p:nvSpPr>
                  <p:cNvPr id="427" name="椭圆 426"/>
                  <p:cNvSpPr/>
                  <p:nvPr/>
                </p:nvSpPr>
                <p:spPr>
                  <a:xfrm>
                    <a:off x="5989955" y="942340"/>
                    <a:ext cx="250190" cy="25019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99CC"/>
                      </a:solidFill>
                    </a:endParaRPr>
                  </a:p>
                </p:txBody>
              </p:sp>
              <p:sp>
                <p:nvSpPr>
                  <p:cNvPr id="428" name="椭圆 427"/>
                  <p:cNvSpPr/>
                  <p:nvPr/>
                </p:nvSpPr>
                <p:spPr>
                  <a:xfrm>
                    <a:off x="5989955" y="1398270"/>
                    <a:ext cx="250190" cy="250190"/>
                  </a:xfrm>
                  <a:prstGeom prst="ellipse">
                    <a:avLst/>
                  </a:prstGeom>
                  <a:solidFill>
                    <a:srgbClr val="FFD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椭圆 428"/>
                  <p:cNvSpPr/>
                  <p:nvPr/>
                </p:nvSpPr>
                <p:spPr>
                  <a:xfrm>
                    <a:off x="5989955" y="2047875"/>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0" name="椭圆 429"/>
                  <p:cNvSpPr/>
                  <p:nvPr/>
                </p:nvSpPr>
                <p:spPr>
                  <a:xfrm>
                    <a:off x="5970270" y="3486785"/>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1" name="椭圆 430"/>
                  <p:cNvSpPr/>
                  <p:nvPr/>
                </p:nvSpPr>
                <p:spPr>
                  <a:xfrm>
                    <a:off x="5993765" y="2881630"/>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2" name="椭圆 431"/>
                  <p:cNvSpPr/>
                  <p:nvPr/>
                </p:nvSpPr>
                <p:spPr>
                  <a:xfrm>
                    <a:off x="5989955" y="2465070"/>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3" name="椭圆 432"/>
                  <p:cNvSpPr/>
                  <p:nvPr/>
                </p:nvSpPr>
                <p:spPr>
                  <a:xfrm>
                    <a:off x="5970270" y="4414520"/>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4" name="椭圆 433"/>
                  <p:cNvSpPr/>
                  <p:nvPr/>
                </p:nvSpPr>
                <p:spPr>
                  <a:xfrm>
                    <a:off x="5970270" y="3950970"/>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5" name="椭圆 434"/>
                  <p:cNvSpPr/>
                  <p:nvPr/>
                </p:nvSpPr>
                <p:spPr>
                  <a:xfrm>
                    <a:off x="5993765" y="521017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6" name="椭圆 435"/>
                  <p:cNvSpPr/>
                  <p:nvPr/>
                </p:nvSpPr>
                <p:spPr>
                  <a:xfrm>
                    <a:off x="5989955" y="558990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7" name="椭圆 436"/>
                  <p:cNvSpPr/>
                  <p:nvPr/>
                </p:nvSpPr>
                <p:spPr>
                  <a:xfrm>
                    <a:off x="5993765" y="600646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sp>
            <p:nvSpPr>
              <p:cNvPr id="417" name="矩形 416"/>
              <p:cNvSpPr/>
              <p:nvPr/>
            </p:nvSpPr>
            <p:spPr>
              <a:xfrm>
                <a:off x="4834716" y="4686909"/>
                <a:ext cx="865166" cy="14123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8" name="椭圆 417"/>
            <p:cNvSpPr/>
            <p:nvPr/>
          </p:nvSpPr>
          <p:spPr>
            <a:xfrm>
              <a:off x="5187691" y="4787866"/>
              <a:ext cx="172119" cy="111705"/>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9" name="椭圆 418"/>
            <p:cNvSpPr/>
            <p:nvPr/>
          </p:nvSpPr>
          <p:spPr>
            <a:xfrm>
              <a:off x="5187691" y="4973244"/>
              <a:ext cx="172119" cy="12220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0" name="椭圆 419"/>
            <p:cNvSpPr/>
            <p:nvPr/>
          </p:nvSpPr>
          <p:spPr>
            <a:xfrm>
              <a:off x="5201233" y="5203074"/>
              <a:ext cx="172119" cy="12220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81" name="组合 580"/>
            <p:cNvGrpSpPr/>
            <p:nvPr/>
          </p:nvGrpSpPr>
          <p:grpSpPr>
            <a:xfrm>
              <a:off x="5227502" y="5518564"/>
              <a:ext cx="178099" cy="457241"/>
              <a:chOff x="5192306" y="5611675"/>
              <a:chExt cx="157244" cy="726930"/>
            </a:xfrm>
          </p:grpSpPr>
          <p:sp>
            <p:nvSpPr>
              <p:cNvPr id="579" name="椭圆 578"/>
              <p:cNvSpPr/>
              <p:nvPr/>
            </p:nvSpPr>
            <p:spPr bwMode="auto">
              <a:xfrm>
                <a:off x="5192307" y="5611675"/>
                <a:ext cx="148317" cy="157708"/>
              </a:xfrm>
              <a:prstGeom prst="ellipse">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284" name="椭圆 283"/>
              <p:cNvSpPr/>
              <p:nvPr/>
            </p:nvSpPr>
            <p:spPr bwMode="auto">
              <a:xfrm>
                <a:off x="5201233" y="5896951"/>
                <a:ext cx="148317" cy="157708"/>
              </a:xfrm>
              <a:prstGeom prst="ellipse">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285" name="椭圆 284"/>
              <p:cNvSpPr/>
              <p:nvPr/>
            </p:nvSpPr>
            <p:spPr bwMode="auto">
              <a:xfrm>
                <a:off x="5192306" y="6180897"/>
                <a:ext cx="148317" cy="157708"/>
              </a:xfrm>
              <a:prstGeom prst="ellipse">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grpSp>
      </p:grpSp>
      <p:sp>
        <p:nvSpPr>
          <p:cNvPr id="293" name="文本框 292"/>
          <p:cNvSpPr txBox="1"/>
          <p:nvPr/>
        </p:nvSpPr>
        <p:spPr>
          <a:xfrm>
            <a:off x="4463814" y="5169745"/>
            <a:ext cx="129185" cy="344843"/>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cxnSp>
        <p:nvCxnSpPr>
          <p:cNvPr id="585" name="直接箭头连接符 584"/>
          <p:cNvCxnSpPr/>
          <p:nvPr/>
        </p:nvCxnSpPr>
        <p:spPr>
          <a:xfrm>
            <a:off x="4406143" y="3705508"/>
            <a:ext cx="444356" cy="138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7" name="直接箭头连接符 586"/>
          <p:cNvCxnSpPr>
            <a:stCxn id="674" idx="1"/>
          </p:cNvCxnSpPr>
          <p:nvPr/>
        </p:nvCxnSpPr>
        <p:spPr>
          <a:xfrm flipH="1">
            <a:off x="7055676" y="3810858"/>
            <a:ext cx="532285" cy="1278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9" name="文本框 298"/>
              <p:cNvSpPr txBox="1"/>
              <p:nvPr/>
            </p:nvSpPr>
            <p:spPr>
              <a:xfrm>
                <a:off x="7290585" y="5065320"/>
                <a:ext cx="364916" cy="344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i="1" dirty="0">
                              <a:latin typeface="Cambria Math" panose="02040503050406030204" pitchFamily="18" charset="0"/>
                              <a:ea typeface="+mj-ea"/>
                            </a:rPr>
                            <m:t>6</m:t>
                          </m:r>
                        </m:sub>
                      </m:sSub>
                    </m:oMath>
                  </m:oMathPara>
                </a14:m>
                <a:endParaRPr lang="en-US" altLang="zh-CN" sz="1600" dirty="0">
                  <a:latin typeface="+mj-ea"/>
                  <a:ea typeface="+mj-ea"/>
                </a:endParaRPr>
              </a:p>
            </p:txBody>
          </p:sp>
        </mc:Choice>
        <mc:Fallback xmlns="">
          <p:sp>
            <p:nvSpPr>
              <p:cNvPr id="299" name="文本框 298"/>
              <p:cNvSpPr txBox="1">
                <a:spLocks noRot="1" noChangeAspect="1" noMove="1" noResize="1" noEditPoints="1" noAdjustHandles="1" noChangeArrowheads="1" noChangeShapeType="1" noTextEdit="1"/>
              </p:cNvSpPr>
              <p:nvPr/>
            </p:nvSpPr>
            <p:spPr>
              <a:xfrm>
                <a:off x="7290585" y="5065320"/>
                <a:ext cx="364916" cy="344843"/>
              </a:xfrm>
              <a:prstGeom prst="rect">
                <a:avLst/>
              </a:prstGeom>
              <a:blipFill>
                <a:blip r:embed="rId15"/>
                <a:stretch>
                  <a:fillRect l="-1667" b="-8929"/>
                </a:stretch>
              </a:blipFill>
            </p:spPr>
            <p:txBody>
              <a:bodyPr/>
              <a:lstStyle/>
              <a:p>
                <a:r>
                  <a:rPr lang="zh-CN" altLang="en-US">
                    <a:noFill/>
                  </a:rPr>
                  <a:t> </a:t>
                </a:r>
              </a:p>
            </p:txBody>
          </p:sp>
        </mc:Fallback>
      </mc:AlternateContent>
      <p:grpSp>
        <p:nvGrpSpPr>
          <p:cNvPr id="532" name="组合 531"/>
          <p:cNvGrpSpPr/>
          <p:nvPr/>
        </p:nvGrpSpPr>
        <p:grpSpPr>
          <a:xfrm>
            <a:off x="6179966" y="1779234"/>
            <a:ext cx="878943" cy="4314131"/>
            <a:chOff x="4834716" y="1785094"/>
            <a:chExt cx="878943" cy="4314131"/>
          </a:xfrm>
        </p:grpSpPr>
        <p:grpSp>
          <p:nvGrpSpPr>
            <p:cNvPr id="533" name="组合 532"/>
            <p:cNvGrpSpPr/>
            <p:nvPr/>
          </p:nvGrpSpPr>
          <p:grpSpPr>
            <a:xfrm>
              <a:off x="4834716" y="1785094"/>
              <a:ext cx="878943" cy="4314131"/>
              <a:chOff x="4834716" y="1785094"/>
              <a:chExt cx="878943" cy="4314131"/>
            </a:xfrm>
          </p:grpSpPr>
          <p:grpSp>
            <p:nvGrpSpPr>
              <p:cNvPr id="541" name="组合 540"/>
              <p:cNvGrpSpPr/>
              <p:nvPr/>
            </p:nvGrpSpPr>
            <p:grpSpPr>
              <a:xfrm>
                <a:off x="4834716" y="1785094"/>
                <a:ext cx="878943" cy="2956769"/>
                <a:chOff x="5457190" y="392227"/>
                <a:chExt cx="1277620" cy="6053455"/>
              </a:xfrm>
            </p:grpSpPr>
            <p:sp>
              <p:nvSpPr>
                <p:cNvPr id="543" name="矩形 542"/>
                <p:cNvSpPr/>
                <p:nvPr/>
              </p:nvSpPr>
              <p:spPr>
                <a:xfrm>
                  <a:off x="5457190" y="392227"/>
                  <a:ext cx="1276985" cy="60534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544" name="组合 543"/>
                <p:cNvGrpSpPr/>
                <p:nvPr/>
              </p:nvGrpSpPr>
              <p:grpSpPr>
                <a:xfrm>
                  <a:off x="5457190" y="486410"/>
                  <a:ext cx="1277620" cy="5770245"/>
                  <a:chOff x="5457190" y="486410"/>
                  <a:chExt cx="1277620" cy="5770245"/>
                </a:xfrm>
              </p:grpSpPr>
              <p:cxnSp>
                <p:nvCxnSpPr>
                  <p:cNvPr id="545" name="直接连接符 544"/>
                  <p:cNvCxnSpPr>
                    <a:stCxn id="543" idx="1"/>
                    <a:endCxn id="543" idx="3"/>
                  </p:cNvCxnSpPr>
                  <p:nvPr/>
                </p:nvCxnSpPr>
                <p:spPr>
                  <a:xfrm>
                    <a:off x="5457190" y="3418955"/>
                    <a:ext cx="1276985" cy="0"/>
                  </a:xfrm>
                  <a:prstGeom prst="line">
                    <a:avLst/>
                  </a:prstGeom>
                </p:spPr>
                <p:style>
                  <a:lnRef idx="1">
                    <a:schemeClr val="dk1"/>
                  </a:lnRef>
                  <a:fillRef idx="0">
                    <a:schemeClr val="dk1"/>
                  </a:fillRef>
                  <a:effectRef idx="0">
                    <a:schemeClr val="dk1"/>
                  </a:effectRef>
                  <a:fontRef idx="minor">
                    <a:schemeClr val="tx1"/>
                  </a:fontRef>
                </p:style>
              </p:cxnSp>
              <p:cxnSp>
                <p:nvCxnSpPr>
                  <p:cNvPr id="546" name="直接连接符 545"/>
                  <p:cNvCxnSpPr/>
                  <p:nvPr/>
                </p:nvCxnSpPr>
                <p:spPr>
                  <a:xfrm>
                    <a:off x="5457190" y="4925060"/>
                    <a:ext cx="1276985" cy="0"/>
                  </a:xfrm>
                  <a:prstGeom prst="line">
                    <a:avLst/>
                  </a:prstGeom>
                </p:spPr>
                <p:style>
                  <a:lnRef idx="1">
                    <a:schemeClr val="dk1"/>
                  </a:lnRef>
                  <a:fillRef idx="0">
                    <a:schemeClr val="dk1"/>
                  </a:fillRef>
                  <a:effectRef idx="0">
                    <a:schemeClr val="dk1"/>
                  </a:effectRef>
                  <a:fontRef idx="minor">
                    <a:schemeClr val="tx1"/>
                  </a:fontRef>
                </p:style>
              </p:cxnSp>
              <p:cxnSp>
                <p:nvCxnSpPr>
                  <p:cNvPr id="547" name="直接连接符 546"/>
                  <p:cNvCxnSpPr/>
                  <p:nvPr/>
                </p:nvCxnSpPr>
                <p:spPr>
                  <a:xfrm>
                    <a:off x="5457825" y="1805940"/>
                    <a:ext cx="1276985" cy="0"/>
                  </a:xfrm>
                  <a:prstGeom prst="line">
                    <a:avLst/>
                  </a:prstGeom>
                </p:spPr>
                <p:style>
                  <a:lnRef idx="1">
                    <a:schemeClr val="dk1"/>
                  </a:lnRef>
                  <a:fillRef idx="0">
                    <a:schemeClr val="dk1"/>
                  </a:fillRef>
                  <a:effectRef idx="0">
                    <a:schemeClr val="dk1"/>
                  </a:effectRef>
                  <a:fontRef idx="minor">
                    <a:schemeClr val="tx1"/>
                  </a:fontRef>
                </p:style>
              </p:cxnSp>
              <p:sp>
                <p:nvSpPr>
                  <p:cNvPr id="548" name="椭圆 547"/>
                  <p:cNvSpPr/>
                  <p:nvPr/>
                </p:nvSpPr>
                <p:spPr>
                  <a:xfrm>
                    <a:off x="5989955" y="486410"/>
                    <a:ext cx="250190" cy="250190"/>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99CC"/>
                      </a:solidFill>
                    </a:endParaRPr>
                  </a:p>
                </p:txBody>
              </p:sp>
              <p:sp>
                <p:nvSpPr>
                  <p:cNvPr id="549" name="椭圆 548"/>
                  <p:cNvSpPr/>
                  <p:nvPr/>
                </p:nvSpPr>
                <p:spPr>
                  <a:xfrm>
                    <a:off x="5989955" y="942340"/>
                    <a:ext cx="250190" cy="25019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99CC"/>
                      </a:solidFill>
                    </a:endParaRPr>
                  </a:p>
                </p:txBody>
              </p:sp>
              <p:sp>
                <p:nvSpPr>
                  <p:cNvPr id="550" name="椭圆 549"/>
                  <p:cNvSpPr/>
                  <p:nvPr/>
                </p:nvSpPr>
                <p:spPr>
                  <a:xfrm>
                    <a:off x="5989955" y="1398270"/>
                    <a:ext cx="250190" cy="250190"/>
                  </a:xfrm>
                  <a:prstGeom prst="ellipse">
                    <a:avLst/>
                  </a:prstGeom>
                  <a:solidFill>
                    <a:srgbClr val="FFD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椭圆 550"/>
                  <p:cNvSpPr/>
                  <p:nvPr/>
                </p:nvSpPr>
                <p:spPr>
                  <a:xfrm>
                    <a:off x="5989955" y="2047875"/>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52" name="椭圆 551"/>
                  <p:cNvSpPr/>
                  <p:nvPr/>
                </p:nvSpPr>
                <p:spPr>
                  <a:xfrm>
                    <a:off x="5970270" y="3486785"/>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3" name="椭圆 552"/>
                  <p:cNvSpPr/>
                  <p:nvPr/>
                </p:nvSpPr>
                <p:spPr>
                  <a:xfrm>
                    <a:off x="5993765" y="2881630"/>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54" name="椭圆 553"/>
                  <p:cNvSpPr/>
                  <p:nvPr/>
                </p:nvSpPr>
                <p:spPr>
                  <a:xfrm>
                    <a:off x="5989955" y="2465070"/>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55" name="椭圆 554"/>
                  <p:cNvSpPr/>
                  <p:nvPr/>
                </p:nvSpPr>
                <p:spPr>
                  <a:xfrm>
                    <a:off x="5970270" y="4414520"/>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6" name="椭圆 555"/>
                  <p:cNvSpPr/>
                  <p:nvPr/>
                </p:nvSpPr>
                <p:spPr>
                  <a:xfrm>
                    <a:off x="5970270" y="3950970"/>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7" name="椭圆 556"/>
                  <p:cNvSpPr/>
                  <p:nvPr/>
                </p:nvSpPr>
                <p:spPr>
                  <a:xfrm>
                    <a:off x="5993765" y="521017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58" name="椭圆 557"/>
                  <p:cNvSpPr/>
                  <p:nvPr/>
                </p:nvSpPr>
                <p:spPr>
                  <a:xfrm>
                    <a:off x="5989955" y="558990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59" name="椭圆 558"/>
                  <p:cNvSpPr/>
                  <p:nvPr/>
                </p:nvSpPr>
                <p:spPr>
                  <a:xfrm>
                    <a:off x="5993765" y="600646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sp>
            <p:nvSpPr>
              <p:cNvPr id="542" name="矩形 541"/>
              <p:cNvSpPr/>
              <p:nvPr/>
            </p:nvSpPr>
            <p:spPr>
              <a:xfrm>
                <a:off x="4834716" y="4686909"/>
                <a:ext cx="865166" cy="14123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4" name="椭圆 533"/>
            <p:cNvSpPr/>
            <p:nvPr/>
          </p:nvSpPr>
          <p:spPr>
            <a:xfrm>
              <a:off x="5187691" y="4787866"/>
              <a:ext cx="172119" cy="111705"/>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5" name="椭圆 534"/>
            <p:cNvSpPr/>
            <p:nvPr/>
          </p:nvSpPr>
          <p:spPr>
            <a:xfrm>
              <a:off x="5187691" y="4973244"/>
              <a:ext cx="172119" cy="12220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6" name="椭圆 535"/>
            <p:cNvSpPr/>
            <p:nvPr/>
          </p:nvSpPr>
          <p:spPr>
            <a:xfrm>
              <a:off x="5201233" y="5203074"/>
              <a:ext cx="172119" cy="12220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37" name="组合 536"/>
            <p:cNvGrpSpPr/>
            <p:nvPr/>
          </p:nvGrpSpPr>
          <p:grpSpPr>
            <a:xfrm>
              <a:off x="5227502" y="5518564"/>
              <a:ext cx="178099" cy="457241"/>
              <a:chOff x="5192306" y="5611675"/>
              <a:chExt cx="157244" cy="726930"/>
            </a:xfrm>
          </p:grpSpPr>
          <p:sp>
            <p:nvSpPr>
              <p:cNvPr id="538" name="椭圆 537"/>
              <p:cNvSpPr/>
              <p:nvPr/>
            </p:nvSpPr>
            <p:spPr bwMode="auto">
              <a:xfrm>
                <a:off x="5192307" y="5611675"/>
                <a:ext cx="148317" cy="157708"/>
              </a:xfrm>
              <a:prstGeom prst="ellipse">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539" name="椭圆 538"/>
              <p:cNvSpPr/>
              <p:nvPr/>
            </p:nvSpPr>
            <p:spPr bwMode="auto">
              <a:xfrm>
                <a:off x="5201233" y="5896951"/>
                <a:ext cx="148317" cy="157708"/>
              </a:xfrm>
              <a:prstGeom prst="ellipse">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540" name="椭圆 539"/>
              <p:cNvSpPr/>
              <p:nvPr/>
            </p:nvSpPr>
            <p:spPr bwMode="auto">
              <a:xfrm>
                <a:off x="5192306" y="6180897"/>
                <a:ext cx="148317" cy="157708"/>
              </a:xfrm>
              <a:prstGeom prst="ellipse">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grpSp>
      </p:grpSp>
      <p:cxnSp>
        <p:nvCxnSpPr>
          <p:cNvPr id="315" name="直接连接符 314"/>
          <p:cNvCxnSpPr>
            <a:stCxn id="417" idx="1"/>
            <a:endCxn id="417" idx="3"/>
          </p:cNvCxnSpPr>
          <p:nvPr/>
        </p:nvCxnSpPr>
        <p:spPr>
          <a:xfrm>
            <a:off x="4834716" y="5393067"/>
            <a:ext cx="865166" cy="0"/>
          </a:xfrm>
          <a:prstGeom prst="line">
            <a:avLst/>
          </a:prstGeom>
        </p:spPr>
        <p:style>
          <a:lnRef idx="1">
            <a:schemeClr val="dk1"/>
          </a:lnRef>
          <a:fillRef idx="0">
            <a:schemeClr val="dk1"/>
          </a:fillRef>
          <a:effectRef idx="0">
            <a:schemeClr val="dk1"/>
          </a:effectRef>
          <a:fontRef idx="minor">
            <a:schemeClr val="tx1"/>
          </a:fontRef>
        </p:style>
      </p:cxnSp>
      <p:cxnSp>
        <p:nvCxnSpPr>
          <p:cNvPr id="317" name="直接连接符 316"/>
          <p:cNvCxnSpPr>
            <a:stCxn id="542" idx="1"/>
            <a:endCxn id="542" idx="3"/>
          </p:cNvCxnSpPr>
          <p:nvPr/>
        </p:nvCxnSpPr>
        <p:spPr>
          <a:xfrm>
            <a:off x="6179966" y="5387207"/>
            <a:ext cx="86516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4743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5578208" y="1926631"/>
            <a:ext cx="899102" cy="899102"/>
            <a:chOff x="4887549" y="1124584"/>
            <a:chExt cx="2416902" cy="2416902"/>
          </a:xfrm>
        </p:grpSpPr>
        <p:sp>
          <p:nvSpPr>
            <p:cNvPr id="47" name="文本框 46"/>
            <p:cNvSpPr txBox="1"/>
            <p:nvPr/>
          </p:nvSpPr>
          <p:spPr>
            <a:xfrm>
              <a:off x="4887549" y="1178873"/>
              <a:ext cx="2416902" cy="2233827"/>
            </a:xfrm>
            <a:prstGeom prst="rect">
              <a:avLst/>
            </a:prstGeom>
            <a:noFill/>
            <a:ln>
              <a:noFill/>
            </a:ln>
          </p:spPr>
          <p:txBody>
            <a:bodyPr wrap="square" rtlCol="0">
              <a:spAutoFit/>
            </a:bodyPr>
            <a:lstStyle/>
            <a:p>
              <a:pPr algn="ctr"/>
              <a:r>
                <a:rPr lang="en-US" altLang="zh-CN" sz="4800" b="1" dirty="0">
                  <a:solidFill>
                    <a:schemeClr val="accent1"/>
                  </a:solidFill>
                  <a:latin typeface="微软雅黑" panose="020B0503020204020204" pitchFamily="34" charset="-122"/>
                  <a:ea typeface="微软雅黑" panose="020B0503020204020204" pitchFamily="34" charset="-122"/>
                </a:rPr>
                <a:t>3</a:t>
              </a:r>
              <a:endParaRPr lang="en-US" altLang="zh-CN" sz="4800" b="1" dirty="0" smtClean="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18"/>
          <p:cNvSpPr txBox="1"/>
          <p:nvPr/>
        </p:nvSpPr>
        <p:spPr>
          <a:xfrm>
            <a:off x="3862316" y="3846830"/>
            <a:ext cx="4776716" cy="1938992"/>
          </a:xfrm>
          <a:prstGeom prst="rect">
            <a:avLst/>
          </a:prstGeom>
          <a:noFill/>
        </p:spPr>
        <p:txBody>
          <a:bodyPr wrap="square" rtlCol="0">
            <a:spAutoFit/>
          </a:bodyPr>
          <a:lstStyle/>
          <a:p>
            <a:pPr algn="ctr"/>
            <a:r>
              <a:rPr lang="zh-CN" altLang="en-US" sz="4000" b="1" dirty="0" smtClean="0">
                <a:solidFill>
                  <a:schemeClr val="accent1"/>
                </a:solidFill>
                <a:latin typeface="微软雅黑" panose="020B0503020204020204" pitchFamily="34" charset="-122"/>
              </a:rPr>
              <a:t>基于多核学习协同表示</a:t>
            </a:r>
            <a:r>
              <a:rPr lang="zh-CN" altLang="en-US" sz="4000" b="1" dirty="0">
                <a:solidFill>
                  <a:schemeClr val="accent1"/>
                </a:solidFill>
                <a:latin typeface="微软雅黑" panose="020B0503020204020204" pitchFamily="34" charset="-122"/>
              </a:rPr>
              <a:t>分类算法</a:t>
            </a:r>
          </a:p>
          <a:p>
            <a:pPr algn="ctr"/>
            <a:endParaRPr lang="zh-CN" altLang="en-US" sz="4000" b="1" dirty="0">
              <a:solidFill>
                <a:schemeClr val="accent1"/>
              </a:solidFill>
              <a:latin typeface="微软雅黑" panose="020B0503020204020204" pitchFamily="34" charset="-122"/>
            </a:endParaRPr>
          </a:p>
        </p:txBody>
      </p:sp>
      <p:sp>
        <p:nvSpPr>
          <p:cNvPr id="10" name="文本占位符 2"/>
          <p:cNvSpPr txBox="1">
            <a:spLocks/>
          </p:cNvSpPr>
          <p:nvPr/>
        </p:nvSpPr>
        <p:spPr>
          <a:xfrm>
            <a:off x="4986403" y="3317068"/>
            <a:ext cx="2151373" cy="49682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accent1"/>
                </a:solidFill>
                <a:effectLst/>
                <a:uLnTx/>
                <a:uFillTx/>
                <a:latin typeface="+mn-ea"/>
                <a:ea typeface="+mn-ea"/>
                <a:cs typeface="+mn-cs"/>
              </a:rPr>
              <a:t>PART  </a:t>
            </a:r>
            <a:r>
              <a:rPr lang="en-US" altLang="zh-CN" dirty="0" smtClean="0">
                <a:solidFill>
                  <a:schemeClr val="accent1"/>
                </a:solidFill>
                <a:latin typeface="+mn-ea"/>
                <a:ea typeface="+mn-ea"/>
              </a:rPr>
              <a:t>FOUR</a:t>
            </a:r>
            <a:endParaRPr kumimoji="0" lang="zh-CN" altLang="en-US" sz="2400" b="0" i="0" u="none" strike="noStrike" kern="1200" cap="none" spc="0" normalizeH="0" baseline="0" noProof="0" dirty="0">
              <a:ln>
                <a:noFill/>
              </a:ln>
              <a:solidFill>
                <a:schemeClr val="accent1"/>
              </a:solidFill>
              <a:effectLst/>
              <a:uLnTx/>
              <a:uFillTx/>
              <a:latin typeface="+mn-ea"/>
              <a:ea typeface="+mn-ea"/>
              <a:cs typeface="+mn-cs"/>
            </a:endParaRPr>
          </a:p>
        </p:txBody>
      </p:sp>
    </p:spTree>
    <p:extLst>
      <p:ext uri="{BB962C8B-B14F-4D97-AF65-F5344CB8AC3E}">
        <p14:creationId xmlns:p14="http://schemas.microsoft.com/office/powerpoint/2010/main" val="4077238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11314706" cy="584775"/>
          </a:xfrm>
          <a:prstGeom prst="rect">
            <a:avLst/>
          </a:prstGeom>
          <a:noFill/>
        </p:spPr>
        <p:txBody>
          <a:bodyPr wrap="square" rtlCol="0">
            <a:spAutoFit/>
          </a:bodyPr>
          <a:lstStyle/>
          <a:p>
            <a:r>
              <a:rPr lang="en-US" altLang="zh-CN" sz="3200" b="1" dirty="0" smtClean="0">
                <a:latin typeface="微软雅黑" panose="020B0503020204020204" pitchFamily="34" charset="-122"/>
              </a:rPr>
              <a:t>SRC</a:t>
            </a:r>
            <a:r>
              <a:rPr lang="zh-CN" altLang="en-US" sz="3200" b="1" dirty="0" smtClean="0">
                <a:latin typeface="微软雅黑" panose="020B0503020204020204" pitchFamily="34" charset="-122"/>
              </a:rPr>
              <a:t>算法与</a:t>
            </a:r>
            <a:r>
              <a:rPr lang="en-US" altLang="zh-CN" sz="3200" b="1" dirty="0" smtClean="0">
                <a:latin typeface="微软雅黑" panose="020B0503020204020204" pitchFamily="34" charset="-122"/>
              </a:rPr>
              <a:t>CRC</a:t>
            </a:r>
            <a:r>
              <a:rPr lang="zh-CN" altLang="en-US" sz="3200" b="1" dirty="0">
                <a:latin typeface="微软雅黑" panose="020B0503020204020204" pitchFamily="34" charset="-122"/>
              </a:rPr>
              <a:t>算法</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12</a:t>
            </a:fld>
            <a:endParaRPr lang="zh-CN" altLang="en-US" dirty="0"/>
          </a:p>
        </p:txBody>
      </p:sp>
      <p:sp>
        <p:nvSpPr>
          <p:cNvPr id="128" name="矩形 127"/>
          <p:cNvSpPr/>
          <p:nvPr/>
        </p:nvSpPr>
        <p:spPr>
          <a:xfrm>
            <a:off x="695323" y="982544"/>
            <a:ext cx="10801350" cy="461665"/>
          </a:xfrm>
          <a:prstGeom prst="rect">
            <a:avLst/>
          </a:prstGeom>
          <a:solidFill>
            <a:schemeClr val="accent1"/>
          </a:solidFill>
        </p:spPr>
        <p:txBody>
          <a:bodyPr wrap="square">
            <a:spAutoFit/>
          </a:bodyPr>
          <a:lstStyle/>
          <a:p>
            <a:r>
              <a:rPr lang="en-US" altLang="zh-CN" sz="2400" b="1" dirty="0">
                <a:solidFill>
                  <a:schemeClr val="bg1"/>
                </a:solidFill>
              </a:rPr>
              <a:t>SRC(Sparse representation based classification </a:t>
            </a:r>
            <a:r>
              <a:rPr lang="en-US" altLang="zh-CN" sz="2400" b="1" dirty="0" smtClean="0">
                <a:solidFill>
                  <a:schemeClr val="bg1"/>
                </a:solidFill>
              </a:rPr>
              <a:t>)</a:t>
            </a:r>
            <a:r>
              <a:rPr lang="en-US" altLang="zh-CN" sz="2400" b="1" baseline="30000" dirty="0" smtClean="0">
                <a:solidFill>
                  <a:schemeClr val="bg1"/>
                </a:solidFill>
              </a:rPr>
              <a:t>[1]</a:t>
            </a:r>
          </a:p>
        </p:txBody>
      </p:sp>
      <p:sp>
        <p:nvSpPr>
          <p:cNvPr id="129" name="矩形 128"/>
          <p:cNvSpPr/>
          <p:nvPr/>
        </p:nvSpPr>
        <p:spPr>
          <a:xfrm>
            <a:off x="695323" y="2831355"/>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CRC(Collaborative </a:t>
            </a:r>
            <a:r>
              <a:rPr lang="en-US" altLang="zh-CN" sz="2400" b="1" dirty="0">
                <a:solidFill>
                  <a:schemeClr val="bg1"/>
                </a:solidFill>
              </a:rPr>
              <a:t>representation based classification</a:t>
            </a:r>
            <a:r>
              <a:rPr lang="en-US" altLang="zh-CN" sz="2400" b="1" dirty="0" smtClean="0">
                <a:solidFill>
                  <a:schemeClr val="bg1"/>
                </a:solidFill>
              </a:rPr>
              <a:t>)</a:t>
            </a:r>
            <a:r>
              <a:rPr lang="en-US" altLang="zh-CN" sz="2400" b="1" baseline="30000" dirty="0" smtClean="0">
                <a:solidFill>
                  <a:schemeClr val="bg1"/>
                </a:solidFill>
              </a:rPr>
              <a:t>[2]</a:t>
            </a:r>
          </a:p>
        </p:txBody>
      </p:sp>
      <p:graphicFrame>
        <p:nvGraphicFramePr>
          <p:cNvPr id="133" name="对象 132"/>
          <p:cNvGraphicFramePr>
            <a:graphicFrameLocks noChangeAspect="1"/>
          </p:cNvGraphicFramePr>
          <p:nvPr>
            <p:extLst/>
          </p:nvPr>
        </p:nvGraphicFramePr>
        <p:xfrm>
          <a:off x="3136349" y="1690853"/>
          <a:ext cx="5891564" cy="977274"/>
        </p:xfrm>
        <a:graphic>
          <a:graphicData uri="http://schemas.openxmlformats.org/presentationml/2006/ole">
            <mc:AlternateContent xmlns:mc="http://schemas.openxmlformats.org/markup-compatibility/2006">
              <mc:Choice xmlns:v="urn:schemas-microsoft-com:vml" Requires="v">
                <p:oleObj spid="_x0000_s27762" name="Equation" r:id="rId4" imgW="2006280" imgH="330120" progId="Equation.DSMT4">
                  <p:embed/>
                </p:oleObj>
              </mc:Choice>
              <mc:Fallback>
                <p:oleObj name="Equation" r:id="rId4" imgW="2006280" imgH="330120" progId="Equation.DSMT4">
                  <p:embed/>
                  <p:pic>
                    <p:nvPicPr>
                      <p:cNvPr id="133" name="对象 132"/>
                      <p:cNvPicPr>
                        <a:picLocks noChangeAspect="1" noChangeArrowheads="1"/>
                      </p:cNvPicPr>
                      <p:nvPr/>
                    </p:nvPicPr>
                    <p:blipFill>
                      <a:blip r:embed="rId5"/>
                      <a:srcRect/>
                      <a:stretch>
                        <a:fillRect/>
                      </a:stretch>
                    </p:blipFill>
                    <p:spPr bwMode="auto">
                      <a:xfrm>
                        <a:off x="3136349" y="1690853"/>
                        <a:ext cx="5891564" cy="977274"/>
                      </a:xfrm>
                      <a:prstGeom prst="rect">
                        <a:avLst/>
                      </a:prstGeom>
                      <a:noFill/>
                    </p:spPr>
                  </p:pic>
                </p:oleObj>
              </mc:Fallback>
            </mc:AlternateContent>
          </a:graphicData>
        </a:graphic>
      </p:graphicFrame>
      <p:graphicFrame>
        <p:nvGraphicFramePr>
          <p:cNvPr id="134" name="对象 133"/>
          <p:cNvGraphicFramePr>
            <a:graphicFrameLocks noChangeAspect="1"/>
          </p:cNvGraphicFramePr>
          <p:nvPr>
            <p:extLst/>
          </p:nvPr>
        </p:nvGraphicFramePr>
        <p:xfrm>
          <a:off x="3195638" y="3573830"/>
          <a:ext cx="5994400" cy="1023937"/>
        </p:xfrm>
        <a:graphic>
          <a:graphicData uri="http://schemas.openxmlformats.org/presentationml/2006/ole">
            <mc:AlternateContent xmlns:mc="http://schemas.openxmlformats.org/markup-compatibility/2006">
              <mc:Choice xmlns:v="urn:schemas-microsoft-com:vml" Requires="v">
                <p:oleObj spid="_x0000_s27763" name="Equation" r:id="rId6" imgW="1942920" imgH="330120" progId="Equation.DSMT4">
                  <p:embed/>
                </p:oleObj>
              </mc:Choice>
              <mc:Fallback>
                <p:oleObj name="Equation" r:id="rId6" imgW="1942920" imgH="330120" progId="Equation.DSMT4">
                  <p:embed/>
                  <p:pic>
                    <p:nvPicPr>
                      <p:cNvPr id="134" name="对象 133"/>
                      <p:cNvPicPr>
                        <a:picLocks noChangeAspect="1" noChangeArrowheads="1"/>
                      </p:cNvPicPr>
                      <p:nvPr/>
                    </p:nvPicPr>
                    <p:blipFill>
                      <a:blip r:embed="rId7"/>
                      <a:srcRect/>
                      <a:stretch>
                        <a:fillRect/>
                      </a:stretch>
                    </p:blipFill>
                    <p:spPr bwMode="auto">
                      <a:xfrm>
                        <a:off x="3195638" y="3573830"/>
                        <a:ext cx="5994400" cy="1023937"/>
                      </a:xfrm>
                      <a:prstGeom prst="rect">
                        <a:avLst/>
                      </a:prstGeom>
                      <a:noFill/>
                    </p:spPr>
                  </p:pic>
                </p:oleObj>
              </mc:Fallback>
            </mc:AlternateContent>
          </a:graphicData>
        </a:graphic>
      </p:graphicFrame>
      <p:sp>
        <p:nvSpPr>
          <p:cNvPr id="15" name="TextBox 14"/>
          <p:cNvSpPr txBox="1"/>
          <p:nvPr/>
        </p:nvSpPr>
        <p:spPr>
          <a:xfrm>
            <a:off x="78907" y="5878669"/>
            <a:ext cx="11740052" cy="461665"/>
          </a:xfrm>
          <a:prstGeom prst="rect">
            <a:avLst/>
          </a:prstGeom>
          <a:noFill/>
          <a:ln w="19050">
            <a:solidFill>
              <a:srgbClr val="C00000"/>
            </a:solidFill>
          </a:ln>
        </p:spPr>
        <p:txBody>
          <a:bodyPr wrap="square" rtlCol="0">
            <a:spAutoFit/>
          </a:bodyPr>
          <a:lstStyle/>
          <a:p>
            <a:r>
              <a:rPr lang="en-US" altLang="zh-CN" sz="1200" b="1" dirty="0" smtClean="0">
                <a:solidFill>
                  <a:srgbClr val="0053A3"/>
                </a:solidFill>
                <a:latin typeface="Times New Roman" panose="02020603050405020304" pitchFamily="18" charset="0"/>
                <a:cs typeface="Times New Roman" panose="02020603050405020304" pitchFamily="18" charset="0"/>
              </a:rPr>
              <a:t>[</a:t>
            </a:r>
            <a:r>
              <a:rPr lang="en-US" altLang="zh-CN" sz="1200" b="1" dirty="0">
                <a:solidFill>
                  <a:srgbClr val="0053A3"/>
                </a:solidFill>
                <a:latin typeface="Times New Roman" panose="02020603050405020304" pitchFamily="18" charset="0"/>
                <a:cs typeface="Times New Roman" panose="02020603050405020304" pitchFamily="18" charset="0"/>
              </a:rPr>
              <a:t>1</a:t>
            </a:r>
            <a:r>
              <a:rPr lang="en-US" altLang="zh-CN" sz="1200" b="1" dirty="0" smtClean="0">
                <a:solidFill>
                  <a:srgbClr val="0053A3"/>
                </a:solidFill>
                <a:latin typeface="Times New Roman" panose="02020603050405020304" pitchFamily="18" charset="0"/>
                <a:cs typeface="Times New Roman" panose="02020603050405020304" pitchFamily="18" charset="0"/>
              </a:rPr>
              <a:t>]Wright </a:t>
            </a:r>
            <a:r>
              <a:rPr lang="en-US" altLang="zh-CN" sz="1200" b="1" dirty="0">
                <a:solidFill>
                  <a:srgbClr val="0053A3"/>
                </a:solidFill>
                <a:latin typeface="Times New Roman" panose="02020603050405020304" pitchFamily="18" charset="0"/>
                <a:cs typeface="Times New Roman" panose="02020603050405020304" pitchFamily="18" charset="0"/>
              </a:rPr>
              <a:t>J, Yang AY, Ganesh A, </a:t>
            </a:r>
            <a:r>
              <a:rPr lang="en-US" altLang="zh-CN" sz="1200" b="1" dirty="0" err="1">
                <a:solidFill>
                  <a:srgbClr val="0053A3"/>
                </a:solidFill>
                <a:latin typeface="Times New Roman" panose="02020603050405020304" pitchFamily="18" charset="0"/>
                <a:cs typeface="Times New Roman" panose="02020603050405020304" pitchFamily="18" charset="0"/>
              </a:rPr>
              <a:t>Sastry</a:t>
            </a:r>
            <a:r>
              <a:rPr lang="en-US" altLang="zh-CN" sz="1200" b="1" dirty="0">
                <a:solidFill>
                  <a:srgbClr val="0053A3"/>
                </a:solidFill>
                <a:latin typeface="Times New Roman" panose="02020603050405020304" pitchFamily="18" charset="0"/>
                <a:cs typeface="Times New Roman" panose="02020603050405020304" pitchFamily="18" charset="0"/>
              </a:rPr>
              <a:t> S, Ma Y (2009) Robust face recognition via sparse </a:t>
            </a:r>
            <a:r>
              <a:rPr lang="en-US" altLang="zh-CN" sz="1200" b="1" dirty="0" smtClean="0">
                <a:solidFill>
                  <a:srgbClr val="0053A3"/>
                </a:solidFill>
                <a:latin typeface="Times New Roman" panose="02020603050405020304" pitchFamily="18" charset="0"/>
                <a:cs typeface="Times New Roman" panose="02020603050405020304" pitchFamily="18" charset="0"/>
              </a:rPr>
              <a:t>representation. IEEE </a:t>
            </a:r>
            <a:r>
              <a:rPr lang="en-US" altLang="zh-CN" sz="1200" b="1" dirty="0">
                <a:solidFill>
                  <a:srgbClr val="0053A3"/>
                </a:solidFill>
                <a:latin typeface="Times New Roman" panose="02020603050405020304" pitchFamily="18" charset="0"/>
                <a:cs typeface="Times New Roman" panose="02020603050405020304" pitchFamily="18" charset="0"/>
              </a:rPr>
              <a:t>Trans Pattern Anal Mach </a:t>
            </a:r>
            <a:r>
              <a:rPr lang="en-US" altLang="zh-CN" sz="1200" b="1" dirty="0" smtClean="0">
                <a:solidFill>
                  <a:srgbClr val="0053A3"/>
                </a:solidFill>
                <a:latin typeface="Times New Roman" panose="02020603050405020304" pitchFamily="18" charset="0"/>
                <a:cs typeface="Times New Roman" panose="02020603050405020304" pitchFamily="18" charset="0"/>
              </a:rPr>
              <a:t>Intel 31(2</a:t>
            </a:r>
            <a:r>
              <a:rPr lang="en-US" altLang="zh-CN" sz="1200" b="1" dirty="0">
                <a:solidFill>
                  <a:srgbClr val="0053A3"/>
                </a:solidFill>
                <a:latin typeface="Times New Roman" panose="02020603050405020304" pitchFamily="18" charset="0"/>
                <a:cs typeface="Times New Roman" panose="02020603050405020304" pitchFamily="18" charset="0"/>
              </a:rPr>
              <a:t>):210–227</a:t>
            </a:r>
          </a:p>
          <a:p>
            <a:r>
              <a:rPr lang="en-US" altLang="zh-CN" sz="1200" b="1" dirty="0" smtClean="0">
                <a:solidFill>
                  <a:srgbClr val="0053A3"/>
                </a:solidFill>
                <a:latin typeface="Times New Roman" panose="02020603050405020304" pitchFamily="18" charset="0"/>
                <a:cs typeface="Times New Roman" panose="02020603050405020304" pitchFamily="18" charset="0"/>
              </a:rPr>
              <a:t>[2] </a:t>
            </a:r>
            <a:r>
              <a:rPr lang="en-US" altLang="zh-CN" sz="1200" b="1" dirty="0">
                <a:solidFill>
                  <a:srgbClr val="0053A3"/>
                </a:solidFill>
                <a:latin typeface="Times New Roman" panose="02020603050405020304" pitchFamily="18" charset="0"/>
                <a:cs typeface="Times New Roman" panose="02020603050405020304" pitchFamily="18" charset="0"/>
              </a:rPr>
              <a:t>Zhang D, Yang M, Feng X (2011) Sparse representation or collaborative representation: which </a:t>
            </a:r>
            <a:r>
              <a:rPr lang="en-US" altLang="zh-CN" sz="1200" b="1" dirty="0" smtClean="0">
                <a:solidFill>
                  <a:srgbClr val="0053A3"/>
                </a:solidFill>
                <a:latin typeface="Times New Roman" panose="02020603050405020304" pitchFamily="18" charset="0"/>
                <a:cs typeface="Times New Roman" panose="02020603050405020304" pitchFamily="18" charset="0"/>
              </a:rPr>
              <a:t>helps face </a:t>
            </a:r>
            <a:r>
              <a:rPr lang="en-US" altLang="zh-CN" sz="1200" b="1" dirty="0">
                <a:solidFill>
                  <a:srgbClr val="0053A3"/>
                </a:solidFill>
                <a:latin typeface="Times New Roman" panose="02020603050405020304" pitchFamily="18" charset="0"/>
                <a:cs typeface="Times New Roman" panose="02020603050405020304" pitchFamily="18" charset="0"/>
              </a:rPr>
              <a:t>recognition? In: Proceedings of the 13th ICCV, pp 471–478</a:t>
            </a:r>
            <a:endParaRPr lang="en-US" altLang="zh-CN" sz="1200" b="1" dirty="0" smtClean="0">
              <a:solidFill>
                <a:srgbClr val="0053A3"/>
              </a:solidFill>
              <a:latin typeface="Times New Roman" panose="02020603050405020304" pitchFamily="18" charset="0"/>
              <a:cs typeface="Times New Roman" panose="02020603050405020304" pitchFamily="18" charset="0"/>
            </a:endParaRPr>
          </a:p>
        </p:txBody>
      </p:sp>
      <p:sp>
        <p:nvSpPr>
          <p:cNvPr id="16" name="矩形 15"/>
          <p:cNvSpPr/>
          <p:nvPr/>
        </p:nvSpPr>
        <p:spPr>
          <a:xfrm>
            <a:off x="695323" y="4827956"/>
            <a:ext cx="10801350" cy="830997"/>
          </a:xfrm>
          <a:prstGeom prst="rect">
            <a:avLst/>
          </a:prstGeom>
          <a:solidFill>
            <a:schemeClr val="accent1"/>
          </a:solidFill>
        </p:spPr>
        <p:txBody>
          <a:bodyPr wrap="square">
            <a:spAutoFit/>
          </a:bodyPr>
          <a:lstStyle/>
          <a:p>
            <a:pPr algn="just"/>
            <a:r>
              <a:rPr lang="en-US" altLang="zh-CN" sz="2400" dirty="0" smtClean="0">
                <a:solidFill>
                  <a:schemeClr val="bg1"/>
                </a:solidFill>
                <a:latin typeface="+mn-ea"/>
              </a:rPr>
              <a:t>SRC</a:t>
            </a:r>
            <a:r>
              <a:rPr lang="zh-CN" altLang="zh-CN" sz="2400" dirty="0">
                <a:solidFill>
                  <a:schemeClr val="bg1"/>
                </a:solidFill>
                <a:latin typeface="+mn-ea"/>
              </a:rPr>
              <a:t>和</a:t>
            </a:r>
            <a:r>
              <a:rPr lang="en-US" altLang="zh-CN" sz="2400" dirty="0" smtClean="0">
                <a:solidFill>
                  <a:schemeClr val="bg1"/>
                </a:solidFill>
                <a:latin typeface="+mn-ea"/>
              </a:rPr>
              <a:t>CRC</a:t>
            </a:r>
            <a:r>
              <a:rPr lang="zh-CN" altLang="en-US" sz="2400" dirty="0" smtClean="0">
                <a:solidFill>
                  <a:schemeClr val="bg1"/>
                </a:solidFill>
                <a:latin typeface="+mn-ea"/>
              </a:rPr>
              <a:t>都直接</a:t>
            </a:r>
            <a:r>
              <a:rPr lang="zh-CN" altLang="en-US" sz="2400" dirty="0">
                <a:solidFill>
                  <a:schemeClr val="bg1"/>
                </a:solidFill>
                <a:latin typeface="+mn-ea"/>
              </a:rPr>
              <a:t>把相应类中的</a:t>
            </a:r>
            <a:r>
              <a:rPr lang="zh-CN" altLang="en-US" sz="2400" b="1" dirty="0">
                <a:solidFill>
                  <a:srgbClr val="FFFF00"/>
                </a:solidFill>
                <a:latin typeface="+mn-ea"/>
              </a:rPr>
              <a:t>训练样本当作该类的</a:t>
            </a:r>
            <a:r>
              <a:rPr lang="zh-CN" altLang="en-US" sz="2400" b="1" dirty="0" smtClean="0">
                <a:solidFill>
                  <a:srgbClr val="FFFF00"/>
                </a:solidFill>
                <a:latin typeface="+mn-ea"/>
              </a:rPr>
              <a:t>词典</a:t>
            </a:r>
            <a:r>
              <a:rPr lang="zh-CN" altLang="en-US" sz="2400" dirty="0" smtClean="0">
                <a:solidFill>
                  <a:schemeClr val="bg1"/>
                </a:solidFill>
                <a:latin typeface="+mn-ea"/>
              </a:rPr>
              <a:t>，</a:t>
            </a:r>
            <a:r>
              <a:rPr lang="zh-CN" altLang="zh-CN" sz="2400" dirty="0" smtClean="0">
                <a:solidFill>
                  <a:schemeClr val="bg1"/>
                </a:solidFill>
                <a:latin typeface="+mn-ea"/>
              </a:rPr>
              <a:t>这种假设在实际的视觉识别中并</a:t>
            </a:r>
            <a:r>
              <a:rPr lang="zh-CN" altLang="zh-CN" sz="2400" b="1" dirty="0" smtClean="0">
                <a:solidFill>
                  <a:srgbClr val="FFFF00"/>
                </a:solidFill>
                <a:latin typeface="+mn-ea"/>
              </a:rPr>
              <a:t>不合理</a:t>
            </a:r>
            <a:r>
              <a:rPr lang="zh-CN" altLang="zh-CN" sz="2400" dirty="0" smtClean="0">
                <a:solidFill>
                  <a:schemeClr val="bg1"/>
                </a:solidFill>
                <a:latin typeface="+mn-ea"/>
              </a:rPr>
              <a:t>，</a:t>
            </a:r>
            <a:r>
              <a:rPr lang="zh-CN" altLang="zh-CN" sz="2400" dirty="0">
                <a:solidFill>
                  <a:schemeClr val="bg1"/>
                </a:solidFill>
                <a:latin typeface="+mn-ea"/>
              </a:rPr>
              <a:t>往往导致</a:t>
            </a:r>
            <a:r>
              <a:rPr lang="zh-CN" altLang="zh-CN" sz="2400" b="1" dirty="0">
                <a:solidFill>
                  <a:srgbClr val="FFFF00"/>
                </a:solidFill>
                <a:latin typeface="+mn-ea"/>
              </a:rPr>
              <a:t>高的残留误差和</a:t>
            </a:r>
            <a:r>
              <a:rPr lang="zh-CN" altLang="zh-CN" sz="2400" b="1" dirty="0" smtClean="0">
                <a:solidFill>
                  <a:srgbClr val="FFFF00"/>
                </a:solidFill>
                <a:latin typeface="+mn-ea"/>
              </a:rPr>
              <a:t>不稳定性</a:t>
            </a:r>
            <a:r>
              <a:rPr lang="zh-CN" altLang="en-US" sz="2400" dirty="0" smtClean="0">
                <a:solidFill>
                  <a:schemeClr val="bg1"/>
                </a:solidFill>
                <a:latin typeface="+mn-ea"/>
              </a:rPr>
              <a:t>。</a:t>
            </a:r>
            <a:endParaRPr lang="en-US" altLang="zh-CN" sz="2400" b="1" dirty="0">
              <a:solidFill>
                <a:schemeClr val="bg1"/>
              </a:solidFill>
              <a:latin typeface="+mn-ea"/>
            </a:endParaRPr>
          </a:p>
        </p:txBody>
      </p:sp>
    </p:spTree>
    <p:extLst>
      <p:ext uri="{BB962C8B-B14F-4D97-AF65-F5344CB8AC3E}">
        <p14:creationId xmlns:p14="http://schemas.microsoft.com/office/powerpoint/2010/main" val="97701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par>
                                <p:cTn id="8" presetID="10" presetClass="entr" presetSubtype="0"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5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wipe(left)">
                                      <p:cBhvr>
                                        <p:cTn id="19" dur="500"/>
                                        <p:tgtEl>
                                          <p:spTgt spid="129"/>
                                        </p:tgtEl>
                                      </p:cBhvr>
                                    </p:animEffect>
                                  </p:childTnLst>
                                </p:cTn>
                              </p:par>
                              <p:par>
                                <p:cTn id="20" presetID="10" presetClass="entr" presetSubtype="0" fill="hold"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500"/>
                                        <p:tgtEl>
                                          <p:spTgt spid="1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10801351" cy="584775"/>
          </a:xfrm>
          <a:prstGeom prst="rect">
            <a:avLst/>
          </a:prstGeom>
          <a:noFill/>
        </p:spPr>
        <p:txBody>
          <a:bodyPr wrap="square" rtlCol="0">
            <a:spAutoFit/>
          </a:bodyPr>
          <a:lstStyle/>
          <a:p>
            <a:r>
              <a:rPr lang="zh-CN" altLang="en-US" sz="3200" b="1" dirty="0" smtClean="0">
                <a:latin typeface="微软雅黑" panose="020B0503020204020204" pitchFamily="34" charset="-122"/>
              </a:rPr>
              <a:t>多核学习</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13</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矩形 24"/>
          <p:cNvSpPr/>
          <p:nvPr/>
        </p:nvSpPr>
        <p:spPr>
          <a:xfrm>
            <a:off x="592965" y="898041"/>
            <a:ext cx="10903709" cy="1938992"/>
          </a:xfrm>
          <a:prstGeom prst="rect">
            <a:avLst/>
          </a:prstGeom>
          <a:solidFill>
            <a:schemeClr val="accent1"/>
          </a:solidFill>
        </p:spPr>
        <p:txBody>
          <a:bodyPr wrap="square">
            <a:spAutoFit/>
          </a:bodyPr>
          <a:lstStyle/>
          <a:p>
            <a:r>
              <a:rPr lang="zh-CN" altLang="en-US" sz="2400" dirty="0" smtClean="0">
                <a:solidFill>
                  <a:schemeClr val="bg1"/>
                </a:solidFill>
              </a:rPr>
              <a:t>随着数据采集的多样性，同一数据集可以有多种相似性度量（多个核矩阵），如何来整合这些核矩阵，传统的核方法是无法做到的的。</a:t>
            </a:r>
            <a:r>
              <a:rPr lang="en-US" altLang="zh-CN" sz="2400" b="1" dirty="0" err="1" smtClean="0">
                <a:solidFill>
                  <a:srgbClr val="FF0000"/>
                </a:solidFill>
              </a:rPr>
              <a:t>Lankriet</a:t>
            </a:r>
            <a:r>
              <a:rPr lang="zh-CN" altLang="en-US" sz="2400" b="1" dirty="0" smtClean="0">
                <a:solidFill>
                  <a:srgbClr val="FF0000"/>
                </a:solidFill>
              </a:rPr>
              <a:t>在</a:t>
            </a:r>
            <a:r>
              <a:rPr lang="en-US" altLang="zh-CN" sz="2400" b="1" dirty="0" smtClean="0">
                <a:solidFill>
                  <a:srgbClr val="FF0000"/>
                </a:solidFill>
              </a:rPr>
              <a:t>2004</a:t>
            </a:r>
            <a:r>
              <a:rPr lang="zh-CN" altLang="en-US" sz="2400" b="1" dirty="0" smtClean="0">
                <a:solidFill>
                  <a:srgbClr val="FF0000"/>
                </a:solidFill>
              </a:rPr>
              <a:t>年为了增强分类器的推广能力，把核矩阵作为变量加入到学习算法中，提出了“核矩阵”学习的概念，这就是多核学习的雏形</a:t>
            </a:r>
            <a:r>
              <a:rPr lang="zh-CN" altLang="en-US" sz="2400" dirty="0" smtClean="0">
                <a:solidFill>
                  <a:schemeClr val="bg1"/>
                </a:solidFill>
              </a:rPr>
              <a:t>，从此有关多核学习的研究呈上升趋势，多核学习已成为机器学习领域的研究热点。</a:t>
            </a:r>
            <a:endParaRPr lang="zh-CN" altLang="en-US" sz="2400" dirty="0">
              <a:solidFill>
                <a:schemeClr val="bg1"/>
              </a:solidFill>
            </a:endParaRPr>
          </a:p>
        </p:txBody>
      </p:sp>
      <mc:AlternateContent xmlns:mc="http://schemas.openxmlformats.org/markup-compatibility/2006" xmlns:a14="http://schemas.microsoft.com/office/drawing/2010/main">
        <mc:Choice Requires="a14">
          <p:sp>
            <p:nvSpPr>
              <p:cNvPr id="3" name="文本框 2"/>
              <p:cNvSpPr txBox="1"/>
              <p:nvPr/>
            </p:nvSpPr>
            <p:spPr>
              <a:xfrm>
                <a:off x="592964" y="3107488"/>
                <a:ext cx="10903709" cy="3396827"/>
              </a:xfrm>
              <a:prstGeom prst="rect">
                <a:avLst/>
              </a:prstGeom>
              <a:noFill/>
            </p:spPr>
            <p:txBody>
              <a:bodyPr wrap="square" rtlCol="0">
                <a:spAutoFit/>
              </a:bodyPr>
              <a:lstStyle/>
              <a:p>
                <a:r>
                  <a:rPr lang="zh-CN" altLang="en-US" sz="2400" dirty="0" smtClean="0">
                    <a:solidFill>
                      <a:schemeClr val="accent1"/>
                    </a:solidFill>
                  </a:rPr>
                  <a:t>用多个核代替</a:t>
                </a:r>
                <a:r>
                  <a:rPr lang="zh-CN" altLang="en-US" sz="2400" dirty="0">
                    <a:solidFill>
                      <a:schemeClr val="accent1"/>
                    </a:solidFill>
                  </a:rPr>
                  <a:t>多核代替单核能增强决策函数的可解释性，并能获得比单核模型或单核及其组合核模型更优的性能。构造多核模型，</a:t>
                </a:r>
                <a:r>
                  <a:rPr lang="zh-CN" altLang="en-US" sz="2400" dirty="0">
                    <a:solidFill>
                      <a:srgbClr val="FF0000"/>
                    </a:solidFill>
                  </a:rPr>
                  <a:t>最简单也是最常用</a:t>
                </a:r>
                <a:r>
                  <a:rPr lang="zh-CN" altLang="en-US" sz="2400" dirty="0">
                    <a:solidFill>
                      <a:schemeClr val="accent1"/>
                    </a:solidFill>
                  </a:rPr>
                  <a:t>的一种方法</a:t>
                </a:r>
                <a:r>
                  <a:rPr lang="zh-CN" altLang="en-US" sz="2400" dirty="0" smtClean="0">
                    <a:solidFill>
                      <a:schemeClr val="accent1"/>
                    </a:solidFill>
                  </a:rPr>
                  <a:t>就是将核函数</a:t>
                </a:r>
                <a14:m>
                  <m:oMath xmlns:m="http://schemas.openxmlformats.org/officeDocument/2006/math">
                    <m:r>
                      <a:rPr lang="el-GR" altLang="zh-CN" sz="2400" b="0" i="1" smtClean="0">
                        <a:solidFill>
                          <a:schemeClr val="tx1"/>
                        </a:solidFill>
                        <a:latin typeface="Cambria Math" panose="02040503050406030204" pitchFamily="18" charset="0"/>
                        <a:ea typeface="Cambria Math" panose="02040503050406030204" pitchFamily="18" charset="0"/>
                      </a:rPr>
                      <m:t>𝛫</m:t>
                    </m:r>
                    <m:d>
                      <m:dPr>
                        <m:ctrlPr>
                          <a:rPr lang="el-GR" altLang="zh-CN" sz="2400" i="1" smtClean="0">
                            <a:solidFill>
                              <a:schemeClr val="tx1"/>
                            </a:solidFill>
                            <a:latin typeface="Cambria Math" panose="02040503050406030204" pitchFamily="18" charset="0"/>
                            <a:ea typeface="Cambria Math" panose="02040503050406030204" pitchFamily="18" charset="0"/>
                          </a:rPr>
                        </m:ctrlPr>
                      </m:dPr>
                      <m:e>
                        <m:r>
                          <a:rPr lang="el-GR" altLang="zh-CN" sz="2400" b="0" i="1" smtClean="0">
                            <a:solidFill>
                              <a:schemeClr val="tx1"/>
                            </a:solidFill>
                            <a:latin typeface="Cambria Math" panose="02040503050406030204" pitchFamily="18" charset="0"/>
                            <a:ea typeface="Cambria Math" panose="02040503050406030204" pitchFamily="18" charset="0"/>
                          </a:rPr>
                          <m:t>𝛸</m:t>
                        </m:r>
                        <m:r>
                          <a:rPr lang="zh-CN" altLang="en-US" sz="2400" b="0" i="1">
                            <a:solidFill>
                              <a:schemeClr val="tx1"/>
                            </a:solidFill>
                            <a:latin typeface="Cambria Math" panose="02040503050406030204" pitchFamily="18" charset="0"/>
                            <a:ea typeface="Cambria Math" panose="02040503050406030204" pitchFamily="18" charset="0"/>
                          </a:rPr>
                          <m:t>，</m:t>
                        </m:r>
                        <m:sSup>
                          <m:sSupPr>
                            <m:ctrlPr>
                              <a:rPr lang="en-US" altLang="zh-CN" sz="2400" i="1" smtClean="0">
                                <a:solidFill>
                                  <a:schemeClr val="tx1"/>
                                </a:solidFill>
                                <a:latin typeface="Cambria Math" panose="02040503050406030204" pitchFamily="18" charset="0"/>
                                <a:ea typeface="Cambria Math" panose="02040503050406030204" pitchFamily="18" charset="0"/>
                              </a:rPr>
                            </m:ctrlPr>
                          </m:sSupPr>
                          <m:e>
                            <m:r>
                              <a:rPr lang="el-GR" altLang="zh-CN" sz="2400" b="0" i="1" smtClean="0">
                                <a:solidFill>
                                  <a:schemeClr val="tx1"/>
                                </a:solidFill>
                                <a:latin typeface="Cambria Math" panose="02040503050406030204" pitchFamily="18" charset="0"/>
                                <a:ea typeface="Cambria Math" panose="02040503050406030204" pitchFamily="18" charset="0"/>
                              </a:rPr>
                              <m:t>𝛸</m:t>
                            </m:r>
                          </m:e>
                          <m:sup>
                            <m:r>
                              <a:rPr lang="zh-CN" altLang="en-US" sz="2400" b="0" i="1">
                                <a:solidFill>
                                  <a:schemeClr val="tx1"/>
                                </a:solidFill>
                                <a:latin typeface="Cambria Math" panose="02040503050406030204" pitchFamily="18" charset="0"/>
                                <a:ea typeface="Cambria Math" panose="02040503050406030204" pitchFamily="18" charset="0"/>
                              </a:rPr>
                              <m:t>‘</m:t>
                            </m:r>
                          </m:sup>
                        </m:sSup>
                      </m:e>
                    </m:d>
                  </m:oMath>
                </a14:m>
                <a:r>
                  <a:rPr lang="zh-CN" altLang="en-US" sz="2400" dirty="0" smtClean="0">
                    <a:solidFill>
                      <a:schemeClr val="accent1"/>
                    </a:solidFill>
                  </a:rPr>
                  <a:t>表示成多个基核的组合形式，如下：</a:t>
                </a:r>
                <a:endParaRPr lang="en-US" altLang="zh-CN" sz="2400" dirty="0" smtClean="0">
                  <a:solidFill>
                    <a:schemeClr val="accent1"/>
                  </a:solidFill>
                </a:endParaRPr>
              </a:p>
              <a:p>
                <a:pPr/>
                <a14:m>
                  <m:oMathPara xmlns:m="http://schemas.openxmlformats.org/officeDocument/2006/math">
                    <m:oMathParaPr>
                      <m:jc m:val="centerGroup"/>
                    </m:oMathParaPr>
                    <m:oMath xmlns:m="http://schemas.openxmlformats.org/officeDocument/2006/math">
                      <m:r>
                        <m:rPr>
                          <m:sty m:val="p"/>
                        </m:rPr>
                        <a:rPr lang="el-GR" altLang="zh-CN" sz="2400" i="1" smtClean="0">
                          <a:solidFill>
                            <a:schemeClr val="tx1"/>
                          </a:solidFill>
                          <a:latin typeface="Cambria Math" panose="02040503050406030204" pitchFamily="18" charset="0"/>
                          <a:ea typeface="Cambria Math" panose="02040503050406030204" pitchFamily="18" charset="0"/>
                        </a:rPr>
                        <m:t>Κ</m:t>
                      </m:r>
                      <m:d>
                        <m:dPr>
                          <m:ctrlPr>
                            <a:rPr lang="el-GR" altLang="zh-CN" sz="2400" i="1">
                              <a:solidFill>
                                <a:schemeClr val="tx1"/>
                              </a:solidFill>
                              <a:latin typeface="Cambria Math" panose="02040503050406030204" pitchFamily="18" charset="0"/>
                              <a:ea typeface="Cambria Math" panose="02040503050406030204" pitchFamily="18" charset="0"/>
                            </a:rPr>
                          </m:ctrlPr>
                        </m:dPr>
                        <m:e>
                          <m:r>
                            <m:rPr>
                              <m:sty m:val="p"/>
                            </m:rPr>
                            <a:rPr lang="el-GR" altLang="zh-CN" sz="2400" i="1">
                              <a:solidFill>
                                <a:schemeClr val="tx1"/>
                              </a:solidFill>
                              <a:latin typeface="Cambria Math" panose="02040503050406030204" pitchFamily="18" charset="0"/>
                              <a:ea typeface="Cambria Math" panose="02040503050406030204" pitchFamily="18" charset="0"/>
                            </a:rPr>
                            <m:t>Χ</m:t>
                          </m:r>
                          <m:r>
                            <a:rPr lang="zh-CN" altLang="en-US" sz="2400" i="1">
                              <a:solidFill>
                                <a:schemeClr val="tx1"/>
                              </a:solidFill>
                              <a:latin typeface="Cambria Math" panose="02040503050406030204" pitchFamily="18" charset="0"/>
                              <a:ea typeface="Cambria Math" panose="02040503050406030204" pitchFamily="18" charset="0"/>
                            </a:rPr>
                            <m:t>，</m:t>
                          </m:r>
                          <m:sSup>
                            <m:sSupPr>
                              <m:ctrlPr>
                                <a:rPr lang="en-US" altLang="zh-CN" sz="2400" i="1">
                                  <a:solidFill>
                                    <a:schemeClr val="tx1"/>
                                  </a:solidFill>
                                  <a:latin typeface="Cambria Math" panose="02040503050406030204" pitchFamily="18" charset="0"/>
                                  <a:ea typeface="Cambria Math" panose="02040503050406030204" pitchFamily="18" charset="0"/>
                                </a:rPr>
                              </m:ctrlPr>
                            </m:sSupPr>
                            <m:e>
                              <m:r>
                                <m:rPr>
                                  <m:sty m:val="p"/>
                                </m:rPr>
                                <a:rPr lang="el-GR" altLang="zh-CN" sz="2400" i="1">
                                  <a:solidFill>
                                    <a:schemeClr val="tx1"/>
                                  </a:solidFill>
                                  <a:latin typeface="Cambria Math" panose="02040503050406030204" pitchFamily="18" charset="0"/>
                                  <a:ea typeface="Cambria Math" panose="02040503050406030204" pitchFamily="18" charset="0"/>
                                </a:rPr>
                                <m:t>Χ</m:t>
                              </m:r>
                            </m:e>
                            <m:sup>
                              <m:r>
                                <a:rPr lang="zh-CN" altLang="en-US" sz="2400" i="1">
                                  <a:solidFill>
                                    <a:schemeClr val="tx1"/>
                                  </a:solidFill>
                                  <a:latin typeface="Cambria Math" panose="02040503050406030204" pitchFamily="18" charset="0"/>
                                  <a:ea typeface="Cambria Math" panose="02040503050406030204" pitchFamily="18" charset="0"/>
                                </a:rPr>
                                <m:t>‘</m:t>
                              </m:r>
                            </m:sup>
                          </m:sSup>
                        </m:e>
                      </m:d>
                      <m:r>
                        <a:rPr lang="en-US" altLang="zh-CN" sz="2400" i="1">
                          <a:solidFill>
                            <a:schemeClr val="tx1"/>
                          </a:solidFill>
                          <a:latin typeface="Cambria Math" panose="02040503050406030204" pitchFamily="18" charset="0"/>
                          <a:ea typeface="Cambria Math" panose="02040503050406030204" pitchFamily="18" charset="0"/>
                        </a:rPr>
                        <m:t>=</m:t>
                      </m:r>
                      <m:nary>
                        <m:naryPr>
                          <m:chr m:val="∑"/>
                          <m:ctrlPr>
                            <a:rPr lang="en-US" altLang="zh-CN" sz="2400" i="1" smtClean="0">
                              <a:solidFill>
                                <a:schemeClr val="tx1"/>
                              </a:solidFill>
                              <a:latin typeface="Cambria Math" panose="02040503050406030204" pitchFamily="18" charset="0"/>
                              <a:ea typeface="Cambria Math" panose="02040503050406030204" pitchFamily="18" charset="0"/>
                            </a:rPr>
                          </m:ctrlPr>
                        </m:naryPr>
                        <m:sub>
                          <m:r>
                            <m:rPr>
                              <m:sty m:val="p"/>
                              <m:brk m:alnAt="23"/>
                            </m:rPr>
                            <a:rPr lang="en-US" altLang="zh-CN" sz="2400" i="1">
                              <a:solidFill>
                                <a:schemeClr val="tx1"/>
                              </a:solidFill>
                              <a:latin typeface="Cambria Math" panose="02040503050406030204" pitchFamily="18" charset="0"/>
                              <a:ea typeface="Cambria Math" panose="02040503050406030204" pitchFamily="18" charset="0"/>
                            </a:rPr>
                            <m:t>m</m:t>
                          </m:r>
                          <m:r>
                            <a:rPr lang="en-US" altLang="zh-CN" sz="2400" b="0" i="1" smtClean="0">
                              <a:solidFill>
                                <a:schemeClr val="tx1"/>
                              </a:solidFill>
                              <a:latin typeface="Cambria Math" panose="02040503050406030204" pitchFamily="18" charset="0"/>
                              <a:ea typeface="Cambria Math" panose="02040503050406030204" pitchFamily="18" charset="0"/>
                            </a:rPr>
                            <m:t>=1</m:t>
                          </m:r>
                        </m:sub>
                        <m:sup>
                          <m:r>
                            <a:rPr lang="en-US" altLang="zh-CN" sz="2400" b="0" i="1" smtClean="0">
                              <a:solidFill>
                                <a:schemeClr val="tx1"/>
                              </a:solidFill>
                              <a:latin typeface="Cambria Math" panose="02040503050406030204" pitchFamily="18" charset="0"/>
                              <a:ea typeface="Cambria Math" panose="02040503050406030204" pitchFamily="18" charset="0"/>
                            </a:rPr>
                            <m:t>𝑀</m:t>
                          </m:r>
                        </m:sup>
                        <m:e>
                          <m:sSub>
                            <m:sSubPr>
                              <m:ctrlPr>
                                <a:rPr lang="en-US" altLang="zh-CN" sz="240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𝑑</m:t>
                              </m:r>
                            </m:e>
                            <m:sub>
                              <m:r>
                                <a:rPr lang="en-US" altLang="zh-CN" sz="2400" b="0" i="1" smtClean="0">
                                  <a:solidFill>
                                    <a:schemeClr val="tx1"/>
                                  </a:solidFill>
                                  <a:latin typeface="Cambria Math" panose="02040503050406030204" pitchFamily="18" charset="0"/>
                                  <a:ea typeface="Cambria Math" panose="02040503050406030204" pitchFamily="18" charset="0"/>
                                </a:rPr>
                                <m:t>𝑚</m:t>
                              </m:r>
                            </m:sub>
                          </m:sSub>
                          <m:sSub>
                            <m:sSubPr>
                              <m:ctrlPr>
                                <a:rPr lang="en-US" altLang="zh-CN" sz="2400" i="1" smtClean="0">
                                  <a:solidFill>
                                    <a:schemeClr val="tx1"/>
                                  </a:solidFill>
                                  <a:latin typeface="Cambria Math" panose="02040503050406030204" pitchFamily="18" charset="0"/>
                                  <a:ea typeface="Cambria Math" panose="02040503050406030204" pitchFamily="18" charset="0"/>
                                </a:rPr>
                              </m:ctrlPr>
                            </m:sSubPr>
                            <m:e>
                              <m:r>
                                <a:rPr lang="en-US" altLang="zh-CN" sz="2400" b="0" i="1" smtClean="0">
                                  <a:solidFill>
                                    <a:schemeClr val="tx1"/>
                                  </a:solidFill>
                                  <a:latin typeface="Cambria Math" panose="02040503050406030204" pitchFamily="18" charset="0"/>
                                  <a:ea typeface="Cambria Math" panose="02040503050406030204" pitchFamily="18" charset="0"/>
                                </a:rPr>
                                <m:t>𝐾</m:t>
                              </m:r>
                            </m:e>
                            <m:sub>
                              <m:r>
                                <a:rPr lang="en-US" altLang="zh-CN" sz="2400" b="0" i="1" smtClean="0">
                                  <a:solidFill>
                                    <a:schemeClr val="tx1"/>
                                  </a:solidFill>
                                  <a:latin typeface="Cambria Math" panose="02040503050406030204" pitchFamily="18" charset="0"/>
                                  <a:ea typeface="Cambria Math" panose="02040503050406030204" pitchFamily="18" charset="0"/>
                                </a:rPr>
                                <m:t>𝑚</m:t>
                              </m:r>
                            </m:sub>
                          </m:sSub>
                        </m:e>
                      </m:nary>
                      <m:d>
                        <m:dPr>
                          <m:ctrlPr>
                            <a:rPr lang="en-US" altLang="zh-CN" sz="2400" i="1" smtClean="0">
                              <a:solidFill>
                                <a:schemeClr val="tx1"/>
                              </a:solidFill>
                              <a:latin typeface="Cambria Math" panose="02040503050406030204" pitchFamily="18" charset="0"/>
                              <a:ea typeface="Cambria Math" panose="02040503050406030204" pitchFamily="18" charset="0"/>
                            </a:rPr>
                          </m:ctrlPr>
                        </m:dPr>
                        <m:e>
                          <m:r>
                            <m:rPr>
                              <m:sty m:val="p"/>
                            </m:rPr>
                            <a:rPr lang="el-GR" altLang="zh-CN" sz="2400" i="1" smtClean="0">
                              <a:solidFill>
                                <a:schemeClr val="tx1"/>
                              </a:solidFill>
                              <a:latin typeface="Cambria Math" panose="02040503050406030204" pitchFamily="18" charset="0"/>
                              <a:ea typeface="Cambria Math" panose="02040503050406030204" pitchFamily="18" charset="0"/>
                            </a:rPr>
                            <m:t>Χ</m:t>
                          </m:r>
                          <m:r>
                            <a:rPr lang="en-US" altLang="zh-CN" sz="2400" b="0" i="1" smtClean="0">
                              <a:solidFill>
                                <a:schemeClr val="tx1"/>
                              </a:solidFill>
                              <a:latin typeface="Cambria Math" panose="02040503050406030204" pitchFamily="18" charset="0"/>
                              <a:ea typeface="Cambria Math" panose="02040503050406030204" pitchFamily="18" charset="0"/>
                            </a:rPr>
                            <m:t>,</m:t>
                          </m:r>
                          <m:sSup>
                            <m:sSupPr>
                              <m:ctrlPr>
                                <a:rPr lang="en-US" altLang="zh-CN" sz="2400" b="0" i="1" smtClean="0">
                                  <a:solidFill>
                                    <a:schemeClr val="tx1"/>
                                  </a:solidFill>
                                  <a:latin typeface="Cambria Math" panose="02040503050406030204" pitchFamily="18" charset="0"/>
                                  <a:ea typeface="Cambria Math" panose="02040503050406030204" pitchFamily="18" charset="0"/>
                                </a:rPr>
                              </m:ctrlPr>
                            </m:sSupPr>
                            <m:e>
                              <m:r>
                                <m:rPr>
                                  <m:sty m:val="p"/>
                                </m:rPr>
                                <a:rPr lang="el-GR" altLang="zh-CN" sz="2400" b="0" i="1" smtClean="0">
                                  <a:solidFill>
                                    <a:schemeClr val="tx1"/>
                                  </a:solidFill>
                                  <a:latin typeface="Cambria Math" panose="02040503050406030204" pitchFamily="18" charset="0"/>
                                  <a:ea typeface="Cambria Math" panose="02040503050406030204" pitchFamily="18" charset="0"/>
                                </a:rPr>
                                <m:t>Χ</m:t>
                              </m:r>
                            </m:e>
                            <m:sup>
                              <m:r>
                                <a:rPr lang="en-US" altLang="zh-CN" sz="2400" b="0" i="1" smtClean="0">
                                  <a:solidFill>
                                    <a:schemeClr val="tx1"/>
                                  </a:solidFill>
                                  <a:latin typeface="Cambria Math" panose="02040503050406030204" pitchFamily="18" charset="0"/>
                                  <a:ea typeface="Cambria Math" panose="02040503050406030204" pitchFamily="18" charset="0"/>
                                </a:rPr>
                                <m:t>′</m:t>
                              </m:r>
                            </m:sup>
                          </m:sSup>
                        </m:e>
                      </m:d>
                    </m:oMath>
                  </m:oMathPara>
                </a14:m>
                <a:endParaRPr lang="en-US" altLang="zh-CN" sz="2400" dirty="0" smtClean="0">
                  <a:solidFill>
                    <a:schemeClr val="accent1"/>
                  </a:solidFill>
                </a:endParaRPr>
              </a:p>
              <a:p>
                <a:r>
                  <a:rPr lang="zh-CN" altLang="en-US" sz="2400" dirty="0" smtClean="0">
                    <a:solidFill>
                      <a:schemeClr val="accent1"/>
                    </a:solidFill>
                  </a:rPr>
                  <a:t>其中，</a:t>
                </a:r>
                <a14:m>
                  <m:oMath xmlns:m="http://schemas.openxmlformats.org/officeDocument/2006/math">
                    <m:sSub>
                      <m:sSubPr>
                        <m:ctrlPr>
                          <a:rPr lang="en-US" altLang="zh-CN" sz="2400" i="1">
                            <a:solidFill>
                              <a:schemeClr val="accent1"/>
                            </a:solidFill>
                            <a:latin typeface="Cambria Math" panose="02040503050406030204" pitchFamily="18" charset="0"/>
                            <a:ea typeface="Cambria Math" panose="02040503050406030204" pitchFamily="18" charset="0"/>
                          </a:rPr>
                        </m:ctrlPr>
                      </m:sSubPr>
                      <m:e>
                        <m:r>
                          <a:rPr lang="en-US" altLang="zh-CN" sz="2400" i="1">
                            <a:solidFill>
                              <a:schemeClr val="accent1"/>
                            </a:solidFill>
                            <a:latin typeface="Cambria Math" panose="02040503050406030204" pitchFamily="18" charset="0"/>
                            <a:ea typeface="Cambria Math" panose="02040503050406030204" pitchFamily="18" charset="0"/>
                          </a:rPr>
                          <m:t>𝑑</m:t>
                        </m:r>
                      </m:e>
                      <m:sub>
                        <m:r>
                          <a:rPr lang="en-US" altLang="zh-CN" sz="2400" i="1">
                            <a:solidFill>
                              <a:schemeClr val="accent1"/>
                            </a:solidFill>
                            <a:latin typeface="Cambria Math" panose="02040503050406030204" pitchFamily="18" charset="0"/>
                            <a:ea typeface="Cambria Math" panose="02040503050406030204" pitchFamily="18" charset="0"/>
                          </a:rPr>
                          <m:t>𝑚</m:t>
                        </m:r>
                      </m:sub>
                    </m:sSub>
                    <m:r>
                      <a:rPr lang="en-US" altLang="zh-CN" sz="2400" i="1" smtClean="0">
                        <a:solidFill>
                          <a:schemeClr val="accent1"/>
                        </a:solidFill>
                        <a:latin typeface="Cambria Math" panose="02040503050406030204" pitchFamily="18" charset="0"/>
                        <a:ea typeface="Cambria Math" panose="02040503050406030204" pitchFamily="18" charset="0"/>
                      </a:rPr>
                      <m:t>≥</m:t>
                    </m:r>
                    <m:r>
                      <a:rPr lang="en-US" altLang="zh-CN" sz="2400" i="1">
                        <a:solidFill>
                          <a:schemeClr val="accent1"/>
                        </a:solidFill>
                        <a:latin typeface="Cambria Math" panose="02040503050406030204" pitchFamily="18" charset="0"/>
                        <a:ea typeface="Cambria Math" panose="02040503050406030204" pitchFamily="18" charset="0"/>
                      </a:rPr>
                      <m:t>0</m:t>
                    </m:r>
                  </m:oMath>
                </a14:m>
                <a:r>
                  <a:rPr lang="zh-CN" altLang="en-US" sz="2400" dirty="0" smtClean="0">
                    <a:solidFill>
                      <a:schemeClr val="accent1"/>
                    </a:solidFill>
                  </a:rPr>
                  <a:t>，</a:t>
                </a:r>
                <a14:m>
                  <m:oMath xmlns:m="http://schemas.openxmlformats.org/officeDocument/2006/math">
                    <m:nary>
                      <m:naryPr>
                        <m:chr m:val="∑"/>
                        <m:ctrlPr>
                          <a:rPr lang="en-US" altLang="zh-CN" sz="2400" i="1">
                            <a:solidFill>
                              <a:schemeClr val="accent1"/>
                            </a:solidFill>
                            <a:latin typeface="Cambria Math" panose="02040503050406030204" pitchFamily="18" charset="0"/>
                            <a:ea typeface="Cambria Math" panose="02040503050406030204" pitchFamily="18" charset="0"/>
                          </a:rPr>
                        </m:ctrlPr>
                      </m:naryPr>
                      <m:sub>
                        <m:r>
                          <m:rPr>
                            <m:sty m:val="p"/>
                            <m:brk m:alnAt="23"/>
                          </m:rPr>
                          <a:rPr lang="en-US" altLang="zh-CN" sz="2400" i="1">
                            <a:solidFill>
                              <a:schemeClr val="accent1"/>
                            </a:solidFill>
                            <a:latin typeface="Cambria Math" panose="02040503050406030204" pitchFamily="18" charset="0"/>
                            <a:ea typeface="Cambria Math" panose="02040503050406030204" pitchFamily="18" charset="0"/>
                          </a:rPr>
                          <m:t>m</m:t>
                        </m:r>
                        <m:r>
                          <a:rPr lang="en-US" altLang="zh-CN" sz="2400" i="1">
                            <a:solidFill>
                              <a:schemeClr val="accent1"/>
                            </a:solidFill>
                            <a:latin typeface="Cambria Math" panose="02040503050406030204" pitchFamily="18" charset="0"/>
                            <a:ea typeface="Cambria Math" panose="02040503050406030204" pitchFamily="18" charset="0"/>
                          </a:rPr>
                          <m:t>=1</m:t>
                        </m:r>
                      </m:sub>
                      <m:sup>
                        <m:r>
                          <a:rPr lang="en-US" altLang="zh-CN" sz="2400" i="1">
                            <a:solidFill>
                              <a:schemeClr val="accent1"/>
                            </a:solidFill>
                            <a:latin typeface="Cambria Math" panose="02040503050406030204" pitchFamily="18" charset="0"/>
                            <a:ea typeface="Cambria Math" panose="02040503050406030204" pitchFamily="18" charset="0"/>
                          </a:rPr>
                          <m:t>𝑀</m:t>
                        </m:r>
                      </m:sup>
                      <m:e>
                        <m:sSub>
                          <m:sSubPr>
                            <m:ctrlPr>
                              <a:rPr lang="en-US" altLang="zh-CN" sz="2400" i="1">
                                <a:solidFill>
                                  <a:schemeClr val="accent1"/>
                                </a:solidFill>
                                <a:latin typeface="Cambria Math" panose="02040503050406030204" pitchFamily="18" charset="0"/>
                                <a:ea typeface="Cambria Math" panose="02040503050406030204" pitchFamily="18" charset="0"/>
                              </a:rPr>
                            </m:ctrlPr>
                          </m:sSubPr>
                          <m:e>
                            <m:r>
                              <a:rPr lang="en-US" altLang="zh-CN" sz="2400" i="1">
                                <a:solidFill>
                                  <a:schemeClr val="accent1"/>
                                </a:solidFill>
                                <a:latin typeface="Cambria Math" panose="02040503050406030204" pitchFamily="18" charset="0"/>
                                <a:ea typeface="Cambria Math" panose="02040503050406030204" pitchFamily="18" charset="0"/>
                              </a:rPr>
                              <m:t>𝑑</m:t>
                            </m:r>
                          </m:e>
                          <m:sub>
                            <m:r>
                              <a:rPr lang="en-US" altLang="zh-CN" sz="2400" i="1">
                                <a:solidFill>
                                  <a:schemeClr val="accent1"/>
                                </a:solidFill>
                                <a:latin typeface="Cambria Math" panose="02040503050406030204" pitchFamily="18" charset="0"/>
                                <a:ea typeface="Cambria Math" panose="02040503050406030204" pitchFamily="18" charset="0"/>
                              </a:rPr>
                              <m:t>𝑚</m:t>
                            </m:r>
                          </m:sub>
                        </m:sSub>
                        <m:r>
                          <a:rPr lang="en-US" altLang="zh-CN" sz="2400" i="1" smtClean="0">
                            <a:solidFill>
                              <a:schemeClr val="accent1"/>
                            </a:solidFill>
                            <a:latin typeface="Cambria Math" panose="02040503050406030204" pitchFamily="18" charset="0"/>
                            <a:ea typeface="Cambria Math" panose="02040503050406030204" pitchFamily="18" charset="0"/>
                          </a:rPr>
                          <m:t>=</m:t>
                        </m:r>
                        <m:r>
                          <a:rPr lang="en-US" altLang="zh-CN" sz="2400" i="1">
                            <a:solidFill>
                              <a:schemeClr val="accent1"/>
                            </a:solidFill>
                            <a:latin typeface="Cambria Math" panose="02040503050406030204" pitchFamily="18" charset="0"/>
                            <a:ea typeface="Cambria Math" panose="02040503050406030204" pitchFamily="18" charset="0"/>
                          </a:rPr>
                          <m:t>1</m:t>
                        </m:r>
                      </m:e>
                    </m:nary>
                  </m:oMath>
                </a14:m>
                <a:r>
                  <a:rPr lang="zh-CN" altLang="en-US" sz="2400" dirty="0" smtClean="0">
                    <a:solidFill>
                      <a:schemeClr val="accent1"/>
                    </a:solidFill>
                  </a:rPr>
                  <a:t>，</a:t>
                </a:r>
                <a14:m>
                  <m:oMath xmlns:m="http://schemas.openxmlformats.org/officeDocument/2006/math">
                    <m:r>
                      <a:rPr lang="en-US" altLang="zh-CN" sz="2400" b="0" i="1" dirty="0" smtClean="0">
                        <a:solidFill>
                          <a:schemeClr val="accent1"/>
                        </a:solidFill>
                        <a:latin typeface="Cambria Math" panose="02040503050406030204" pitchFamily="18" charset="0"/>
                      </a:rPr>
                      <m:t>𝑀</m:t>
                    </m:r>
                  </m:oMath>
                </a14:m>
                <a:r>
                  <a:rPr lang="zh-CN" altLang="en-US" sz="2400" dirty="0" smtClean="0">
                    <a:solidFill>
                      <a:schemeClr val="accent1"/>
                    </a:solidFill>
                  </a:rPr>
                  <a:t>是基核的个数，</a:t>
                </a:r>
                <a14:m>
                  <m:oMath xmlns:m="http://schemas.openxmlformats.org/officeDocument/2006/math">
                    <m:sSub>
                      <m:sSubPr>
                        <m:ctrlPr>
                          <a:rPr lang="en-US" altLang="zh-CN" sz="2400" i="1">
                            <a:solidFill>
                              <a:schemeClr val="accent1"/>
                            </a:solidFill>
                            <a:latin typeface="Cambria Math" panose="02040503050406030204" pitchFamily="18" charset="0"/>
                            <a:ea typeface="Cambria Math" panose="02040503050406030204" pitchFamily="18" charset="0"/>
                          </a:rPr>
                        </m:ctrlPr>
                      </m:sSubPr>
                      <m:e>
                        <m:r>
                          <a:rPr lang="en-US" altLang="zh-CN" sz="2400" i="1">
                            <a:solidFill>
                              <a:schemeClr val="accent1"/>
                            </a:solidFill>
                            <a:latin typeface="Cambria Math" panose="02040503050406030204" pitchFamily="18" charset="0"/>
                            <a:ea typeface="Cambria Math" panose="02040503050406030204" pitchFamily="18" charset="0"/>
                          </a:rPr>
                          <m:t>𝑑</m:t>
                        </m:r>
                      </m:e>
                      <m:sub>
                        <m:r>
                          <a:rPr lang="en-US" altLang="zh-CN" sz="2400" i="1">
                            <a:solidFill>
                              <a:schemeClr val="accent1"/>
                            </a:solidFill>
                            <a:latin typeface="Cambria Math" panose="02040503050406030204" pitchFamily="18" charset="0"/>
                            <a:ea typeface="Cambria Math" panose="02040503050406030204" pitchFamily="18" charset="0"/>
                          </a:rPr>
                          <m:t>𝑚</m:t>
                        </m:r>
                      </m:sub>
                    </m:sSub>
                  </m:oMath>
                </a14:m>
                <a:r>
                  <a:rPr lang="zh-CN" altLang="en-US" sz="2400" dirty="0" smtClean="0">
                    <a:solidFill>
                      <a:schemeClr val="accent1"/>
                    </a:solidFill>
                  </a:rPr>
                  <a:t>是每个基核的权重（组合系数）</a:t>
                </a:r>
                <a:endParaRPr lang="en-US" altLang="zh-CN" sz="2400" dirty="0" smtClean="0">
                  <a:solidFill>
                    <a:schemeClr val="accent1"/>
                  </a:solidFill>
                </a:endParaRPr>
              </a:p>
              <a:p>
                <a:endParaRPr lang="zh-CN" altLang="en-US" sz="2400" dirty="0">
                  <a:solidFill>
                    <a:schemeClr val="accent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92964" y="3107488"/>
                <a:ext cx="10903709" cy="3396827"/>
              </a:xfrm>
              <a:prstGeom prst="rect">
                <a:avLst/>
              </a:prstGeom>
              <a:blipFill>
                <a:blip r:embed="rId3"/>
                <a:stretch>
                  <a:fillRect l="-838" t="-1436" r="-559" b="-44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8443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10801351" cy="584775"/>
          </a:xfrm>
          <a:prstGeom prst="rect">
            <a:avLst/>
          </a:prstGeom>
          <a:noFill/>
        </p:spPr>
        <p:txBody>
          <a:bodyPr wrap="square" rtlCol="0">
            <a:spAutoFit/>
          </a:bodyPr>
          <a:lstStyle/>
          <a:p>
            <a:r>
              <a:rPr lang="zh-CN" altLang="en-US" sz="3200" b="1" dirty="0" smtClean="0">
                <a:latin typeface="微软雅黑" panose="020B0503020204020204" pitchFamily="34" charset="-122"/>
              </a:rPr>
              <a:t>基于多核学习协同表示 </a:t>
            </a:r>
            <a:r>
              <a:rPr lang="en-US" altLang="zh-CN" sz="3200" b="1" dirty="0">
                <a:latin typeface="微软雅黑" panose="020B0503020204020204" pitchFamily="34" charset="-122"/>
              </a:rPr>
              <a:t>(MKL_CRC+SPM)</a:t>
            </a:r>
            <a:r>
              <a:rPr lang="zh-CN" altLang="en-US" sz="3200" b="1" dirty="0" smtClean="0">
                <a:latin typeface="微软雅黑" panose="020B0503020204020204" pitchFamily="34" charset="-122"/>
              </a:rPr>
              <a:t>分类算法</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14</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1485765924"/>
              </p:ext>
            </p:extLst>
          </p:nvPr>
        </p:nvGraphicFramePr>
        <p:xfrm>
          <a:off x="2070100" y="5586413"/>
          <a:ext cx="3462338" cy="679450"/>
        </p:xfrm>
        <a:graphic>
          <a:graphicData uri="http://schemas.openxmlformats.org/presentationml/2006/ole">
            <mc:AlternateContent xmlns:mc="http://schemas.openxmlformats.org/markup-compatibility/2006">
              <mc:Choice xmlns:v="urn:schemas-microsoft-com:vml" Requires="v">
                <p:oleObj spid="_x0000_s28797" name="Equation" r:id="rId4" imgW="1650960" imgH="279360" progId="Equation.DSMT4">
                  <p:embed/>
                </p:oleObj>
              </mc:Choice>
              <mc:Fallback>
                <p:oleObj name="Equation" r:id="rId4" imgW="1650960" imgH="279360" progId="Equation.DSMT4">
                  <p:embed/>
                  <p:pic>
                    <p:nvPicPr>
                      <p:cNvPr id="15" name="对象 14"/>
                      <p:cNvPicPr>
                        <a:picLocks noChangeAspect="1" noChangeArrowheads="1"/>
                      </p:cNvPicPr>
                      <p:nvPr/>
                    </p:nvPicPr>
                    <p:blipFill>
                      <a:blip r:embed="rId5"/>
                      <a:srcRect/>
                      <a:stretch>
                        <a:fillRect/>
                      </a:stretch>
                    </p:blipFill>
                    <p:spPr bwMode="auto">
                      <a:xfrm>
                        <a:off x="2070100" y="5586413"/>
                        <a:ext cx="3462338" cy="679450"/>
                      </a:xfrm>
                      <a:prstGeom prst="rect">
                        <a:avLst/>
                      </a:prstGeom>
                      <a:noFill/>
                    </p:spPr>
                  </p:pic>
                </p:oleObj>
              </mc:Fallback>
            </mc:AlternateContent>
          </a:graphicData>
        </a:graphic>
      </p:graphicFrame>
      <p:grpSp>
        <p:nvGrpSpPr>
          <p:cNvPr id="334" name="组合 333"/>
          <p:cNvGrpSpPr/>
          <p:nvPr/>
        </p:nvGrpSpPr>
        <p:grpSpPr>
          <a:xfrm>
            <a:off x="204946" y="4610964"/>
            <a:ext cx="5524527" cy="714788"/>
            <a:chOff x="531550" y="3275462"/>
            <a:chExt cx="10801349" cy="396272"/>
          </a:xfrm>
        </p:grpSpPr>
        <p:sp>
          <p:nvSpPr>
            <p:cNvPr id="336" name="矩形 335"/>
            <p:cNvSpPr/>
            <p:nvPr/>
          </p:nvSpPr>
          <p:spPr>
            <a:xfrm>
              <a:off x="531550" y="3275462"/>
              <a:ext cx="10801349" cy="396272"/>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3" name="矩形 332"/>
                <p:cNvSpPr/>
                <p:nvPr/>
              </p:nvSpPr>
              <p:spPr>
                <a:xfrm>
                  <a:off x="531550" y="3313414"/>
                  <a:ext cx="10801349" cy="358320"/>
                </a:xfrm>
                <a:prstGeom prst="rect">
                  <a:avLst/>
                </a:prstGeom>
              </p:spPr>
              <p:txBody>
                <a:bodyPr wrap="square">
                  <a:spAutoFit/>
                </a:bodyPr>
                <a:lstStyle/>
                <a:p>
                  <a:r>
                    <a:rPr lang="zh-CN" altLang="en-US" dirty="0" smtClean="0"/>
                    <a:t>这里</a:t>
                  </a:r>
                  <a14:m>
                    <m:oMath xmlns:m="http://schemas.openxmlformats.org/officeDocument/2006/math">
                      <m:r>
                        <a:rPr lang="zh-CN" altLang="en-US" b="0" i="1" smtClean="0">
                          <a:latin typeface="Cambria Math"/>
                        </a:rPr>
                        <m:t>，</m:t>
                      </m:r>
                      <m:r>
                        <a:rPr lang="en-US" altLang="zh-CN" i="1">
                          <a:latin typeface="Cambria Math"/>
                        </a:rPr>
                        <m:t>𝜙</m:t>
                      </m:r>
                      <m:d>
                        <m:dPr>
                          <m:ctrlPr>
                            <a:rPr lang="zh-CN" altLang="zh-CN" i="1">
                              <a:latin typeface="Cambria Math" panose="02040503050406030204" pitchFamily="18" charset="0"/>
                            </a:rPr>
                          </m:ctrlPr>
                        </m:dPr>
                        <m:e>
                          <m:r>
                            <a:rPr lang="en-US" altLang="zh-CN" i="1">
                              <a:latin typeface="Cambria Math"/>
                            </a:rPr>
                            <m:t>𝐴</m:t>
                          </m:r>
                        </m:e>
                      </m:d>
                    </m:oMath>
                  </a14:m>
                  <a:r>
                    <a:rPr lang="zh-CN" altLang="zh-CN" dirty="0" smtClean="0"/>
                    <a:t>表示</a:t>
                  </a:r>
                  <a:r>
                    <a:rPr lang="zh-CN" altLang="en-US" dirty="0" smtClean="0"/>
                    <a:t>带有权重的样本，</a:t>
                  </a:r>
                  <a:r>
                    <a:rPr lang="en-US" altLang="zh-CN" dirty="0" smtClean="0"/>
                    <a:t> </a:t>
                  </a:r>
                  <a14:m>
                    <m:oMath xmlns:m="http://schemas.openxmlformats.org/officeDocument/2006/math">
                      <m:r>
                        <a:rPr lang="en-US" altLang="zh-CN" i="1">
                          <a:latin typeface="Cambria Math"/>
                        </a:rPr>
                        <m:t>𝑐</m:t>
                      </m:r>
                    </m:oMath>
                  </a14:m>
                  <a:r>
                    <a:rPr lang="zh-CN" altLang="zh-CN" dirty="0"/>
                    <a:t>表示第</a:t>
                  </a:r>
                  <a14:m>
                    <m:oMath xmlns:m="http://schemas.openxmlformats.org/officeDocument/2006/math">
                      <m:r>
                        <a:rPr lang="en-US" altLang="zh-CN" i="1">
                          <a:latin typeface="Cambria Math"/>
                        </a:rPr>
                        <m:t>𝑐</m:t>
                      </m:r>
                    </m:oMath>
                  </a14:m>
                  <a:r>
                    <a:rPr lang="zh-CN" altLang="zh-CN" dirty="0"/>
                    <a:t>类</a:t>
                  </a:r>
                  <a:r>
                    <a:rPr lang="zh-CN" altLang="zh-CN" dirty="0" smtClean="0"/>
                    <a:t>，</a:t>
                  </a:r>
                  <a14:m>
                    <m:oMath xmlns:m="http://schemas.openxmlformats.org/officeDocument/2006/math">
                      <m:r>
                        <a:rPr lang="en-US" altLang="zh-CN" b="0" i="1" smtClean="0">
                          <a:latin typeface="Cambria Math" panose="02040503050406030204" pitchFamily="18" charset="0"/>
                        </a:rPr>
                        <m:t>𝑀</m:t>
                      </m:r>
                    </m:oMath>
                  </a14:m>
                  <a:r>
                    <a:rPr lang="zh-CN" altLang="zh-CN" dirty="0" smtClean="0"/>
                    <a:t>是</a:t>
                  </a:r>
                  <a:r>
                    <a:rPr lang="zh-CN" altLang="en-US" dirty="0" smtClean="0"/>
                    <a:t>基核个数</a:t>
                  </a:r>
                  <a:endParaRPr lang="zh-CN" altLang="en-US" dirty="0"/>
                </a:p>
              </p:txBody>
            </p:sp>
          </mc:Choice>
          <mc:Fallback xmlns="">
            <p:sp>
              <p:nvSpPr>
                <p:cNvPr id="333" name="矩形 332"/>
                <p:cNvSpPr>
                  <a:spLocks noRot="1" noChangeAspect="1" noMove="1" noResize="1" noEditPoints="1" noAdjustHandles="1" noChangeArrowheads="1" noChangeShapeType="1" noTextEdit="1"/>
                </p:cNvSpPr>
                <p:nvPr/>
              </p:nvSpPr>
              <p:spPr>
                <a:xfrm>
                  <a:off x="531550" y="3313414"/>
                  <a:ext cx="10801349" cy="358320"/>
                </a:xfrm>
                <a:prstGeom prst="rect">
                  <a:avLst/>
                </a:prstGeom>
                <a:blipFill>
                  <a:blip r:embed="rId6"/>
                  <a:stretch>
                    <a:fillRect l="-993" t="-5660" b="-14151"/>
                  </a:stretch>
                </a:blipFill>
              </p:spPr>
              <p:txBody>
                <a:bodyPr/>
                <a:lstStyle/>
                <a:p>
                  <a:r>
                    <a:rPr lang="zh-CN" altLang="en-US">
                      <a:noFill/>
                    </a:rPr>
                    <a:t> </a:t>
                  </a:r>
                </a:p>
              </p:txBody>
            </p:sp>
          </mc:Fallback>
        </mc:AlternateContent>
      </p:grpSp>
      <p:grpSp>
        <p:nvGrpSpPr>
          <p:cNvPr id="8" name="组合 7"/>
          <p:cNvGrpSpPr/>
          <p:nvPr/>
        </p:nvGrpSpPr>
        <p:grpSpPr>
          <a:xfrm>
            <a:off x="6133399" y="2406499"/>
            <a:ext cx="5802106" cy="1477328"/>
            <a:chOff x="141497" y="4488367"/>
            <a:chExt cx="5802106" cy="1477328"/>
          </a:xfrm>
        </p:grpSpPr>
        <p:sp>
          <p:nvSpPr>
            <p:cNvPr id="342" name="矩形 341"/>
            <p:cNvSpPr/>
            <p:nvPr/>
          </p:nvSpPr>
          <p:spPr>
            <a:xfrm>
              <a:off x="141497" y="4497395"/>
              <a:ext cx="5794784" cy="146830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8" name="矩形 337"/>
                <p:cNvSpPr/>
                <p:nvPr/>
              </p:nvSpPr>
              <p:spPr>
                <a:xfrm>
                  <a:off x="148819" y="4488367"/>
                  <a:ext cx="5794784" cy="1131079"/>
                </a:xfrm>
                <a:prstGeom prst="rect">
                  <a:avLst/>
                </a:prstGeom>
              </p:spPr>
              <p:txBody>
                <a:bodyPr wrap="square">
                  <a:spAutoFit/>
                </a:bodyPr>
                <a:lstStyle/>
                <a:p>
                  <a:pPr algn="just">
                    <a:lnSpc>
                      <a:spcPct val="125000"/>
                    </a:lnSpc>
                  </a:pPr>
                  <a:r>
                    <a:rPr lang="zh-CN" altLang="zh-CN" dirty="0" smtClean="0"/>
                    <a:t>在</a:t>
                  </a:r>
                  <a:r>
                    <a:rPr lang="zh-CN" altLang="zh-CN" dirty="0"/>
                    <a:t>测试过程中</a:t>
                  </a:r>
                  <a:r>
                    <a:rPr lang="zh-CN" altLang="zh-CN" dirty="0" smtClean="0"/>
                    <a:t>，</a:t>
                  </a:r>
                  <a:r>
                    <a:rPr lang="zh-CN" altLang="en-US" dirty="0" smtClean="0"/>
                    <a:t>通过将</a:t>
                  </a:r>
                  <a:r>
                    <a:rPr lang="zh-CN" altLang="zh-CN" dirty="0" smtClean="0"/>
                    <a:t>权重</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oMath>
                  </a14:m>
                  <a:r>
                    <a:rPr lang="zh-CN" altLang="en-US" dirty="0" smtClean="0"/>
                    <a:t>归一化并</a:t>
                  </a:r>
                  <a:r>
                    <a:rPr lang="zh-CN" altLang="zh-CN" dirty="0" smtClean="0"/>
                    <a:t>计算</a:t>
                  </a:r>
                  <a:r>
                    <a:rPr lang="zh-CN" altLang="zh-CN" dirty="0"/>
                    <a:t>对应的稀疏编码矩阵</a:t>
                  </a:r>
                  <a14:m>
                    <m:oMath xmlns:m="http://schemas.openxmlformats.org/officeDocument/2006/math">
                      <m:r>
                        <a:rPr lang="en-US" altLang="zh-CN" i="1">
                          <a:latin typeface="Cambria Math"/>
                        </a:rPr>
                        <m:t>𝑆</m:t>
                      </m:r>
                    </m:oMath>
                  </a14:m>
                  <a:r>
                    <a:rPr lang="zh-CN" altLang="zh-CN" dirty="0" smtClean="0"/>
                    <a:t>，</a:t>
                  </a:r>
                  <a:r>
                    <a:rPr lang="zh-CN" altLang="en-US" dirty="0" smtClean="0"/>
                    <a:t>最后通过</a:t>
                  </a:r>
                  <a:r>
                    <a:rPr lang="zh-CN" altLang="zh-CN" dirty="0" smtClean="0"/>
                    <a:t>计算</a:t>
                  </a:r>
                  <a:r>
                    <a:rPr lang="zh-CN" altLang="zh-CN" dirty="0"/>
                    <a:t>最小残留误差</a:t>
                  </a:r>
                  <a14:m>
                    <m:oMath xmlns:m="http://schemas.openxmlformats.org/officeDocument/2006/math">
                      <m:r>
                        <a:rPr lang="en-US" altLang="zh-CN" i="1">
                          <a:latin typeface="Cambria Math"/>
                        </a:rPr>
                        <m:t>𝑒</m:t>
                      </m:r>
                      <m:d>
                        <m:dPr>
                          <m:ctrlPr>
                            <a:rPr lang="zh-CN" altLang="zh-CN" i="1">
                              <a:latin typeface="Cambria Math" panose="02040503050406030204" pitchFamily="18" charset="0"/>
                            </a:rPr>
                          </m:ctrlPr>
                        </m:dPr>
                        <m:e>
                          <m:r>
                            <a:rPr lang="en-US" altLang="zh-CN" i="1">
                              <a:latin typeface="Cambria Math"/>
                            </a:rPr>
                            <m:t>𝑦</m:t>
                          </m:r>
                        </m:e>
                      </m:d>
                    </m:oMath>
                  </a14:m>
                  <a:r>
                    <a:rPr lang="zh-CN" altLang="zh-CN" dirty="0"/>
                    <a:t>来判别测试样本</a:t>
                  </a:r>
                  <a14:m>
                    <m:oMath xmlns:m="http://schemas.openxmlformats.org/officeDocument/2006/math">
                      <m:r>
                        <a:rPr lang="en-US" altLang="zh-CN" i="1">
                          <a:latin typeface="Cambria Math"/>
                        </a:rPr>
                        <m:t>𝑦</m:t>
                      </m:r>
                    </m:oMath>
                  </a14:m>
                  <a:r>
                    <a:rPr lang="zh-CN" altLang="zh-CN" dirty="0"/>
                    <a:t>的标签。</a:t>
                  </a:r>
                  <a:endParaRPr lang="zh-CN" altLang="en-US" dirty="0"/>
                </a:p>
              </p:txBody>
            </p:sp>
          </mc:Choice>
          <mc:Fallback xmlns="">
            <p:sp>
              <p:nvSpPr>
                <p:cNvPr id="338" name="矩形 337"/>
                <p:cNvSpPr>
                  <a:spLocks noRot="1" noChangeAspect="1" noMove="1" noResize="1" noEditPoints="1" noAdjustHandles="1" noChangeArrowheads="1" noChangeShapeType="1" noTextEdit="1"/>
                </p:cNvSpPr>
                <p:nvPr/>
              </p:nvSpPr>
              <p:spPr>
                <a:xfrm>
                  <a:off x="148819" y="4488367"/>
                  <a:ext cx="5794784" cy="1131079"/>
                </a:xfrm>
                <a:prstGeom prst="rect">
                  <a:avLst/>
                </a:prstGeom>
                <a:blipFill>
                  <a:blip r:embed="rId7"/>
                  <a:stretch>
                    <a:fillRect l="-841" r="-946" b="-5405"/>
                  </a:stretch>
                </a:blipFill>
              </p:spPr>
              <p:txBody>
                <a:bodyPr/>
                <a:lstStyle/>
                <a:p>
                  <a:r>
                    <a:rPr lang="zh-CN" altLang="en-US">
                      <a:noFill/>
                    </a:rPr>
                    <a:t> </a:t>
                  </a:r>
                </a:p>
              </p:txBody>
            </p:sp>
          </mc:Fallback>
        </mc:AlternateContent>
      </p:grpSp>
      <p:cxnSp>
        <p:nvCxnSpPr>
          <p:cNvPr id="20" name="直接连接符 19"/>
          <p:cNvCxnSpPr/>
          <p:nvPr/>
        </p:nvCxnSpPr>
        <p:spPr>
          <a:xfrm>
            <a:off x="5975636" y="1118336"/>
            <a:ext cx="0" cy="5347901"/>
          </a:xfrm>
          <a:prstGeom prst="line">
            <a:avLst/>
          </a:prstGeom>
          <a:ln w="25400">
            <a:solidFill>
              <a:srgbClr val="0053A3"/>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22" name="对象 21"/>
          <p:cNvGraphicFramePr>
            <a:graphicFrameLocks noChangeAspect="1"/>
          </p:cNvGraphicFramePr>
          <p:nvPr>
            <p:extLst>
              <p:ext uri="{D42A27DB-BD31-4B8C-83A1-F6EECF244321}">
                <p14:modId xmlns:p14="http://schemas.microsoft.com/office/powerpoint/2010/main" val="276421931"/>
              </p:ext>
            </p:extLst>
          </p:nvPr>
        </p:nvGraphicFramePr>
        <p:xfrm>
          <a:off x="1016433" y="1226924"/>
          <a:ext cx="3744913" cy="1238250"/>
        </p:xfrm>
        <a:graphic>
          <a:graphicData uri="http://schemas.openxmlformats.org/presentationml/2006/ole">
            <mc:AlternateContent xmlns:mc="http://schemas.openxmlformats.org/markup-compatibility/2006">
              <mc:Choice xmlns:v="urn:schemas-microsoft-com:vml" Requires="v">
                <p:oleObj spid="_x0000_s28798" name="Equation" r:id="rId8" imgW="1688760" imgH="558720" progId="Equation.DSMT4">
                  <p:embed/>
                </p:oleObj>
              </mc:Choice>
              <mc:Fallback>
                <p:oleObj name="Equation" r:id="rId8" imgW="1688760" imgH="558720" progId="Equation.DSMT4">
                  <p:embed/>
                  <p:pic>
                    <p:nvPicPr>
                      <p:cNvPr id="22" name="对象 21"/>
                      <p:cNvPicPr>
                        <a:picLocks noChangeAspect="1" noChangeArrowheads="1"/>
                      </p:cNvPicPr>
                      <p:nvPr/>
                    </p:nvPicPr>
                    <p:blipFill>
                      <a:blip r:embed="rId9"/>
                      <a:srcRect/>
                      <a:stretch>
                        <a:fillRect/>
                      </a:stretch>
                    </p:blipFill>
                    <p:spPr bwMode="auto">
                      <a:xfrm>
                        <a:off x="1016433" y="1226924"/>
                        <a:ext cx="3744913" cy="1238250"/>
                      </a:xfrm>
                      <a:prstGeom prst="rect">
                        <a:avLst/>
                      </a:prstGeom>
                      <a:noFill/>
                      <a:ln>
                        <a:noFill/>
                      </a:ln>
                    </p:spPr>
                  </p:pic>
                </p:oleObj>
              </mc:Fallback>
            </mc:AlternateContent>
          </a:graphicData>
        </a:graphic>
      </p:graphicFrame>
      <p:sp>
        <p:nvSpPr>
          <p:cNvPr id="23" name="矩形 22"/>
          <p:cNvSpPr/>
          <p:nvPr/>
        </p:nvSpPr>
        <p:spPr bwMode="auto">
          <a:xfrm>
            <a:off x="69294" y="3009619"/>
            <a:ext cx="5728809" cy="1349153"/>
          </a:xfrm>
          <a:prstGeom prst="rect">
            <a:avLst/>
          </a:prstGeom>
          <a:noFill/>
          <a:ln w="25400">
            <a:solidFill>
              <a:srgbClr val="FF0000"/>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24" name="下箭头 23"/>
          <p:cNvSpPr/>
          <p:nvPr/>
        </p:nvSpPr>
        <p:spPr bwMode="auto">
          <a:xfrm>
            <a:off x="2628758" y="2050058"/>
            <a:ext cx="520262" cy="712881"/>
          </a:xfrm>
          <a:prstGeom prst="downArrow">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7" name="TextBox 6"/>
          <p:cNvSpPr txBox="1"/>
          <p:nvPr/>
        </p:nvSpPr>
        <p:spPr>
          <a:xfrm>
            <a:off x="204946" y="5708109"/>
            <a:ext cx="1467068" cy="400110"/>
          </a:xfrm>
          <a:prstGeom prst="rect">
            <a:avLst/>
          </a:prstGeom>
          <a:solidFill>
            <a:schemeClr val="accent1"/>
          </a:solidFill>
        </p:spPr>
        <p:txBody>
          <a:bodyPr wrap="none" rtlCol="0">
            <a:spAutoFit/>
          </a:bodyPr>
          <a:lstStyle/>
          <a:p>
            <a:r>
              <a:rPr lang="zh-CN" altLang="en-US" sz="2000" dirty="0" smtClean="0">
                <a:solidFill>
                  <a:schemeClr val="bg1"/>
                </a:solidFill>
              </a:rPr>
              <a:t>残留误差：</a:t>
            </a:r>
            <a:endParaRPr lang="zh-CN" altLang="en-US" sz="2000" dirty="0">
              <a:solidFill>
                <a:schemeClr val="bg1"/>
              </a:solidFill>
            </a:endParaRPr>
          </a:p>
        </p:txBody>
      </p:sp>
      <mc:AlternateContent xmlns:mc="http://schemas.openxmlformats.org/markup-compatibility/2006" xmlns:a14="http://schemas.microsoft.com/office/drawing/2010/main">
        <mc:Choice Requires="a14">
          <p:sp>
            <p:nvSpPr>
              <p:cNvPr id="3" name="矩形 2"/>
              <p:cNvSpPr/>
              <p:nvPr/>
            </p:nvSpPr>
            <p:spPr>
              <a:xfrm>
                <a:off x="157956" y="3021353"/>
                <a:ext cx="5487025" cy="1325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𝛽</m:t>
                                </m:r>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0">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zh-CN" altLang="en-US" i="1">
                                            <a:latin typeface="Cambria Math" panose="02040503050406030204" pitchFamily="18" charset="0"/>
                                          </a:rPr>
                                          <m:t>𝑋</m:t>
                                        </m:r>
                                      </m:e>
                                    </m:d>
                                    <m:r>
                                      <a:rPr lang="zh-CN" altLang="en-US" i="1">
                                        <a:latin typeface="Cambria Math" panose="02040503050406030204" pitchFamily="18" charset="0"/>
                                      </a:rPr>
                                      <m:t>𝑠</m:t>
                                    </m:r>
                                    <m:r>
                                      <a:rPr lang="zh-CN" altLang="en-US" i="0">
                                        <a:latin typeface="Cambria Math" panose="02040503050406030204" pitchFamily="18" charset="0"/>
                                      </a:rPr>
                                      <m:t>‖</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m:t>
                                </m:r>
                                <m:r>
                                  <a:rPr lang="zh-CN" altLang="en-US" i="1">
                                    <a:latin typeface="Cambria Math" panose="02040503050406030204" pitchFamily="18" charset="0"/>
                                  </a:rPr>
                                  <m:t>𝜂</m:t>
                                </m:r>
                                <m:sSubSup>
                                  <m:sSubSupPr>
                                    <m:ctrlPr>
                                      <a:rPr lang="zh-CN" altLang="en-US" i="1">
                                        <a:latin typeface="Cambria Math" panose="02040503050406030204" pitchFamily="18" charset="0"/>
                                      </a:rPr>
                                    </m:ctrlPr>
                                  </m:sSubSupPr>
                                  <m:e>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e>
                                  <m:sub>
                                    <m:r>
                                      <m:rPr>
                                        <m:nor/>
                                      </m:rPr>
                                      <a:rPr lang="zh-CN" altLang="en-US" i="1">
                                        <a:latin typeface="Cambria Math" panose="02040503050406030204" pitchFamily="18" charset="0"/>
                                      </a:rPr>
                                      <m:t>2</m:t>
                                    </m:r>
                                  </m:sub>
                                  <m:sup>
                                    <m:r>
                                      <m:rPr>
                                        <m:nor/>
                                      </m:rPr>
                                      <a:rPr lang="zh-CN" altLang="en-US" i="1">
                                        <a:latin typeface="Cambria Math" panose="02040503050406030204" pitchFamily="18" charset="0"/>
                                      </a:rPr>
                                      <m:t>2</m:t>
                                    </m:r>
                                  </m:sup>
                                </m:sSubSup>
                              </m:e>
                            </m:d>
                          </m:e>
                        </m:mr>
                        <m:m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𝑚</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𝛽</m:t>
                                    </m:r>
                                  </m:e>
                                  <m:sub>
                                    <m:r>
                                      <a:rPr lang="zh-CN" altLang="en-US" i="1">
                                        <a:latin typeface="Cambria Math" panose="02040503050406030204" pitchFamily="18" charset="0"/>
                                      </a:rPr>
                                      <m:t>𝑚</m:t>
                                    </m:r>
                                  </m:sub>
                                  <m:sup>
                                    <m:r>
                                      <a:rPr lang="zh-CN" altLang="en-US" i="0">
                                        <a:latin typeface="Cambria Math" panose="02040503050406030204" pitchFamily="18" charset="0"/>
                                      </a:rPr>
                                      <m:t>2</m:t>
                                    </m:r>
                                  </m:sup>
                                </m:sSubSup>
                              </m:e>
                            </m:nary>
                            <m:r>
                              <a:rPr lang="zh-CN" altLang="en-US" i="0">
                                <a:latin typeface="Cambria Math" panose="02040503050406030204" pitchFamily="18" charset="0"/>
                              </a:rPr>
                              <m:t>=1</m:t>
                            </m:r>
                          </m:e>
                        </m:mr>
                      </m:m>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57956" y="3021353"/>
                <a:ext cx="5487025" cy="132568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435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90649" y="30781"/>
            <a:ext cx="10801351" cy="584775"/>
          </a:xfrm>
          <a:prstGeom prst="rect">
            <a:avLst/>
          </a:prstGeom>
          <a:noFill/>
        </p:spPr>
        <p:txBody>
          <a:bodyPr wrap="square" rtlCol="0">
            <a:spAutoFit/>
          </a:bodyPr>
          <a:lstStyle/>
          <a:p>
            <a:r>
              <a:rPr lang="en-US" altLang="zh-CN" sz="3200" b="1" dirty="0">
                <a:latin typeface="微软雅黑" panose="020B0503020204020204" pitchFamily="34" charset="-122"/>
              </a:rPr>
              <a:t>MKL_CRC+SPM</a:t>
            </a:r>
            <a:r>
              <a:rPr lang="zh-CN" altLang="en-US" sz="3200" b="1" dirty="0" smtClean="0">
                <a:latin typeface="微软雅黑" panose="020B0503020204020204" pitchFamily="34" charset="-122"/>
              </a:rPr>
              <a:t>算法优化求解</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15</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7" name="组合 16"/>
          <p:cNvGrpSpPr/>
          <p:nvPr/>
        </p:nvGrpSpPr>
        <p:grpSpPr>
          <a:xfrm>
            <a:off x="5284643" y="2108086"/>
            <a:ext cx="6703628" cy="380470"/>
            <a:chOff x="131380" y="2446995"/>
            <a:chExt cx="5964620" cy="380470"/>
          </a:xfrm>
        </p:grpSpPr>
        <p:sp>
          <p:nvSpPr>
            <p:cNvPr id="336" name="矩形 335"/>
            <p:cNvSpPr/>
            <p:nvPr/>
          </p:nvSpPr>
          <p:spPr>
            <a:xfrm>
              <a:off x="147146" y="2446995"/>
              <a:ext cx="5575737" cy="38047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TextBox 9"/>
                <p:cNvSpPr txBox="1"/>
                <p:nvPr/>
              </p:nvSpPr>
              <p:spPr>
                <a:xfrm>
                  <a:off x="131380" y="2458132"/>
                  <a:ext cx="5964620" cy="369332"/>
                </a:xfrm>
                <a:prstGeom prst="rect">
                  <a:avLst/>
                </a:prstGeom>
                <a:noFill/>
              </p:spPr>
              <p:txBody>
                <a:bodyPr wrap="square" rtlCol="0">
                  <a:spAutoFit/>
                </a:bodyPr>
                <a:lstStyle/>
                <a:p>
                  <a:r>
                    <a:rPr lang="zh-CN" altLang="en-US" dirty="0"/>
                    <a:t>首先</a:t>
                  </a:r>
                  <a:r>
                    <a:rPr lang="zh-CN" altLang="en-US" dirty="0" smtClean="0">
                      <a:solidFill>
                        <a:srgbClr val="FF0000"/>
                      </a:solidFill>
                    </a:rPr>
                    <a:t>固定</a:t>
                  </a:r>
                  <a14:m>
                    <m:oMath xmlns:m="http://schemas.openxmlformats.org/officeDocument/2006/math">
                      <m:sSub>
                        <m:sSubPr>
                          <m:ctrlPr>
                            <a:rPr lang="zh-CN" altLang="en-US" i="1" kern="100">
                              <a:solidFill>
                                <a:srgbClr val="FF0000"/>
                              </a:solidFill>
                              <a:latin typeface="Cambria Math" panose="02040503050406030204" pitchFamily="18" charset="0"/>
                            </a:rPr>
                          </m:ctrlPr>
                        </m:sSubPr>
                        <m:e>
                          <m:r>
                            <a:rPr lang="zh-CN" altLang="en-US" i="1" kern="100">
                              <a:solidFill>
                                <a:srgbClr val="FF0000"/>
                              </a:solidFill>
                              <a:latin typeface="Cambria Math"/>
                            </a:rPr>
                            <m:t>𝛽</m:t>
                          </m:r>
                        </m:e>
                        <m:sub>
                          <m:r>
                            <a:rPr lang="zh-CN" altLang="en-US" i="1" kern="100">
                              <a:solidFill>
                                <a:srgbClr val="FF0000"/>
                              </a:solidFill>
                              <a:latin typeface="Cambria Math"/>
                            </a:rPr>
                            <m:t>𝑚</m:t>
                          </m:r>
                        </m:sub>
                      </m:sSub>
                    </m:oMath>
                  </a14:m>
                  <a:r>
                    <a:rPr lang="zh-CN" altLang="en-US" dirty="0" smtClean="0"/>
                    <a:t>，通过</a:t>
                  </a:r>
                  <a:r>
                    <a:rPr lang="zh-CN" altLang="en-US" dirty="0" smtClean="0">
                      <a:solidFill>
                        <a:srgbClr val="FF0000"/>
                      </a:solidFill>
                    </a:rPr>
                    <a:t>核运算</a:t>
                  </a:r>
                  <a:r>
                    <a:rPr lang="zh-CN" altLang="en-US" dirty="0" smtClean="0"/>
                    <a:t>和</a:t>
                  </a:r>
                  <a:r>
                    <a:rPr lang="zh-CN" altLang="en-US" dirty="0" smtClean="0">
                      <a:solidFill>
                        <a:srgbClr val="FF0000"/>
                      </a:solidFill>
                    </a:rPr>
                    <a:t>矩阵的迹的求导</a:t>
                  </a:r>
                  <a:r>
                    <a:rPr lang="zh-CN" altLang="en-US" dirty="0" smtClean="0"/>
                    <a:t>公式，可以得到</a:t>
                  </a:r>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1380" y="2458132"/>
                  <a:ext cx="5964620" cy="369332"/>
                </a:xfrm>
                <a:prstGeom prst="rect">
                  <a:avLst/>
                </a:prstGeom>
                <a:blipFill>
                  <a:blip r:embed="rId3"/>
                  <a:stretch>
                    <a:fillRect l="-818" t="-10000" b="-2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矩形 27"/>
              <p:cNvSpPr/>
              <p:nvPr/>
            </p:nvSpPr>
            <p:spPr>
              <a:xfrm>
                <a:off x="5302362" y="3657762"/>
                <a:ext cx="6266563" cy="38047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smtClean="0">
                    <a:solidFill>
                      <a:srgbClr val="FF0000"/>
                    </a:solidFill>
                  </a:rPr>
                  <a:t>固定</a:t>
                </a:r>
                <a14:m>
                  <m:oMath xmlns:m="http://schemas.openxmlformats.org/officeDocument/2006/math">
                    <m:r>
                      <a:rPr lang="en-US" altLang="zh-CN" b="0" i="1" smtClean="0">
                        <a:solidFill>
                          <a:srgbClr val="FF0000"/>
                        </a:solidFill>
                        <a:latin typeface="Cambria Math" panose="02040503050406030204" pitchFamily="18" charset="0"/>
                      </a:rPr>
                      <m:t>𝑆</m:t>
                    </m:r>
                  </m:oMath>
                </a14:m>
                <a:r>
                  <a:rPr lang="zh-CN" altLang="en-US" dirty="0" smtClean="0">
                    <a:solidFill>
                      <a:schemeClr val="tx1"/>
                    </a:solidFill>
                  </a:rPr>
                  <a:t>，通过构造</a:t>
                </a:r>
                <a:r>
                  <a:rPr lang="zh-CN" altLang="en-US" dirty="0" smtClean="0">
                    <a:solidFill>
                      <a:srgbClr val="FF0000"/>
                    </a:solidFill>
                  </a:rPr>
                  <a:t>拉格朗日算子</a:t>
                </a:r>
                <a:r>
                  <a:rPr lang="zh-CN" altLang="en-US" dirty="0" smtClean="0">
                    <a:solidFill>
                      <a:schemeClr val="tx1"/>
                    </a:solidFill>
                  </a:rPr>
                  <a:t>，可以得到</a:t>
                </a:r>
                <a:endParaRPr lang="zh-CN" altLang="en-US" dirty="0">
                  <a:solidFill>
                    <a:schemeClr val="tx1"/>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5302362" y="3657762"/>
                <a:ext cx="6266563" cy="380470"/>
              </a:xfrm>
              <a:prstGeom prst="rect">
                <a:avLst/>
              </a:prstGeom>
              <a:blipFill>
                <a:blip r:embed="rId4"/>
                <a:stretch>
                  <a:fillRect l="-777" t="-4688" b="-21875"/>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791324" y="5044076"/>
                <a:ext cx="2128916" cy="769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a:rPr>
                        <m:t>其中</m:t>
                      </m:r>
                      <m:r>
                        <a:rPr lang="zh-CN" altLang="en-US" sz="1400" b="0" i="1" smtClean="0">
                          <a:latin typeface="Cambria Math"/>
                        </a:rPr>
                        <m:t>，</m:t>
                      </m:r>
                      <m:sSub>
                        <m:sSubPr>
                          <m:ctrlPr>
                            <a:rPr lang="zh-CN" altLang="en-US" sz="1400" i="1" kern="100">
                              <a:latin typeface="Cambria Math" panose="02040503050406030204" pitchFamily="18" charset="0"/>
                            </a:rPr>
                          </m:ctrlPr>
                        </m:sSubPr>
                        <m:e>
                          <m:r>
                            <a:rPr lang="zh-CN" altLang="en-US" sz="1400" i="1" kern="100">
                              <a:latin typeface="Cambria Math"/>
                            </a:rPr>
                            <m:t>𝛽</m:t>
                          </m:r>
                        </m:e>
                        <m:sub>
                          <m:r>
                            <a:rPr lang="zh-CN" altLang="en-US" sz="1400" i="1" kern="100">
                              <a:latin typeface="Cambria Math"/>
                            </a:rPr>
                            <m:t>𝑚</m:t>
                          </m:r>
                        </m:sub>
                      </m:sSub>
                      <m:r>
                        <a:rPr lang="en-US" altLang="zh-CN" sz="1400" i="1" kern="100">
                          <a:latin typeface="Cambria Math"/>
                        </a:rPr>
                        <m:t>=</m:t>
                      </m:r>
                      <m:f>
                        <m:fPr>
                          <m:ctrlPr>
                            <a:rPr lang="zh-CN" altLang="zh-CN" sz="1400" i="1">
                              <a:solidFill>
                                <a:srgbClr val="000000"/>
                              </a:solidFill>
                              <a:latin typeface="Cambria Math" panose="02040503050406030204" pitchFamily="18" charset="0"/>
                              <a:ea typeface="Cambria Math"/>
                            </a:rPr>
                          </m:ctrlPr>
                        </m:fPr>
                        <m:num>
                          <m:sSub>
                            <m:sSubPr>
                              <m:ctrlPr>
                                <a:rPr lang="zh-CN" altLang="en-US" sz="1400" i="1" kern="100">
                                  <a:latin typeface="Cambria Math" panose="02040503050406030204" pitchFamily="18" charset="0"/>
                                </a:rPr>
                              </m:ctrlPr>
                            </m:sSubPr>
                            <m:e>
                              <m:r>
                                <a:rPr lang="zh-CN" altLang="en-US" sz="1400" i="1" kern="100">
                                  <a:latin typeface="Cambria Math"/>
                                </a:rPr>
                                <m:t>𝛽</m:t>
                              </m:r>
                            </m:e>
                            <m:sub>
                              <m:r>
                                <a:rPr lang="zh-CN" altLang="en-US" sz="1400" i="1" kern="100">
                                  <a:latin typeface="Cambria Math"/>
                                </a:rPr>
                                <m:t>𝑚</m:t>
                              </m:r>
                            </m:sub>
                          </m:sSub>
                        </m:num>
                        <m:den>
                          <m:rad>
                            <m:radPr>
                              <m:degHide m:val="on"/>
                              <m:ctrlPr>
                                <a:rPr lang="en-US" altLang="zh-CN" sz="1400" b="1" i="1" kern="100" smtClean="0">
                                  <a:latin typeface="Cambria Math" panose="02040503050406030204" pitchFamily="18" charset="0"/>
                                </a:rPr>
                              </m:ctrlPr>
                            </m:radPr>
                            <m:deg/>
                            <m:e>
                              <m:nary>
                                <m:naryPr>
                                  <m:chr m:val="∑"/>
                                  <m:ctrlPr>
                                    <a:rPr lang="en-US" altLang="zh-CN" sz="1400" b="1" i="1" kern="100" smtClean="0">
                                      <a:latin typeface="Cambria Math" panose="02040503050406030204" pitchFamily="18" charset="0"/>
                                    </a:rPr>
                                  </m:ctrlPr>
                                </m:naryPr>
                                <m:sub>
                                  <m:r>
                                    <m:rPr>
                                      <m:brk m:alnAt="23"/>
                                    </m:rPr>
                                    <a:rPr lang="en-US" altLang="zh-CN" sz="1400" b="1" i="1" kern="100" smtClean="0">
                                      <a:latin typeface="Cambria Math" panose="02040503050406030204" pitchFamily="18" charset="0"/>
                                    </a:rPr>
                                    <m:t>𝒎</m:t>
                                  </m:r>
                                  <m:r>
                                    <a:rPr lang="en-US" altLang="zh-CN" sz="1400" b="1" i="1" kern="100" smtClean="0">
                                      <a:latin typeface="Cambria Math" panose="02040503050406030204" pitchFamily="18" charset="0"/>
                                    </a:rPr>
                                    <m:t>=</m:t>
                                  </m:r>
                                  <m:r>
                                    <a:rPr lang="en-US" altLang="zh-CN" sz="1400" b="1" i="1" kern="100" smtClean="0">
                                      <a:latin typeface="Cambria Math" panose="02040503050406030204" pitchFamily="18" charset="0"/>
                                    </a:rPr>
                                    <m:t>𝟏</m:t>
                                  </m:r>
                                </m:sub>
                                <m:sup>
                                  <m:r>
                                    <a:rPr lang="en-US" altLang="zh-CN" sz="1400" b="1" i="1" kern="100" smtClean="0">
                                      <a:latin typeface="Cambria Math" panose="02040503050406030204" pitchFamily="18" charset="0"/>
                                    </a:rPr>
                                    <m:t>𝑴</m:t>
                                  </m:r>
                                </m:sup>
                                <m:e>
                                  <m:sSubSup>
                                    <m:sSubSupPr>
                                      <m:ctrlPr>
                                        <a:rPr lang="en-US" altLang="zh-CN" sz="1400" b="1" i="1" kern="100" smtClean="0">
                                          <a:latin typeface="Cambria Math" panose="02040503050406030204" pitchFamily="18" charset="0"/>
                                        </a:rPr>
                                      </m:ctrlPr>
                                    </m:sSubSupPr>
                                    <m:e>
                                      <m:r>
                                        <a:rPr lang="zh-CN" altLang="en-US" sz="1400" b="1" i="1" kern="100" smtClean="0">
                                          <a:latin typeface="Cambria Math" panose="02040503050406030204" pitchFamily="18" charset="0"/>
                                        </a:rPr>
                                        <m:t>𝜷</m:t>
                                      </m:r>
                                    </m:e>
                                    <m:sub>
                                      <m:r>
                                        <a:rPr lang="en-US" altLang="zh-CN" sz="1400" b="1" i="1" kern="100" smtClean="0">
                                          <a:latin typeface="Cambria Math" panose="02040503050406030204" pitchFamily="18" charset="0"/>
                                        </a:rPr>
                                        <m:t>𝒎</m:t>
                                      </m:r>
                                    </m:sub>
                                    <m:sup>
                                      <m:r>
                                        <a:rPr lang="en-US" altLang="zh-CN" sz="1400" b="1" i="1" kern="100" smtClean="0">
                                          <a:latin typeface="Cambria Math" panose="02040503050406030204" pitchFamily="18" charset="0"/>
                                        </a:rPr>
                                        <m:t>𝟐</m:t>
                                      </m:r>
                                    </m:sup>
                                  </m:sSubSup>
                                </m:e>
                              </m:nary>
                            </m:e>
                          </m:rad>
                        </m:den>
                      </m:f>
                    </m:oMath>
                  </m:oMathPara>
                </a14:m>
                <a:endParaRPr lang="zh-CN" altLang="en-US" sz="1400" dirty="0"/>
              </a:p>
            </p:txBody>
          </p:sp>
        </mc:Choice>
        <mc:Fallback xmlns="">
          <p:sp>
            <p:nvSpPr>
              <p:cNvPr id="19" name="矩形 18"/>
              <p:cNvSpPr>
                <a:spLocks noRot="1" noChangeAspect="1" noMove="1" noResize="1" noEditPoints="1" noAdjustHandles="1" noChangeArrowheads="1" noChangeShapeType="1" noTextEdit="1"/>
              </p:cNvSpPr>
              <p:nvPr/>
            </p:nvSpPr>
            <p:spPr>
              <a:xfrm>
                <a:off x="6791324" y="5044076"/>
                <a:ext cx="2128916" cy="769313"/>
              </a:xfrm>
              <a:prstGeom prst="rect">
                <a:avLst/>
              </a:prstGeom>
              <a:blipFill>
                <a:blip r:embed="rId5"/>
                <a:stretch>
                  <a:fillRect b="-51969"/>
                </a:stretch>
              </a:blipFill>
            </p:spPr>
            <p:txBody>
              <a:bodyPr/>
              <a:lstStyle/>
              <a:p>
                <a:r>
                  <a:rPr lang="zh-CN" altLang="en-US">
                    <a:noFill/>
                  </a:rPr>
                  <a:t> </a:t>
                </a:r>
              </a:p>
            </p:txBody>
          </p:sp>
        </mc:Fallback>
      </mc:AlternateContent>
      <p:grpSp>
        <p:nvGrpSpPr>
          <p:cNvPr id="21" name="组合 20"/>
          <p:cNvGrpSpPr/>
          <p:nvPr/>
        </p:nvGrpSpPr>
        <p:grpSpPr>
          <a:xfrm>
            <a:off x="5369897" y="5907053"/>
            <a:ext cx="6361934" cy="380470"/>
            <a:chOff x="168920" y="6068044"/>
            <a:chExt cx="5848804" cy="380470"/>
          </a:xfrm>
        </p:grpSpPr>
        <p:sp>
          <p:nvSpPr>
            <p:cNvPr id="32" name="矩形 31"/>
            <p:cNvSpPr/>
            <p:nvPr/>
          </p:nvSpPr>
          <p:spPr>
            <a:xfrm>
              <a:off x="177862" y="6068044"/>
              <a:ext cx="5768473" cy="38047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矩形 19"/>
                <p:cNvSpPr/>
                <p:nvPr/>
              </p:nvSpPr>
              <p:spPr>
                <a:xfrm>
                  <a:off x="168920" y="6079182"/>
                  <a:ext cx="5848804" cy="369332"/>
                </a:xfrm>
                <a:prstGeom prst="rect">
                  <a:avLst/>
                </a:prstGeom>
              </p:spPr>
              <p:txBody>
                <a:bodyPr wrap="none">
                  <a:spAutoFit/>
                </a:bodyPr>
                <a:lstStyle/>
                <a:p>
                  <a:r>
                    <a:rPr lang="zh-CN" altLang="zh-CN" dirty="0" smtClean="0"/>
                    <a:t>通过</a:t>
                  </a:r>
                  <a:r>
                    <a:rPr lang="zh-CN" altLang="zh-CN" dirty="0" smtClean="0">
                      <a:solidFill>
                        <a:srgbClr val="FF0000"/>
                      </a:solidFill>
                    </a:rPr>
                    <a:t>交替更新</a:t>
                  </a:r>
                  <a14:m>
                    <m:oMath xmlns:m="http://schemas.openxmlformats.org/officeDocument/2006/math">
                      <m:r>
                        <a:rPr lang="en-US" altLang="zh-CN" b="0" i="1" smtClean="0">
                          <a:solidFill>
                            <a:srgbClr val="FF0000"/>
                          </a:solidFill>
                          <a:latin typeface="Cambria Math" panose="02040503050406030204" pitchFamily="18" charset="0"/>
                        </a:rPr>
                        <m:t>𝑠</m:t>
                      </m:r>
                    </m:oMath>
                  </a14:m>
                  <a:r>
                    <a:rPr lang="zh-CN" altLang="zh-CN" dirty="0">
                      <a:solidFill>
                        <a:srgbClr val="FF0000"/>
                      </a:solidFill>
                    </a:rPr>
                    <a:t>和</a:t>
                  </a:r>
                  <a14:m>
                    <m:oMath xmlns:m="http://schemas.openxmlformats.org/officeDocument/2006/math">
                      <m:sSub>
                        <m:sSubPr>
                          <m:ctrlPr>
                            <a:rPr lang="zh-CN" altLang="en-US" i="1" kern="100">
                              <a:solidFill>
                                <a:srgbClr val="FF0000"/>
                              </a:solidFill>
                              <a:latin typeface="Cambria Math" panose="02040503050406030204" pitchFamily="18" charset="0"/>
                            </a:rPr>
                          </m:ctrlPr>
                        </m:sSubPr>
                        <m:e>
                          <m:r>
                            <a:rPr lang="zh-CN" altLang="en-US" i="1" kern="100">
                              <a:solidFill>
                                <a:srgbClr val="FF0000"/>
                              </a:solidFill>
                              <a:latin typeface="Cambria Math"/>
                            </a:rPr>
                            <m:t>𝛽</m:t>
                          </m:r>
                        </m:e>
                        <m:sub>
                          <m:r>
                            <a:rPr lang="zh-CN" altLang="en-US" i="1" kern="100">
                              <a:solidFill>
                                <a:srgbClr val="FF0000"/>
                              </a:solidFill>
                              <a:latin typeface="Cambria Math"/>
                            </a:rPr>
                            <m:t>𝑚</m:t>
                          </m:r>
                        </m:sub>
                      </m:sSub>
                    </m:oMath>
                  </a14:m>
                  <a:r>
                    <a:rPr lang="zh-CN" altLang="zh-CN" dirty="0"/>
                    <a:t>，可以得到稀疏编码和相应</a:t>
                  </a:r>
                  <a:r>
                    <a:rPr lang="zh-CN" altLang="zh-CN" dirty="0" smtClean="0"/>
                    <a:t>的</a:t>
                  </a:r>
                  <a:r>
                    <a:rPr lang="zh-CN" altLang="en-US" dirty="0" smtClean="0"/>
                    <a:t>基核权重</a:t>
                  </a:r>
                  <a:r>
                    <a:rPr lang="zh-CN" altLang="zh-CN" dirty="0" smtClean="0"/>
                    <a:t>。</a:t>
                  </a:r>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168920" y="6079182"/>
                  <a:ext cx="5848804" cy="369332"/>
                </a:xfrm>
                <a:prstGeom prst="rect">
                  <a:avLst/>
                </a:prstGeom>
                <a:blipFill>
                  <a:blip r:embed="rId6"/>
                  <a:stretch>
                    <a:fillRect l="-862" t="-10000" b="-2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extLst>
                  <p:ext uri="{D42A27DB-BD31-4B8C-83A1-F6EECF244321}">
                    <p14:modId xmlns:p14="http://schemas.microsoft.com/office/powerpoint/2010/main" val="3694264246"/>
                  </p:ext>
                </p:extLst>
              </p:nvPr>
            </p:nvGraphicFramePr>
            <p:xfrm>
              <a:off x="144233" y="1119972"/>
              <a:ext cx="5022376" cy="507557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022376">
                      <a:extLst>
                        <a:ext uri="{9D8B030D-6E8A-4147-A177-3AD203B41FA5}">
                          <a16:colId xmlns:a16="http://schemas.microsoft.com/office/drawing/2014/main" xmlns="" val="20000"/>
                        </a:ext>
                      </a:extLst>
                    </a:gridCol>
                  </a:tblGrid>
                  <a:tr h="289037">
                    <a:tc>
                      <a:txBody>
                        <a:bodyPr/>
                        <a:lstStyle/>
                        <a:p>
                          <a:pPr indent="266700" algn="just">
                            <a:lnSpc>
                              <a:spcPts val="2000"/>
                            </a:lnSpc>
                            <a:spcAft>
                              <a:spcPts val="0"/>
                            </a:spcAft>
                          </a:pPr>
                          <a:r>
                            <a:rPr lang="zh-CN" sz="1200" b="0" kern="100" dirty="0" smtClean="0">
                              <a:solidFill>
                                <a:schemeClr val="bg1"/>
                              </a:solidFill>
                              <a:effectLst/>
                            </a:rPr>
                            <a:t>输入：特征矩阵</a:t>
                          </a:r>
                          <a14:m>
                            <m:oMath xmlns:m="http://schemas.openxmlformats.org/officeDocument/2006/math">
                              <m:sSub>
                                <m:sSubPr>
                                  <m:ctrlPr>
                                    <a:rPr lang="zh-CN" sz="1200" b="0" i="1" kern="100">
                                      <a:solidFill>
                                        <a:schemeClr val="bg1"/>
                                      </a:solidFill>
                                      <a:effectLst/>
                                      <a:latin typeface="Cambria Math" panose="02040503050406030204" pitchFamily="18" charset="0"/>
                                    </a:rPr>
                                  </m:ctrlPr>
                                </m:sSubPr>
                                <m:e>
                                  <m:r>
                                    <a:rPr lang="en-US" sz="1200" b="0" i="1" kern="100">
                                      <a:solidFill>
                                        <a:schemeClr val="bg1"/>
                                      </a:solidFill>
                                      <a:effectLst/>
                                      <a:latin typeface="Cambria Math"/>
                                    </a:rPr>
                                    <m:t>𝑋</m:t>
                                  </m:r>
                                </m:e>
                                <m:sub>
                                  <m:r>
                                    <a:rPr lang="en-US" sz="1200" b="0" i="1" kern="100">
                                      <a:solidFill>
                                        <a:schemeClr val="bg1"/>
                                      </a:solidFill>
                                      <a:effectLst/>
                                      <a:latin typeface="Cambria Math"/>
                                    </a:rPr>
                                    <m:t>𝑐</m:t>
                                  </m:r>
                                </m:sub>
                              </m:sSub>
                              <m:r>
                                <a:rPr lang="en-US" sz="1200" b="0" i="1" kern="100">
                                  <a:solidFill>
                                    <a:schemeClr val="bg1"/>
                                  </a:solidFill>
                                  <a:effectLst/>
                                  <a:latin typeface="Cambria Math"/>
                                </a:rPr>
                                <m:t>∈</m:t>
                              </m:r>
                              <m:sSup>
                                <m:sSupPr>
                                  <m:ctrlPr>
                                    <a:rPr lang="zh-CN" sz="1200" b="0" i="1" kern="100">
                                      <a:solidFill>
                                        <a:schemeClr val="bg1"/>
                                      </a:solidFill>
                                      <a:effectLst/>
                                      <a:latin typeface="Cambria Math" panose="02040503050406030204" pitchFamily="18" charset="0"/>
                                    </a:rPr>
                                  </m:ctrlPr>
                                </m:sSupPr>
                                <m:e>
                                  <m:r>
                                    <a:rPr lang="en-US" sz="1200" b="0" i="1" kern="100">
                                      <a:solidFill>
                                        <a:schemeClr val="bg1"/>
                                      </a:solidFill>
                                      <a:effectLst/>
                                      <a:latin typeface="Cambria Math"/>
                                    </a:rPr>
                                    <m:t>ℝ</m:t>
                                  </m:r>
                                </m:e>
                                <m:sup>
                                  <m:r>
                                    <a:rPr lang="en-US" sz="1200" b="0" i="1" kern="100">
                                      <a:solidFill>
                                        <a:schemeClr val="bg1"/>
                                      </a:solidFill>
                                      <a:effectLst/>
                                      <a:latin typeface="Cambria Math"/>
                                    </a:rPr>
                                    <m:t>𝐷</m:t>
                                  </m:r>
                                  <m:r>
                                    <a:rPr lang="en-US" sz="1200" b="0" i="1" kern="100">
                                      <a:solidFill>
                                        <a:schemeClr val="bg1"/>
                                      </a:solidFill>
                                      <a:effectLst/>
                                      <a:latin typeface="Cambria Math"/>
                                    </a:rPr>
                                    <m:t>×</m:t>
                                  </m:r>
                                  <m:sSub>
                                    <m:sSubPr>
                                      <m:ctrlPr>
                                        <a:rPr lang="zh-CN" sz="1200" b="0" i="1" kern="100">
                                          <a:solidFill>
                                            <a:schemeClr val="bg1"/>
                                          </a:solidFill>
                                          <a:effectLst/>
                                          <a:latin typeface="Cambria Math" panose="02040503050406030204" pitchFamily="18" charset="0"/>
                                        </a:rPr>
                                      </m:ctrlPr>
                                    </m:sSubPr>
                                    <m:e>
                                      <m:r>
                                        <a:rPr lang="en-US" sz="1200" b="0" i="1" kern="100">
                                          <a:solidFill>
                                            <a:schemeClr val="bg1"/>
                                          </a:solidFill>
                                          <a:effectLst/>
                                          <a:latin typeface="Cambria Math"/>
                                        </a:rPr>
                                        <m:t>𝑁</m:t>
                                      </m:r>
                                    </m:e>
                                    <m:sub>
                                      <m:r>
                                        <a:rPr lang="en-US" sz="1200" b="0" i="1" kern="100">
                                          <a:solidFill>
                                            <a:schemeClr val="bg1"/>
                                          </a:solidFill>
                                          <a:effectLst/>
                                          <a:latin typeface="Cambria Math"/>
                                        </a:rPr>
                                        <m:t>𝑐</m:t>
                                      </m:r>
                                    </m:sub>
                                  </m:sSub>
                                </m:sup>
                              </m:sSup>
                            </m:oMath>
                          </a14:m>
                          <a:r>
                            <a:rPr lang="zh-CN" sz="1200" b="0" kern="1200" dirty="0">
                              <a:solidFill>
                                <a:schemeClr val="bg1"/>
                              </a:solidFill>
                              <a:effectLst/>
                            </a:rPr>
                            <a:t>，</a:t>
                          </a:r>
                          <a14:m>
                            <m:oMath xmlns:m="http://schemas.openxmlformats.org/officeDocument/2006/math">
                              <m:r>
                                <a:rPr lang="en-US" sz="1200" b="0" i="1" kern="1200">
                                  <a:solidFill>
                                    <a:schemeClr val="bg1"/>
                                  </a:solidFill>
                                  <a:effectLst/>
                                  <a:latin typeface="Cambria Math"/>
                                </a:rPr>
                                <m:t>𝛽</m:t>
                              </m:r>
                            </m:oMath>
                          </a14:m>
                          <a:r>
                            <a:rPr lang="zh-CN" altLang="en-US" sz="1200" b="0" kern="100" dirty="0" smtClean="0">
                              <a:solidFill>
                                <a:schemeClr val="bg1"/>
                              </a:solidFill>
                              <a:effectLst/>
                            </a:rPr>
                            <a:t>，𝜂</a:t>
                          </a:r>
                          <a:r>
                            <a:rPr lang="zh-CN" sz="1200" b="0" kern="100" dirty="0">
                              <a:solidFill>
                                <a:schemeClr val="bg1"/>
                              </a:solidFill>
                              <a:effectLst/>
                            </a:rPr>
                            <a:t>和</a:t>
                          </a:r>
                          <a14:m>
                            <m:oMath xmlns:m="http://schemas.openxmlformats.org/officeDocument/2006/math">
                              <m:r>
                                <a:rPr lang="en-US" sz="1200" b="0" i="1" kern="100" smtClean="0">
                                  <a:solidFill>
                                    <a:schemeClr val="bg1"/>
                                  </a:solidFill>
                                  <a:effectLst/>
                                  <a:latin typeface="Cambria Math" panose="02040503050406030204" pitchFamily="18" charset="0"/>
                                </a:rPr>
                                <m:t>𝑀</m:t>
                              </m:r>
                            </m:oMath>
                          </a14:m>
                          <a:r>
                            <a:rPr lang="zh-CN" sz="1200" b="0" kern="100" dirty="0">
                              <a:solidFill>
                                <a:schemeClr val="bg1"/>
                              </a:solidFill>
                              <a:effectLst/>
                            </a:rPr>
                            <a:t>。</a:t>
                          </a:r>
                          <a:endParaRPr lang="zh-CN" sz="1200" b="0" kern="100" dirty="0">
                            <a:solidFill>
                              <a:schemeClr val="bg1"/>
                            </a:solidFill>
                            <a:effectLst/>
                            <a:latin typeface="Times New Roman"/>
                            <a:ea typeface="宋体"/>
                          </a:endParaRPr>
                        </a:p>
                      </a:txBody>
                      <a:tcPr marL="53867" marR="53867" marT="0" marB="0">
                        <a:solidFill>
                          <a:srgbClr val="0053A3"/>
                        </a:solidFill>
                      </a:tcPr>
                    </a:tc>
                    <a:extLst>
                      <a:ext uri="{0D108BD9-81ED-4DB2-BD59-A6C34878D82A}">
                        <a16:rowId xmlns:a16="http://schemas.microsoft.com/office/drawing/2014/main" xmlns="" val="10000"/>
                      </a:ext>
                    </a:extLst>
                  </a:tr>
                  <a:tr h="289037">
                    <a:tc>
                      <a:txBody>
                        <a:bodyPr/>
                        <a:lstStyle/>
                        <a:p>
                          <a:pPr indent="266700" algn="just">
                            <a:lnSpc>
                              <a:spcPts val="2000"/>
                            </a:lnSpc>
                            <a:spcAft>
                              <a:spcPts val="0"/>
                            </a:spcAft>
                          </a:pPr>
                          <a:r>
                            <a:rPr lang="zh-CN" sz="1200" b="0" kern="100" dirty="0" smtClean="0">
                              <a:solidFill>
                                <a:schemeClr val="bg1"/>
                              </a:solidFill>
                              <a:effectLst/>
                            </a:rPr>
                            <a:t>输出：</a:t>
                          </a:r>
                          <a14:m>
                            <m:oMath xmlns:m="http://schemas.openxmlformats.org/officeDocument/2006/math">
                              <m:sSub>
                                <m:sSubPr>
                                  <m:ctrlPr>
                                    <a:rPr lang="zh-CN" altLang="en-US" sz="1200" i="1" smtClean="0">
                                      <a:latin typeface="Cambria Math" panose="02040503050406030204" pitchFamily="18" charset="0"/>
                                    </a:rPr>
                                  </m:ctrlPr>
                                </m:sSubPr>
                                <m:e>
                                  <m:r>
                                    <a:rPr lang="zh-CN" altLang="en-US" sz="1200" i="1">
                                      <a:latin typeface="Cambria Math" panose="02040503050406030204" pitchFamily="18" charset="0"/>
                                    </a:rPr>
                                    <m:t>𝛽</m:t>
                                  </m:r>
                                </m:e>
                                <m:sub>
                                  <m:r>
                                    <a:rPr lang="zh-CN" altLang="en-US" sz="1200" i="1">
                                      <a:latin typeface="Cambria Math" panose="02040503050406030204" pitchFamily="18" charset="0"/>
                                    </a:rPr>
                                    <m:t>𝑚</m:t>
                                  </m:r>
                                </m:sub>
                              </m:sSub>
                            </m:oMath>
                          </a14:m>
                          <a:r>
                            <a:rPr lang="zh-CN" sz="1200" b="0" kern="100" dirty="0">
                              <a:solidFill>
                                <a:schemeClr val="bg1"/>
                              </a:solidFill>
                              <a:effectLst/>
                            </a:rPr>
                            <a:t>，</a:t>
                          </a:r>
                          <a14:m>
                            <m:oMath xmlns:m="http://schemas.openxmlformats.org/officeDocument/2006/math">
                              <m:sSub>
                                <m:sSubPr>
                                  <m:ctrlPr>
                                    <a:rPr lang="zh-CN" sz="1200" b="0" i="1" kern="100">
                                      <a:solidFill>
                                        <a:schemeClr val="bg1"/>
                                      </a:solidFill>
                                      <a:effectLst/>
                                      <a:latin typeface="Cambria Math" panose="02040503050406030204" pitchFamily="18" charset="0"/>
                                    </a:rPr>
                                  </m:ctrlPr>
                                </m:sSubPr>
                                <m:e>
                                  <m:r>
                                    <a:rPr lang="en-US" sz="1200" b="0" i="1" kern="100">
                                      <a:solidFill>
                                        <a:schemeClr val="bg1"/>
                                      </a:solidFill>
                                      <a:effectLst/>
                                      <a:latin typeface="Cambria Math"/>
                                    </a:rPr>
                                    <m:t>𝑆</m:t>
                                  </m:r>
                                </m:e>
                                <m:sub>
                                  <m:r>
                                    <a:rPr lang="en-US" sz="1200" b="0" i="1" kern="100">
                                      <a:solidFill>
                                        <a:schemeClr val="bg1"/>
                                      </a:solidFill>
                                      <a:effectLst/>
                                      <a:latin typeface="Cambria Math"/>
                                    </a:rPr>
                                    <m:t>𝑐</m:t>
                                  </m:r>
                                </m:sub>
                              </m:sSub>
                            </m:oMath>
                          </a14:m>
                          <a:r>
                            <a:rPr lang="zh-CN" sz="1200" b="0" kern="100" dirty="0">
                              <a:solidFill>
                                <a:schemeClr val="bg1"/>
                              </a:solidFill>
                              <a:effectLst/>
                            </a:rPr>
                            <a:t>。</a:t>
                          </a:r>
                          <a:endParaRPr lang="zh-CN" sz="1200" b="0" kern="100" dirty="0">
                            <a:solidFill>
                              <a:schemeClr val="bg1"/>
                            </a:solidFill>
                            <a:effectLst/>
                            <a:latin typeface="Times New Roman"/>
                            <a:ea typeface="宋体"/>
                          </a:endParaRPr>
                        </a:p>
                      </a:txBody>
                      <a:tcPr marL="53867" marR="53867" marT="0" marB="0">
                        <a:solidFill>
                          <a:srgbClr val="0053A3"/>
                        </a:solidFill>
                      </a:tcPr>
                    </a:tc>
                    <a:extLst>
                      <a:ext uri="{0D108BD9-81ED-4DB2-BD59-A6C34878D82A}">
                        <a16:rowId xmlns:a16="http://schemas.microsoft.com/office/drawing/2014/main" xmlns="" val="10001"/>
                      </a:ext>
                    </a:extLst>
                  </a:tr>
                  <a:tr h="4497505">
                    <a:tc>
                      <a:txBody>
                        <a:bodyPr/>
                        <a:lstStyle/>
                        <a:p>
                          <a:pPr marL="342900" lvl="0" indent="-342900" algn="just">
                            <a:lnSpc>
                              <a:spcPts val="2000"/>
                            </a:lnSpc>
                            <a:spcAft>
                              <a:spcPts val="0"/>
                            </a:spcAft>
                            <a:buFont typeface="+mj-lt"/>
                            <a:buAutoNum type="arabicPeriod"/>
                          </a:pPr>
                          <a14:m>
                            <m:oMath xmlns:m="http://schemas.openxmlformats.org/officeDocument/2006/math">
                              <m:sSub>
                                <m:sSubPr>
                                  <m:ctrlPr>
                                    <a:rPr lang="zh-CN" altLang="en-US" sz="1200" b="0" i="1" kern="100" smtClean="0">
                                      <a:solidFill>
                                        <a:schemeClr val="tx1"/>
                                      </a:solidFill>
                                      <a:effectLst/>
                                      <a:latin typeface="Cambria Math" panose="02040503050406030204" pitchFamily="18" charset="0"/>
                                      <a:ea typeface="+mn-ea"/>
                                      <a:cs typeface="+mn-cs"/>
                                    </a:rPr>
                                  </m:ctrlPr>
                                </m:sSubPr>
                                <m:e>
                                  <m:r>
                                    <a:rPr lang="zh-CN" altLang="en-US" sz="1200" b="0" i="1" kern="100">
                                      <a:solidFill>
                                        <a:schemeClr val="tx1"/>
                                      </a:solidFill>
                                      <a:effectLst/>
                                      <a:latin typeface="Cambria Math"/>
                                      <a:ea typeface="+mn-ea"/>
                                      <a:cs typeface="+mn-cs"/>
                                    </a:rPr>
                                    <m:t>𝛽</m:t>
                                  </m:r>
                                </m:e>
                                <m:sub>
                                  <m:r>
                                    <a:rPr lang="zh-CN" altLang="en-US" sz="1200" b="0" i="1" kern="100">
                                      <a:solidFill>
                                        <a:schemeClr val="tx1"/>
                                      </a:solidFill>
                                      <a:effectLst/>
                                      <a:latin typeface="Cambria Math"/>
                                      <a:ea typeface="+mn-ea"/>
                                      <a:cs typeface="+mn-cs"/>
                                    </a:rPr>
                                    <m:t>𝑚</m:t>
                                  </m:r>
                                </m:sub>
                              </m:sSub>
                              <m:r>
                                <a:rPr lang="en-US" sz="1200" b="0" i="1" kern="100">
                                  <a:solidFill>
                                    <a:schemeClr val="tx1"/>
                                  </a:solidFill>
                                  <a:effectLst/>
                                  <a:latin typeface="Cambria Math"/>
                                  <a:ea typeface="+mn-ea"/>
                                  <a:cs typeface="+mn-cs"/>
                                </a:rPr>
                                <m:t>←</m:t>
                              </m:r>
                              <m:r>
                                <a:rPr lang="en-US" altLang="zh-CN" sz="1200" b="0" i="1" kern="100" smtClean="0">
                                  <a:solidFill>
                                    <a:schemeClr val="tx1"/>
                                  </a:solidFill>
                                  <a:effectLst/>
                                  <a:latin typeface="Cambria Math"/>
                                </a:rPr>
                                <m:t>𝑧𝑒𝑟𝑜𝑠</m:t>
                              </m:r>
                              <m:d>
                                <m:dPr>
                                  <m:ctrlPr>
                                    <a:rPr lang="zh-CN" sz="1200" b="0" i="1" kern="100">
                                      <a:solidFill>
                                        <a:schemeClr val="tx1"/>
                                      </a:solidFill>
                                      <a:effectLst/>
                                      <a:latin typeface="Cambria Math" panose="02040503050406030204" pitchFamily="18" charset="0"/>
                                      <a:ea typeface="+mn-ea"/>
                                      <a:cs typeface="+mn-cs"/>
                                    </a:rPr>
                                  </m:ctrlPr>
                                </m:dPr>
                                <m:e>
                                  <m:r>
                                    <a:rPr lang="en-US" altLang="zh-CN" sz="1200" b="0" i="1" kern="100" smtClean="0">
                                      <a:solidFill>
                                        <a:schemeClr val="tx1"/>
                                      </a:solidFill>
                                      <a:effectLst/>
                                      <a:latin typeface="Cambria Math" panose="02040503050406030204" pitchFamily="18" charset="0"/>
                                      <a:ea typeface="+mn-ea"/>
                                      <a:cs typeface="+mn-cs"/>
                                    </a:rPr>
                                    <m:t>𝑀</m:t>
                                  </m:r>
                                  <m:r>
                                    <a:rPr lang="en-US" sz="1200" b="0" i="1" kern="100">
                                      <a:solidFill>
                                        <a:schemeClr val="tx1"/>
                                      </a:solidFill>
                                      <a:effectLst/>
                                      <a:latin typeface="Cambria Math"/>
                                      <a:ea typeface="+mn-ea"/>
                                      <a:cs typeface="+mn-cs"/>
                                    </a:rPr>
                                    <m:t>,</m:t>
                                  </m:r>
                                  <m:r>
                                    <a:rPr lang="en-US" sz="1200" b="0" i="1" kern="100" smtClean="0">
                                      <a:solidFill>
                                        <a:schemeClr val="tx1"/>
                                      </a:solidFill>
                                      <a:effectLst/>
                                      <a:latin typeface="Cambria Math" panose="02040503050406030204" pitchFamily="18" charset="0"/>
                                      <a:ea typeface="+mn-ea"/>
                                      <a:cs typeface="+mn-cs"/>
                                    </a:rPr>
                                    <m:t>1</m:t>
                                  </m:r>
                                </m:e>
                              </m:d>
                            </m:oMath>
                          </a14:m>
                          <a:r>
                            <a:rPr lang="zh-CN" sz="1200" b="0" kern="100" dirty="0">
                              <a:solidFill>
                                <a:schemeClr val="tx1"/>
                              </a:solidFill>
                              <a:effectLst/>
                            </a:rPr>
                            <a:t>，</a:t>
                          </a:r>
                          <a14:m>
                            <m:oMath xmlns:m="http://schemas.openxmlformats.org/officeDocument/2006/math">
                              <m:r>
                                <a:rPr lang="en-US" altLang="zh-CN" sz="1200" b="0" i="1" kern="100" smtClean="0">
                                  <a:solidFill>
                                    <a:schemeClr val="tx1"/>
                                  </a:solidFill>
                                  <a:effectLst/>
                                  <a:latin typeface="Cambria Math" panose="02040503050406030204" pitchFamily="18" charset="0"/>
                                </a:rPr>
                                <m:t>𝑠</m:t>
                              </m:r>
                              <m:r>
                                <a:rPr lang="en-US" sz="1200" b="0" i="1" kern="100">
                                  <a:solidFill>
                                    <a:schemeClr val="tx1"/>
                                  </a:solidFill>
                                  <a:effectLst/>
                                  <a:latin typeface="Cambria Math"/>
                                </a:rPr>
                                <m:t>←</m:t>
                              </m:r>
                              <m:r>
                                <a:rPr lang="en-US" sz="1200" b="0" i="1" kern="100">
                                  <a:solidFill>
                                    <a:schemeClr val="tx1"/>
                                  </a:solidFill>
                                  <a:effectLst/>
                                  <a:latin typeface="Cambria Math"/>
                                </a:rPr>
                                <m:t>𝑧𝑒𝑟𝑜𝑠</m:t>
                              </m:r>
                              <m:d>
                                <m:dPr>
                                  <m:ctrlPr>
                                    <a:rPr lang="zh-CN" sz="1200" b="0" i="1" kern="100">
                                      <a:solidFill>
                                        <a:schemeClr val="tx1"/>
                                      </a:solidFill>
                                      <a:effectLst/>
                                      <a:latin typeface="Cambria Math" panose="02040503050406030204" pitchFamily="18" charset="0"/>
                                    </a:rPr>
                                  </m:ctrlPr>
                                </m:dPr>
                                <m:e>
                                  <m:r>
                                    <a:rPr lang="en-US" altLang="zh-CN" sz="1200" b="0" i="1" kern="100" smtClean="0">
                                      <a:solidFill>
                                        <a:schemeClr val="tx1"/>
                                      </a:solidFill>
                                      <a:effectLst/>
                                      <a:latin typeface="Cambria Math" panose="02040503050406030204" pitchFamily="18" charset="0"/>
                                    </a:rPr>
                                    <m:t>𝐷</m:t>
                                  </m:r>
                                  <m:r>
                                    <a:rPr lang="en-US" altLang="zh-CN" sz="1200" b="0" i="1" kern="100" smtClean="0">
                                      <a:solidFill>
                                        <a:schemeClr val="tx1"/>
                                      </a:solidFill>
                                      <a:effectLst/>
                                      <a:latin typeface="Cambria Math" panose="02040503050406030204" pitchFamily="18" charset="0"/>
                                    </a:rPr>
                                    <m:t>,</m:t>
                                  </m:r>
                                  <m:r>
                                    <a:rPr lang="en-US" altLang="zh-CN" sz="1200" b="0" i="1" kern="100" smtClean="0">
                                      <a:solidFill>
                                        <a:schemeClr val="tx1"/>
                                      </a:solidFill>
                                      <a:effectLst/>
                                      <a:latin typeface="Cambria Math" panose="02040503050406030204" pitchFamily="18" charset="0"/>
                                    </a:rPr>
                                    <m:t>𝑁</m:t>
                                  </m:r>
                                </m:e>
                              </m:d>
                            </m:oMath>
                          </a14:m>
                          <a:endParaRPr lang="en-US" sz="1200" b="0" kern="100" dirty="0" smtClean="0">
                            <a:solidFill>
                              <a:schemeClr val="tx1"/>
                            </a:solidFill>
                            <a:effectLst/>
                          </a:endParaRPr>
                        </a:p>
                        <a:p>
                          <a:pPr marL="342900" marR="0" lvl="0" indent="-342900" algn="just" defTabSz="914400" rtl="0" eaLnBrk="1" fontAlgn="auto" latinLnBrk="0" hangingPunct="1">
                            <a:lnSpc>
                              <a:spcPts val="2000"/>
                            </a:lnSpc>
                            <a:spcBef>
                              <a:spcPts val="0"/>
                            </a:spcBef>
                            <a:spcAft>
                              <a:spcPts val="0"/>
                            </a:spcAft>
                            <a:buClrTx/>
                            <a:buSzTx/>
                            <a:buFont typeface="+mj-lt"/>
                            <a:buAutoNum type="arabicPeriod"/>
                            <a:tabLst/>
                            <a:defRPr/>
                          </a:pPr>
                          <a:r>
                            <a:rPr lang="en-US" altLang="zh-CN" sz="1200" b="0" kern="100" dirty="0" smtClean="0">
                              <a:solidFill>
                                <a:schemeClr val="tx1"/>
                              </a:solidFill>
                              <a:effectLst/>
                            </a:rPr>
                            <a:t>for i</a:t>
                          </a:r>
                          <a14:m>
                            <m:oMath xmlns:m="http://schemas.openxmlformats.org/officeDocument/2006/math">
                              <m:r>
                                <a:rPr lang="en-US" altLang="zh-CN" sz="1200" b="0" kern="100">
                                  <a:solidFill>
                                    <a:schemeClr val="tx1"/>
                                  </a:solidFill>
                                  <a:effectLst/>
                                  <a:latin typeface="Cambria Math"/>
                                </a:rPr>
                                <m:t>=1;</m:t>
                              </m:r>
                              <m:r>
                                <m:rPr>
                                  <m:sty m:val="p"/>
                                </m:rPr>
                                <a:rPr lang="en-US" altLang="zh-CN" sz="1200" b="0" i="1" kern="100" smtClean="0">
                                  <a:solidFill>
                                    <a:schemeClr val="tx1"/>
                                  </a:solidFill>
                                  <a:effectLst/>
                                  <a:latin typeface="Cambria Math" panose="02040503050406030204" pitchFamily="18" charset="0"/>
                                </a:rPr>
                                <m:t>i</m:t>
                              </m:r>
                              <m:r>
                                <a:rPr lang="en-US" altLang="zh-CN" sz="1200" b="0" kern="100">
                                  <a:solidFill>
                                    <a:schemeClr val="tx1"/>
                                  </a:solidFill>
                                  <a:effectLst/>
                                  <a:latin typeface="Cambria Math"/>
                                </a:rPr>
                                <m:t>≤</m:t>
                              </m:r>
                              <m:r>
                                <m:rPr>
                                  <m:sty m:val="p"/>
                                </m:rPr>
                                <a:rPr lang="en-US" altLang="zh-CN" sz="1200" b="0" i="0" kern="100" smtClean="0">
                                  <a:solidFill>
                                    <a:schemeClr val="tx1"/>
                                  </a:solidFill>
                                  <a:effectLst/>
                                  <a:latin typeface="Cambria Math" panose="02040503050406030204" pitchFamily="18" charset="0"/>
                                </a:rPr>
                                <m:t>M</m:t>
                              </m:r>
                              <m:r>
                                <a:rPr lang="en-US" altLang="zh-CN" sz="1200" b="0" kern="100">
                                  <a:solidFill>
                                    <a:schemeClr val="tx1"/>
                                  </a:solidFill>
                                  <a:effectLst/>
                                  <a:latin typeface="Cambria Math"/>
                                </a:rPr>
                                <m:t>;</m:t>
                              </m:r>
                              <m:r>
                                <m:rPr>
                                  <m:sty m:val="p"/>
                                </m:rPr>
                                <a:rPr lang="en-US" altLang="zh-CN" sz="1200" b="0" i="1" kern="100" smtClean="0">
                                  <a:solidFill>
                                    <a:schemeClr val="tx1"/>
                                  </a:solidFill>
                                  <a:effectLst/>
                                  <a:latin typeface="Cambria Math" panose="02040503050406030204" pitchFamily="18" charset="0"/>
                                </a:rPr>
                                <m:t>i</m:t>
                              </m:r>
                              <m:r>
                                <a:rPr lang="en-US" altLang="zh-CN" sz="1200" b="0" kern="100">
                                  <a:solidFill>
                                    <a:schemeClr val="tx1"/>
                                  </a:solidFill>
                                  <a:effectLst/>
                                  <a:latin typeface="Cambria Math"/>
                                </a:rPr>
                                <m:t>++</m:t>
                              </m:r>
                            </m:oMath>
                          </a14:m>
                          <a:r>
                            <a:rPr lang="en-US" altLang="zh-CN" sz="1200" b="0" kern="100" dirty="0">
                              <a:solidFill>
                                <a:schemeClr val="tx1"/>
                              </a:solidFill>
                              <a:effectLst/>
                            </a:rPr>
                            <a:t> do</a:t>
                          </a:r>
                          <a:endParaRPr lang="zh-CN" altLang="zh-CN" sz="1200" b="0" kern="100" dirty="0">
                            <a:solidFill>
                              <a:schemeClr val="tx1"/>
                            </a:solidFill>
                            <a:effectLst/>
                          </a:endParaRPr>
                        </a:p>
                        <a:p>
                          <a:pPr marL="342900" lvl="0" indent="-342900" algn="just">
                            <a:lnSpc>
                              <a:spcPts val="2000"/>
                            </a:lnSpc>
                            <a:spcAft>
                              <a:spcPts val="0"/>
                            </a:spcAft>
                            <a:buFont typeface="+mj-lt"/>
                            <a:buAutoNum type="arabicPeriod"/>
                          </a:pPr>
                          <a14:m>
                            <m:oMath xmlns:m="http://schemas.openxmlformats.org/officeDocument/2006/math">
                              <m:sSub>
                                <m:sSubPr>
                                  <m:ctrlPr>
                                    <a:rPr lang="zh-CN" altLang="en-US" sz="1200" b="0" i="1" kern="100" smtClean="0">
                                      <a:solidFill>
                                        <a:schemeClr val="tx1"/>
                                      </a:solidFill>
                                      <a:effectLst/>
                                      <a:latin typeface="Cambria Math" panose="02040503050406030204" pitchFamily="18" charset="0"/>
                                      <a:ea typeface="+mn-ea"/>
                                      <a:cs typeface="+mn-cs"/>
                                    </a:rPr>
                                  </m:ctrlPr>
                                </m:sSubPr>
                                <m:e>
                                  <m:r>
                                    <a:rPr lang="zh-CN" altLang="en-US" sz="1200" b="0" i="1" kern="100">
                                      <a:solidFill>
                                        <a:schemeClr val="tx1"/>
                                      </a:solidFill>
                                      <a:effectLst/>
                                      <a:latin typeface="Cambria Math"/>
                                      <a:ea typeface="+mn-ea"/>
                                      <a:cs typeface="+mn-cs"/>
                                    </a:rPr>
                                    <m:t>𝛽</m:t>
                                  </m:r>
                                </m:e>
                                <m:sub>
                                  <m:r>
                                    <m:rPr>
                                      <m:sty m:val="p"/>
                                    </m:rPr>
                                    <a:rPr lang="en-US" altLang="zh-CN" sz="1200" b="0" i="1" kern="100" smtClean="0">
                                      <a:solidFill>
                                        <a:schemeClr val="tx1"/>
                                      </a:solidFill>
                                      <a:effectLst/>
                                      <a:latin typeface="Cambria Math" panose="02040503050406030204" pitchFamily="18" charset="0"/>
                                      <a:ea typeface="+mn-ea"/>
                                      <a:cs typeface="+mn-cs"/>
                                    </a:rPr>
                                    <m:t>i</m:t>
                                  </m:r>
                                </m:sub>
                              </m:sSub>
                            </m:oMath>
                          </a14:m>
                          <a:r>
                            <a:rPr lang="en-US" altLang="zh-CN" sz="1200" b="0" kern="100" dirty="0" smtClean="0">
                              <a:solidFill>
                                <a:schemeClr val="tx1"/>
                              </a:solidFill>
                              <a:effectLst/>
                            </a:rPr>
                            <a:t>=</a:t>
                          </a:r>
                          <a:r>
                            <a:rPr lang="en-US" altLang="zh-CN" sz="1200" b="0" kern="100" dirty="0" err="1" smtClean="0">
                              <a:solidFill>
                                <a:schemeClr val="tx1"/>
                              </a:solidFill>
                              <a:effectLst/>
                            </a:rPr>
                            <a:t>sqrt</a:t>
                          </a:r>
                          <a:r>
                            <a:rPr lang="en-US" altLang="zh-CN" sz="1200" b="0" kern="100" dirty="0" smtClean="0">
                              <a:solidFill>
                                <a:schemeClr val="tx1"/>
                              </a:solidFill>
                              <a:effectLst/>
                            </a:rPr>
                            <a:t>(1.0/M)</a:t>
                          </a:r>
                          <a:endParaRPr lang="en-US" sz="1200" b="0" kern="100" dirty="0" smtClean="0">
                            <a:solidFill>
                              <a:schemeClr val="tx1"/>
                            </a:solidFill>
                            <a:effectLst/>
                          </a:endParaRPr>
                        </a:p>
                        <a:p>
                          <a:pPr marL="342900" lvl="0" indent="-342900" algn="just">
                            <a:lnSpc>
                              <a:spcPts val="2000"/>
                            </a:lnSpc>
                            <a:spcAft>
                              <a:spcPts val="0"/>
                            </a:spcAft>
                            <a:buFont typeface="+mj-lt"/>
                            <a:buAutoNum type="arabicPeriod"/>
                          </a:pPr>
                          <a14:m>
                            <m:oMath xmlns:m="http://schemas.openxmlformats.org/officeDocument/2006/math">
                              <m:r>
                                <a:rPr lang="en-US" altLang="zh-CN" sz="1200" b="0" i="1" kern="100" smtClean="0">
                                  <a:solidFill>
                                    <a:schemeClr val="tx1"/>
                                  </a:solidFill>
                                  <a:effectLst/>
                                  <a:latin typeface="Cambria Math" panose="02040503050406030204" pitchFamily="18" charset="0"/>
                                </a:rPr>
                                <m:t>𝑠</m:t>
                              </m:r>
                              <m:r>
                                <a:rPr lang="en-US" altLang="zh-CN" sz="1200" b="0" i="1" kern="100" smtClean="0">
                                  <a:solidFill>
                                    <a:schemeClr val="tx1"/>
                                  </a:solidFill>
                                  <a:effectLst/>
                                  <a:latin typeface="Cambria Math" panose="02040503050406030204" pitchFamily="18" charset="0"/>
                                </a:rPr>
                                <m:t>=</m:t>
                              </m:r>
                              <m:sSup>
                                <m:sSupPr>
                                  <m:ctrlPr>
                                    <a:rPr lang="en-US" altLang="zh-CN" sz="1200" b="0" i="1" kern="100" smtClean="0">
                                      <a:solidFill>
                                        <a:schemeClr val="tx1"/>
                                      </a:solidFill>
                                      <a:effectLst/>
                                      <a:latin typeface="Cambria Math" panose="02040503050406030204" pitchFamily="18" charset="0"/>
                                    </a:rPr>
                                  </m:ctrlPr>
                                </m:sSupPr>
                                <m:e>
                                  <m:d>
                                    <m:dPr>
                                      <m:ctrlPr>
                                        <a:rPr lang="en-US" altLang="zh-CN" sz="1200" b="0" i="1" kern="100" smtClean="0">
                                          <a:solidFill>
                                            <a:schemeClr val="tx1"/>
                                          </a:solidFill>
                                          <a:effectLst/>
                                          <a:latin typeface="Cambria Math" panose="02040503050406030204" pitchFamily="18" charset="0"/>
                                        </a:rPr>
                                      </m:ctrlPr>
                                    </m:dPr>
                                    <m:e>
                                      <m:nary>
                                        <m:naryPr>
                                          <m:chr m:val="∑"/>
                                          <m:ctrlPr>
                                            <a:rPr lang="en-US" altLang="zh-CN" sz="1200" b="0" i="1" kern="100" smtClean="0">
                                              <a:solidFill>
                                                <a:schemeClr val="tx1"/>
                                              </a:solidFill>
                                              <a:effectLst/>
                                              <a:latin typeface="Cambria Math" panose="02040503050406030204" pitchFamily="18" charset="0"/>
                                            </a:rPr>
                                          </m:ctrlPr>
                                        </m:naryPr>
                                        <m:sub>
                                          <m:r>
                                            <m:rPr>
                                              <m:brk m:alnAt="23"/>
                                            </m:rPr>
                                            <a:rPr lang="en-US" altLang="zh-CN" sz="1200" b="0" i="1" kern="100" smtClean="0">
                                              <a:solidFill>
                                                <a:schemeClr val="tx1"/>
                                              </a:solidFill>
                                              <a:effectLst/>
                                              <a:latin typeface="Cambria Math" panose="02040503050406030204" pitchFamily="18" charset="0"/>
                                            </a:rPr>
                                            <m:t>𝑚</m:t>
                                          </m:r>
                                          <m:r>
                                            <a:rPr lang="en-US" altLang="zh-CN" sz="1200" b="0" i="1" kern="100" smtClean="0">
                                              <a:solidFill>
                                                <a:schemeClr val="tx1"/>
                                              </a:solidFill>
                                              <a:effectLst/>
                                              <a:latin typeface="Cambria Math" panose="02040503050406030204" pitchFamily="18" charset="0"/>
                                            </a:rPr>
                                            <m:t>=1</m:t>
                                          </m:r>
                                        </m:sub>
                                        <m:sup>
                                          <m:r>
                                            <a:rPr lang="en-US" altLang="zh-CN" sz="1200" b="0" i="1" kern="100" smtClean="0">
                                              <a:solidFill>
                                                <a:schemeClr val="tx1"/>
                                              </a:solidFill>
                                              <a:effectLst/>
                                              <a:latin typeface="Cambria Math" panose="02040503050406030204" pitchFamily="18" charset="0"/>
                                            </a:rPr>
                                            <m:t>𝑀</m:t>
                                          </m:r>
                                        </m:sup>
                                        <m:e>
                                          <m:sSub>
                                            <m:sSubPr>
                                              <m:ctrlPr>
                                                <a:rPr lang="zh-CN" altLang="en-US" sz="1200" b="0" i="1" kern="100" smtClean="0">
                                                  <a:solidFill>
                                                    <a:schemeClr val="tx1"/>
                                                  </a:solidFill>
                                                  <a:effectLst/>
                                                  <a:latin typeface="Cambria Math" panose="02040503050406030204" pitchFamily="18" charset="0"/>
                                                  <a:ea typeface="+mn-ea"/>
                                                  <a:cs typeface="+mn-cs"/>
                                                </a:rPr>
                                              </m:ctrlPr>
                                            </m:sSubPr>
                                            <m:e>
                                              <m:r>
                                                <a:rPr lang="zh-CN" altLang="en-US" sz="1200" b="0" i="1" kern="100">
                                                  <a:solidFill>
                                                    <a:schemeClr val="tx1"/>
                                                  </a:solidFill>
                                                  <a:effectLst/>
                                                  <a:latin typeface="Cambria Math"/>
                                                  <a:ea typeface="+mn-ea"/>
                                                  <a:cs typeface="+mn-cs"/>
                                                </a:rPr>
                                                <m:t>𝛽</m:t>
                                              </m:r>
                                            </m:e>
                                            <m:sub>
                                              <m:r>
                                                <a:rPr lang="zh-CN" altLang="en-US" sz="1200" b="0" i="1" kern="100">
                                                  <a:solidFill>
                                                    <a:schemeClr val="tx1"/>
                                                  </a:solidFill>
                                                  <a:effectLst/>
                                                  <a:latin typeface="Cambria Math"/>
                                                  <a:ea typeface="+mn-ea"/>
                                                  <a:cs typeface="+mn-cs"/>
                                                </a:rPr>
                                                <m:t>𝑚</m:t>
                                              </m:r>
                                            </m:sub>
                                          </m:sSub>
                                        </m:e>
                                      </m:nary>
                                      <m:sSub>
                                        <m:sSubPr>
                                          <m:ctrlPr>
                                            <a:rPr lang="zh-CN" altLang="en-US" sz="1200" b="0" i="1" kern="100" smtClean="0">
                                              <a:solidFill>
                                                <a:schemeClr val="tx1"/>
                                              </a:solidFill>
                                              <a:effectLst/>
                                              <a:latin typeface="Cambria Math" panose="02040503050406030204" pitchFamily="18" charset="0"/>
                                              <a:ea typeface="+mn-ea"/>
                                              <a:cs typeface="+mn-cs"/>
                                            </a:rPr>
                                          </m:ctrlPr>
                                        </m:sSubPr>
                                        <m:e>
                                          <m:r>
                                            <a:rPr lang="en-US" altLang="zh-CN" sz="1200" b="0" i="1" kern="100" smtClean="0">
                                              <a:solidFill>
                                                <a:schemeClr val="tx1"/>
                                              </a:solidFill>
                                              <a:effectLst/>
                                              <a:latin typeface="Cambria Math" panose="02040503050406030204" pitchFamily="18" charset="0"/>
                                              <a:ea typeface="+mn-ea"/>
                                              <a:cs typeface="+mn-cs"/>
                                            </a:rPr>
                                            <m:t>𝑘</m:t>
                                          </m:r>
                                        </m:e>
                                        <m:sub>
                                          <m:r>
                                            <a:rPr lang="zh-CN" altLang="en-US" sz="1200" b="0" i="1" kern="100">
                                              <a:solidFill>
                                                <a:schemeClr val="tx1"/>
                                              </a:solidFill>
                                              <a:effectLst/>
                                              <a:latin typeface="Cambria Math"/>
                                              <a:ea typeface="+mn-ea"/>
                                              <a:cs typeface="+mn-cs"/>
                                            </a:rPr>
                                            <m:t>𝑚</m:t>
                                          </m:r>
                                        </m:sub>
                                      </m:sSub>
                                      <m:d>
                                        <m:dPr>
                                          <m:ctrlPr>
                                            <a:rPr lang="en-US" altLang="zh-CN" sz="1200" b="0" i="1" kern="100" smtClean="0">
                                              <a:solidFill>
                                                <a:schemeClr val="tx1"/>
                                              </a:solidFill>
                                              <a:effectLst/>
                                              <a:latin typeface="Cambria Math" panose="02040503050406030204" pitchFamily="18" charset="0"/>
                                              <a:ea typeface="+mn-ea"/>
                                              <a:cs typeface="+mn-cs"/>
                                            </a:rPr>
                                          </m:ctrlPr>
                                        </m:dPr>
                                        <m:e>
                                          <m:r>
                                            <a:rPr lang="en-US" altLang="zh-CN" sz="1200" b="0" i="1" kern="100" smtClean="0">
                                              <a:solidFill>
                                                <a:schemeClr val="tx1"/>
                                              </a:solidFill>
                                              <a:effectLst/>
                                              <a:latin typeface="Cambria Math" panose="02040503050406030204" pitchFamily="18" charset="0"/>
                                              <a:ea typeface="+mn-ea"/>
                                              <a:cs typeface="+mn-cs"/>
                                            </a:rPr>
                                            <m:t>𝑋</m:t>
                                          </m:r>
                                          <m:r>
                                            <a:rPr lang="en-US" altLang="zh-CN" sz="1200" b="0" i="1" kern="100" smtClean="0">
                                              <a:solidFill>
                                                <a:schemeClr val="tx1"/>
                                              </a:solidFill>
                                              <a:effectLst/>
                                              <a:latin typeface="Cambria Math" panose="02040503050406030204" pitchFamily="18" charset="0"/>
                                              <a:ea typeface="+mn-ea"/>
                                              <a:cs typeface="+mn-cs"/>
                                            </a:rPr>
                                            <m:t>,</m:t>
                                          </m:r>
                                          <m:r>
                                            <a:rPr lang="en-US" altLang="zh-CN" sz="1200" b="0" i="1" kern="100" smtClean="0">
                                              <a:solidFill>
                                                <a:schemeClr val="tx1"/>
                                              </a:solidFill>
                                              <a:effectLst/>
                                              <a:latin typeface="Cambria Math" panose="02040503050406030204" pitchFamily="18" charset="0"/>
                                              <a:ea typeface="+mn-ea"/>
                                              <a:cs typeface="+mn-cs"/>
                                            </a:rPr>
                                            <m:t>𝑋</m:t>
                                          </m:r>
                                        </m:e>
                                      </m:d>
                                      <m:r>
                                        <a:rPr lang="en-US" altLang="zh-CN" sz="1200" b="0" i="1" kern="100" smtClean="0">
                                          <a:solidFill>
                                            <a:schemeClr val="tx1"/>
                                          </a:solidFill>
                                          <a:effectLst/>
                                          <a:latin typeface="Cambria Math" panose="02040503050406030204" pitchFamily="18" charset="0"/>
                                          <a:ea typeface="+mn-ea"/>
                                          <a:cs typeface="+mn-cs"/>
                                        </a:rPr>
                                        <m:t>+</m:t>
                                      </m:r>
                                      <m:r>
                                        <a:rPr lang="en-US" altLang="zh-CN" sz="1200" b="0" i="1" kern="100" smtClean="0">
                                          <a:solidFill>
                                            <a:schemeClr val="tx1"/>
                                          </a:solidFill>
                                          <a:effectLst/>
                                          <a:latin typeface="Cambria Math" panose="02040503050406030204" pitchFamily="18" charset="0"/>
                                          <a:ea typeface="Cambria Math" panose="02040503050406030204" pitchFamily="18" charset="0"/>
                                          <a:cs typeface="+mn-cs"/>
                                        </a:rPr>
                                        <m:t>𝜂</m:t>
                                      </m:r>
                                      <m:r>
                                        <a:rPr lang="en-US" altLang="zh-CN" sz="1200" b="0" i="1" kern="100" smtClean="0">
                                          <a:solidFill>
                                            <a:schemeClr val="tx1"/>
                                          </a:solidFill>
                                          <a:effectLst/>
                                          <a:latin typeface="Cambria Math" panose="02040503050406030204" pitchFamily="18" charset="0"/>
                                          <a:ea typeface="Cambria Math" panose="02040503050406030204" pitchFamily="18" charset="0"/>
                                          <a:cs typeface="+mn-cs"/>
                                        </a:rPr>
                                        <m:t>𝑖</m:t>
                                      </m:r>
                                    </m:e>
                                  </m:d>
                                </m:e>
                                <m:sup>
                                  <m:r>
                                    <a:rPr lang="en-US" altLang="zh-CN" sz="1200" b="0" i="1" kern="100" smtClean="0">
                                      <a:solidFill>
                                        <a:schemeClr val="tx1"/>
                                      </a:solidFill>
                                      <a:effectLst/>
                                      <a:latin typeface="Cambria Math" panose="02040503050406030204" pitchFamily="18" charset="0"/>
                                    </a:rPr>
                                    <m:t>−1</m:t>
                                  </m:r>
                                </m:sup>
                              </m:sSup>
                              <m:nary>
                                <m:naryPr>
                                  <m:chr m:val="∑"/>
                                  <m:ctrlPr>
                                    <a:rPr lang="en-US" altLang="zh-CN" sz="1200" b="0" i="1" kern="100" smtClean="0">
                                      <a:solidFill>
                                        <a:schemeClr val="tx1"/>
                                      </a:solidFill>
                                      <a:effectLst/>
                                      <a:latin typeface="Cambria Math" panose="02040503050406030204" pitchFamily="18" charset="0"/>
                                    </a:rPr>
                                  </m:ctrlPr>
                                </m:naryPr>
                                <m:sub>
                                  <m:r>
                                    <m:rPr>
                                      <m:brk m:alnAt="23"/>
                                    </m:rPr>
                                    <a:rPr lang="en-US" altLang="zh-CN" sz="1200" b="0" i="1" kern="100" smtClean="0">
                                      <a:solidFill>
                                        <a:schemeClr val="tx1"/>
                                      </a:solidFill>
                                      <a:effectLst/>
                                      <a:latin typeface="Cambria Math" panose="02040503050406030204" pitchFamily="18" charset="0"/>
                                    </a:rPr>
                                    <m:t>𝑚</m:t>
                                  </m:r>
                                  <m:r>
                                    <a:rPr lang="en-US" altLang="zh-CN" sz="1200" b="0" i="1" kern="100" smtClean="0">
                                      <a:solidFill>
                                        <a:schemeClr val="tx1"/>
                                      </a:solidFill>
                                      <a:effectLst/>
                                      <a:latin typeface="Cambria Math" panose="02040503050406030204" pitchFamily="18" charset="0"/>
                                    </a:rPr>
                                    <m:t>=1</m:t>
                                  </m:r>
                                </m:sub>
                                <m:sup>
                                  <m:r>
                                    <a:rPr lang="en-US" altLang="zh-CN" sz="1200" b="0" i="1" kern="100" smtClean="0">
                                      <a:solidFill>
                                        <a:schemeClr val="tx1"/>
                                      </a:solidFill>
                                      <a:effectLst/>
                                      <a:latin typeface="Cambria Math" panose="02040503050406030204" pitchFamily="18" charset="0"/>
                                    </a:rPr>
                                    <m:t>𝑀</m:t>
                                  </m:r>
                                </m:sup>
                                <m:e>
                                  <m:sSub>
                                    <m:sSubPr>
                                      <m:ctrlPr>
                                        <a:rPr lang="zh-CN" altLang="en-US" sz="1200" b="0" i="1" kern="100" smtClean="0">
                                          <a:solidFill>
                                            <a:schemeClr val="tx1"/>
                                          </a:solidFill>
                                          <a:effectLst/>
                                          <a:latin typeface="Cambria Math" panose="02040503050406030204" pitchFamily="18" charset="0"/>
                                          <a:ea typeface="+mn-ea"/>
                                          <a:cs typeface="+mn-cs"/>
                                        </a:rPr>
                                      </m:ctrlPr>
                                    </m:sSubPr>
                                    <m:e>
                                      <m:r>
                                        <a:rPr lang="zh-CN" altLang="en-US" sz="1200" b="0" i="1" kern="100">
                                          <a:solidFill>
                                            <a:schemeClr val="tx1"/>
                                          </a:solidFill>
                                          <a:effectLst/>
                                          <a:latin typeface="Cambria Math"/>
                                          <a:ea typeface="+mn-ea"/>
                                          <a:cs typeface="+mn-cs"/>
                                        </a:rPr>
                                        <m:t>𝛽</m:t>
                                      </m:r>
                                    </m:e>
                                    <m:sub>
                                      <m:r>
                                        <a:rPr lang="zh-CN" altLang="en-US" sz="1200" b="0" i="1" kern="100">
                                          <a:solidFill>
                                            <a:schemeClr val="tx1"/>
                                          </a:solidFill>
                                          <a:effectLst/>
                                          <a:latin typeface="Cambria Math"/>
                                          <a:ea typeface="+mn-ea"/>
                                          <a:cs typeface="+mn-cs"/>
                                        </a:rPr>
                                        <m:t>𝑚</m:t>
                                      </m:r>
                                    </m:sub>
                                  </m:sSub>
                                </m:e>
                              </m:nary>
                              <m:sSub>
                                <m:sSubPr>
                                  <m:ctrlPr>
                                    <a:rPr lang="zh-CN" altLang="en-US" sz="1200" b="0" i="1" kern="100" smtClean="0">
                                      <a:solidFill>
                                        <a:schemeClr val="tx1"/>
                                      </a:solidFill>
                                      <a:effectLst/>
                                      <a:latin typeface="Cambria Math" panose="02040503050406030204" pitchFamily="18" charset="0"/>
                                      <a:ea typeface="+mn-ea"/>
                                      <a:cs typeface="+mn-cs"/>
                                    </a:rPr>
                                  </m:ctrlPr>
                                </m:sSubPr>
                                <m:e>
                                  <m:r>
                                    <a:rPr lang="en-US" altLang="zh-CN" sz="1200" b="0" i="1" kern="100" smtClean="0">
                                      <a:solidFill>
                                        <a:schemeClr val="tx1"/>
                                      </a:solidFill>
                                      <a:effectLst/>
                                      <a:latin typeface="Cambria Math" panose="02040503050406030204" pitchFamily="18" charset="0"/>
                                      <a:ea typeface="+mn-ea"/>
                                      <a:cs typeface="+mn-cs"/>
                                    </a:rPr>
                                    <m:t>𝑘</m:t>
                                  </m:r>
                                </m:e>
                                <m:sub>
                                  <m:r>
                                    <a:rPr lang="zh-CN" altLang="en-US" sz="1200" b="0" i="1" kern="100">
                                      <a:solidFill>
                                        <a:schemeClr val="tx1"/>
                                      </a:solidFill>
                                      <a:effectLst/>
                                      <a:latin typeface="Cambria Math"/>
                                      <a:ea typeface="+mn-ea"/>
                                      <a:cs typeface="+mn-cs"/>
                                    </a:rPr>
                                    <m:t>𝑚</m:t>
                                  </m:r>
                                </m:sub>
                              </m:sSub>
                              <m:d>
                                <m:dPr>
                                  <m:ctrlPr>
                                    <a:rPr lang="en-US" altLang="zh-CN" sz="1200" b="0" i="1" kern="100" smtClean="0">
                                      <a:solidFill>
                                        <a:schemeClr val="tx1"/>
                                      </a:solidFill>
                                      <a:effectLst/>
                                      <a:latin typeface="Cambria Math" panose="02040503050406030204" pitchFamily="18" charset="0"/>
                                      <a:ea typeface="+mn-ea"/>
                                      <a:cs typeface="+mn-cs"/>
                                    </a:rPr>
                                  </m:ctrlPr>
                                </m:dPr>
                                <m:e>
                                  <m:r>
                                    <a:rPr lang="en-US" altLang="zh-CN" sz="1200" b="0" i="1" kern="100" smtClean="0">
                                      <a:solidFill>
                                        <a:schemeClr val="tx1"/>
                                      </a:solidFill>
                                      <a:effectLst/>
                                      <a:latin typeface="Cambria Math" panose="02040503050406030204" pitchFamily="18" charset="0"/>
                                      <a:ea typeface="+mn-ea"/>
                                      <a:cs typeface="+mn-cs"/>
                                    </a:rPr>
                                    <m:t>𝑦</m:t>
                                  </m:r>
                                  <m:r>
                                    <a:rPr lang="en-US" altLang="zh-CN" sz="1200" b="0" i="1" kern="100" smtClean="0">
                                      <a:solidFill>
                                        <a:schemeClr val="tx1"/>
                                      </a:solidFill>
                                      <a:effectLst/>
                                      <a:latin typeface="Cambria Math" panose="02040503050406030204" pitchFamily="18" charset="0"/>
                                      <a:ea typeface="+mn-ea"/>
                                      <a:cs typeface="+mn-cs"/>
                                    </a:rPr>
                                    <m:t>,</m:t>
                                  </m:r>
                                  <m:r>
                                    <a:rPr lang="en-US" altLang="zh-CN" sz="1200" b="0" i="1" kern="100" smtClean="0">
                                      <a:solidFill>
                                        <a:schemeClr val="tx1"/>
                                      </a:solidFill>
                                      <a:effectLst/>
                                      <a:latin typeface="Cambria Math" panose="02040503050406030204" pitchFamily="18" charset="0"/>
                                      <a:ea typeface="+mn-ea"/>
                                      <a:cs typeface="+mn-cs"/>
                                    </a:rPr>
                                    <m:t>𝑋</m:t>
                                  </m:r>
                                </m:e>
                              </m:d>
                            </m:oMath>
                          </a14:m>
                          <a:endParaRPr lang="zh-CN" sz="1200" b="0" i="1" kern="100" dirty="0">
                            <a:solidFill>
                              <a:schemeClr val="tx1"/>
                            </a:solidFill>
                            <a:effectLst/>
                          </a:endParaRPr>
                        </a:p>
                        <a:p>
                          <a:pPr marL="342900" lvl="0" indent="-342900" algn="just">
                            <a:lnSpc>
                              <a:spcPct val="115000"/>
                            </a:lnSpc>
                            <a:spcAft>
                              <a:spcPts val="0"/>
                            </a:spcAft>
                            <a:buFont typeface="+mj-lt"/>
                            <a:buAutoNum type="arabicPeriod"/>
                          </a:pPr>
                          <a14:m>
                            <m:oMath xmlns:m="http://schemas.openxmlformats.org/officeDocument/2006/math">
                              <m:r>
                                <a:rPr lang="en-US" sz="1200" b="0" i="1" kern="100">
                                  <a:solidFill>
                                    <a:schemeClr val="tx1"/>
                                  </a:solidFill>
                                  <a:effectLst/>
                                  <a:latin typeface="Cambria Math"/>
                                </a:rPr>
                                <m:t>𝑖𝑡𝑒𝑟</m:t>
                              </m:r>
                              <m:r>
                                <a:rPr lang="en-US" sz="1200" b="0" kern="100">
                                  <a:solidFill>
                                    <a:schemeClr val="tx1"/>
                                  </a:solidFill>
                                  <a:effectLst/>
                                  <a:latin typeface="Cambria Math"/>
                                </a:rPr>
                                <m:t>=0</m:t>
                              </m:r>
                            </m:oMath>
                          </a14:m>
                          <a:endParaRPr lang="zh-CN" sz="1200" b="0" kern="100" dirty="0">
                            <a:solidFill>
                              <a:schemeClr val="tx1"/>
                            </a:solidFill>
                            <a:effectLst/>
                          </a:endParaRPr>
                        </a:p>
                        <a:p>
                          <a:pPr marL="342900" lvl="0" indent="-342900" algn="just">
                            <a:lnSpc>
                              <a:spcPct val="115000"/>
                            </a:lnSpc>
                            <a:spcAft>
                              <a:spcPts val="0"/>
                            </a:spcAft>
                            <a:buFont typeface="+mj-lt"/>
                            <a:buAutoNum type="arabicPeriod"/>
                          </a:pPr>
                          <a:r>
                            <a:rPr lang="en-US" altLang="zh-CN" sz="1200" b="0" kern="100" dirty="0" smtClean="0">
                              <a:solidFill>
                                <a:schemeClr val="tx1"/>
                              </a:solidFill>
                              <a:effectLst/>
                            </a:rPr>
                            <a:t>w</a:t>
                          </a:r>
                          <a:r>
                            <a:rPr lang="en-US" sz="1200" b="0" kern="100" dirty="0" smtClean="0">
                              <a:solidFill>
                                <a:schemeClr val="tx1"/>
                              </a:solidFill>
                              <a:effectLst/>
                            </a:rPr>
                            <a:t>hile (𝑓(𝑖𝑡𝑒𝑟)−𝑓(𝑖𝑡𝑒𝑟+1))∕𝑓(𝑖𝑡𝑒𝑟)&gt;1𝑒−10do</a:t>
                          </a:r>
                          <a:endParaRPr lang="zh-CN" sz="1200" b="0" kern="100" dirty="0">
                            <a:solidFill>
                              <a:schemeClr val="tx1"/>
                            </a:solidFill>
                            <a:effectLst/>
                          </a:endParaRPr>
                        </a:p>
                        <a:p>
                          <a:pPr marL="342900" lvl="0" indent="-342900" algn="just">
                            <a:lnSpc>
                              <a:spcPct val="115000"/>
                            </a:lnSpc>
                            <a:spcAft>
                              <a:spcPts val="0"/>
                            </a:spcAft>
                            <a:buFont typeface="+mj-lt"/>
                            <a:buAutoNum type="arabicPeriod"/>
                          </a:pPr>
                          <a14:m>
                            <m:oMath xmlns:m="http://schemas.openxmlformats.org/officeDocument/2006/math">
                              <m:r>
                                <a:rPr lang="en-US" sz="1200" b="0" kern="100">
                                  <a:solidFill>
                                    <a:schemeClr val="tx1"/>
                                  </a:solidFill>
                                  <a:effectLst/>
                                  <a:latin typeface="Cambria Math"/>
                                </a:rPr>
                                <m:t>     </m:t>
                              </m:r>
                              <m:r>
                                <a:rPr lang="en-US" sz="1200" b="0" i="1" kern="100">
                                  <a:solidFill>
                                    <a:schemeClr val="tx1"/>
                                  </a:solidFill>
                                  <a:effectLst/>
                                  <a:latin typeface="Cambria Math"/>
                                </a:rPr>
                                <m:t>𝑖𝑡𝑒𝑟</m:t>
                              </m:r>
                              <m:r>
                                <a:rPr lang="en-US" sz="1200" b="0" i="1" kern="100">
                                  <a:solidFill>
                                    <a:schemeClr val="tx1"/>
                                  </a:solidFill>
                                  <a:effectLst/>
                                  <a:latin typeface="Cambria Math"/>
                                </a:rPr>
                                <m:t>←</m:t>
                              </m:r>
                              <m:r>
                                <a:rPr lang="en-US" sz="1200" b="0" i="1" kern="100">
                                  <a:solidFill>
                                    <a:schemeClr val="tx1"/>
                                  </a:solidFill>
                                  <a:effectLst/>
                                  <a:latin typeface="Cambria Math"/>
                                </a:rPr>
                                <m:t>𝑖𝑡𝑒𝑟</m:t>
                              </m:r>
                              <m:r>
                                <a:rPr lang="en-US" sz="1200" b="0" kern="100">
                                  <a:solidFill>
                                    <a:schemeClr val="tx1"/>
                                  </a:solidFill>
                                  <a:effectLst/>
                                  <a:latin typeface="Cambria Math"/>
                                </a:rPr>
                                <m:t>+1</m:t>
                              </m:r>
                            </m:oMath>
                          </a14:m>
                          <a:endParaRPr lang="zh-CN" sz="1200" b="0" kern="100" dirty="0">
                            <a:solidFill>
                              <a:schemeClr val="tx1"/>
                            </a:solidFill>
                            <a:effectLst/>
                          </a:endParaRPr>
                        </a:p>
                        <a:p>
                          <a:pPr marL="342900" lvl="0" indent="-342900" algn="just">
                            <a:lnSpc>
                              <a:spcPts val="2000"/>
                            </a:lnSpc>
                            <a:spcAft>
                              <a:spcPts val="0"/>
                            </a:spcAft>
                            <a:buFont typeface="+mj-lt"/>
                            <a:buAutoNum type="arabicPeriod"/>
                          </a:pPr>
                          <a:r>
                            <a:rPr lang="en-US" sz="1200" b="0" kern="100" dirty="0">
                              <a:solidFill>
                                <a:schemeClr val="tx1"/>
                              </a:solidFill>
                              <a:effectLst/>
                            </a:rPr>
                            <a:t>  </a:t>
                          </a:r>
                          <a:r>
                            <a:rPr lang="zh-CN" sz="1200" b="0" kern="100" dirty="0" smtClean="0">
                              <a:solidFill>
                                <a:schemeClr val="tx1"/>
                              </a:solidFill>
                              <a:effectLst/>
                            </a:rPr>
                            <a:t>更新</a:t>
                          </a:r>
                          <a14:m>
                            <m:oMath xmlns:m="http://schemas.openxmlformats.org/officeDocument/2006/math">
                              <m:r>
                                <a:rPr lang="en-US" altLang="zh-CN" sz="1200" b="0" i="1" kern="100" smtClean="0">
                                  <a:solidFill>
                                    <a:schemeClr val="tx1"/>
                                  </a:solidFill>
                                  <a:effectLst/>
                                  <a:latin typeface="Cambria Math" panose="02040503050406030204" pitchFamily="18" charset="0"/>
                                </a:rPr>
                                <m:t>𝑠</m:t>
                              </m:r>
                            </m:oMath>
                          </a14:m>
                          <a:r>
                            <a:rPr lang="en-US" sz="1200" b="0" kern="100" dirty="0" smtClean="0">
                              <a:solidFill>
                                <a:schemeClr val="tx1"/>
                              </a:solidFill>
                              <a:effectLst/>
                            </a:rPr>
                            <a:t>:</a:t>
                          </a:r>
                          <a:endParaRPr lang="en-US" altLang="zh-CN" sz="1200" b="0" kern="100" dirty="0" smtClean="0">
                            <a:solidFill>
                              <a:schemeClr val="tx1"/>
                            </a:solidFill>
                            <a:effectLst/>
                          </a:endParaRPr>
                        </a:p>
                        <a:p>
                          <a:pPr marL="342900" lvl="0" indent="-342900" algn="just">
                            <a:lnSpc>
                              <a:spcPts val="2000"/>
                            </a:lnSpc>
                            <a:spcAft>
                              <a:spcPts val="0"/>
                            </a:spcAft>
                            <a:buFont typeface="+mj-lt"/>
                            <a:buAutoNum type="arabicPeriod"/>
                          </a:pPr>
                          <a:r>
                            <a:rPr lang="en-US" sz="1200" b="0" kern="100" dirty="0" smtClean="0">
                              <a:solidFill>
                                <a:schemeClr val="tx1"/>
                              </a:solidFill>
                              <a:effectLst/>
                            </a:rPr>
                            <a:t>for </a:t>
                          </a:r>
                          <a14:m>
                            <m:oMath xmlns:m="http://schemas.openxmlformats.org/officeDocument/2006/math">
                              <m:r>
                                <a:rPr lang="en-US" sz="1200" b="0" i="1" kern="100">
                                  <a:solidFill>
                                    <a:schemeClr val="tx1"/>
                                  </a:solidFill>
                                  <a:effectLst/>
                                  <a:latin typeface="Cambria Math"/>
                                </a:rPr>
                                <m:t>𝑘</m:t>
                              </m:r>
                              <m:r>
                                <a:rPr lang="en-US" sz="1200" b="0" kern="100">
                                  <a:solidFill>
                                    <a:schemeClr val="tx1"/>
                                  </a:solidFill>
                                  <a:effectLst/>
                                  <a:latin typeface="Cambria Math"/>
                                </a:rPr>
                                <m:t>=1;</m:t>
                              </m:r>
                              <m:r>
                                <a:rPr lang="en-US" sz="1200" b="0" i="1" kern="100">
                                  <a:solidFill>
                                    <a:schemeClr val="tx1"/>
                                  </a:solidFill>
                                  <a:effectLst/>
                                  <a:latin typeface="Cambria Math"/>
                                </a:rPr>
                                <m:t>𝑘</m:t>
                              </m:r>
                              <m:r>
                                <a:rPr lang="en-US" sz="1200" b="0" kern="100">
                                  <a:solidFill>
                                    <a:schemeClr val="tx1"/>
                                  </a:solidFill>
                                  <a:effectLst/>
                                  <a:latin typeface="Cambria Math"/>
                                </a:rPr>
                                <m:t>≤</m:t>
                              </m:r>
                              <m:r>
                                <m:rPr>
                                  <m:sty m:val="p"/>
                                </m:rPr>
                                <a:rPr lang="en-US" sz="1200" b="0" i="0" kern="100" smtClean="0">
                                  <a:solidFill>
                                    <a:schemeClr val="tx1"/>
                                  </a:solidFill>
                                  <a:effectLst/>
                                  <a:latin typeface="Cambria Math" panose="02040503050406030204" pitchFamily="18" charset="0"/>
                                </a:rPr>
                                <m:t>M</m:t>
                              </m:r>
                              <m:r>
                                <a:rPr lang="en-US" sz="1200" b="0" kern="100">
                                  <a:solidFill>
                                    <a:schemeClr val="tx1"/>
                                  </a:solidFill>
                                  <a:effectLst/>
                                  <a:latin typeface="Cambria Math"/>
                                </a:rPr>
                                <m:t>;</m:t>
                              </m:r>
                              <m:r>
                                <a:rPr lang="en-US" sz="1200" b="0" i="1" kern="100">
                                  <a:solidFill>
                                    <a:schemeClr val="tx1"/>
                                  </a:solidFill>
                                  <a:effectLst/>
                                  <a:latin typeface="Cambria Math"/>
                                </a:rPr>
                                <m:t>𝑘</m:t>
                              </m:r>
                              <m:r>
                                <a:rPr lang="en-US" sz="1200" b="0" kern="100">
                                  <a:solidFill>
                                    <a:schemeClr val="tx1"/>
                                  </a:solidFill>
                                  <a:effectLst/>
                                  <a:latin typeface="Cambria Math"/>
                                </a:rPr>
                                <m:t>++</m:t>
                              </m:r>
                            </m:oMath>
                          </a14:m>
                          <a:r>
                            <a:rPr lang="en-US" sz="1200" b="0" kern="100" dirty="0">
                              <a:solidFill>
                                <a:schemeClr val="tx1"/>
                              </a:solidFill>
                              <a:effectLst/>
                            </a:rPr>
                            <a:t> do</a:t>
                          </a:r>
                          <a:endParaRPr lang="zh-CN" sz="1200" b="0" kern="100" dirty="0">
                            <a:solidFill>
                              <a:schemeClr val="tx1"/>
                            </a:solidFill>
                            <a:effectLst/>
                          </a:endParaRPr>
                        </a:p>
                        <a:p>
                          <a:pPr marL="342900" lvl="0" indent="-342900" algn="just">
                            <a:lnSpc>
                              <a:spcPct val="100000"/>
                            </a:lnSpc>
                            <a:spcAft>
                              <a:spcPts val="0"/>
                            </a:spcAft>
                            <a:buFont typeface="+mj-lt"/>
                            <a:buAutoNum type="arabicPeriod"/>
                          </a:pPr>
                          <a:r>
                            <a:rPr lang="zh-CN" altLang="en-US" sz="1200" b="0" kern="100" dirty="0" smtClean="0">
                              <a:solidFill>
                                <a:schemeClr val="tx1"/>
                              </a:solidFill>
                              <a:effectLst/>
                              <a:ea typeface="+mn-ea"/>
                              <a:cs typeface="+mn-cs"/>
                            </a:rPr>
                            <a:t>   </a:t>
                          </a:r>
                          <a14:m>
                            <m:oMath xmlns:m="http://schemas.openxmlformats.org/officeDocument/2006/math">
                              <m:sSub>
                                <m:sSubPr>
                                  <m:ctrlPr>
                                    <a:rPr lang="zh-CN" altLang="en-US" sz="1200" b="0" i="1" kern="100" smtClean="0">
                                      <a:solidFill>
                                        <a:schemeClr val="tx1"/>
                                      </a:solidFill>
                                      <a:effectLst/>
                                      <a:latin typeface="Cambria Math" panose="02040503050406030204" pitchFamily="18" charset="0"/>
                                      <a:ea typeface="+mn-ea"/>
                                      <a:cs typeface="+mn-cs"/>
                                    </a:rPr>
                                  </m:ctrlPr>
                                </m:sSubPr>
                                <m:e>
                                  <m:r>
                                    <a:rPr lang="zh-CN" altLang="en-US" sz="1200" b="0" i="1" kern="100">
                                      <a:solidFill>
                                        <a:schemeClr val="tx1"/>
                                      </a:solidFill>
                                      <a:effectLst/>
                                      <a:latin typeface="Cambria Math"/>
                                      <a:ea typeface="+mn-ea"/>
                                      <a:cs typeface="+mn-cs"/>
                                    </a:rPr>
                                    <m:t>𝛽</m:t>
                                  </m:r>
                                </m:e>
                                <m:sub>
                                  <m:r>
                                    <a:rPr lang="zh-CN" altLang="en-US" sz="1200" b="0" i="1" kern="100">
                                      <a:solidFill>
                                        <a:schemeClr val="tx1"/>
                                      </a:solidFill>
                                      <a:effectLst/>
                                      <a:latin typeface="Cambria Math"/>
                                      <a:ea typeface="+mn-ea"/>
                                      <a:cs typeface="+mn-cs"/>
                                    </a:rPr>
                                    <m:t>𝑚</m:t>
                                  </m:r>
                                </m:sub>
                              </m:sSub>
                              <m:r>
                                <a:rPr lang="en-US" sz="1200" b="0" i="1" kern="100">
                                  <a:solidFill>
                                    <a:schemeClr val="tx1"/>
                                  </a:solidFill>
                                  <a:effectLst/>
                                  <a:latin typeface="Cambria Math"/>
                                </a:rPr>
                                <m:t>=</m:t>
                              </m:r>
                              <m:f>
                                <m:fPr>
                                  <m:ctrlPr>
                                    <a:rPr lang="zh-CN" altLang="zh-CN" sz="1200" i="1" kern="1200" smtClean="0">
                                      <a:solidFill>
                                        <a:srgbClr val="000000"/>
                                      </a:solidFill>
                                      <a:effectLst/>
                                      <a:latin typeface="Cambria Math" panose="02040503050406030204" pitchFamily="18" charset="0"/>
                                      <a:ea typeface="Cambria Math"/>
                                    </a:rPr>
                                  </m:ctrlPr>
                                </m:fPr>
                                <m:num>
                                  <m:sSub>
                                    <m:sSubPr>
                                      <m:ctrlPr>
                                        <a:rPr lang="zh-CN" altLang="en-US" sz="1200" b="0" i="1" kern="100" smtClean="0">
                                          <a:solidFill>
                                            <a:schemeClr val="tx1"/>
                                          </a:solidFill>
                                          <a:effectLst/>
                                          <a:latin typeface="Cambria Math" panose="02040503050406030204" pitchFamily="18" charset="0"/>
                                          <a:ea typeface="+mn-ea"/>
                                          <a:cs typeface="+mn-cs"/>
                                        </a:rPr>
                                      </m:ctrlPr>
                                    </m:sSubPr>
                                    <m:e>
                                      <m:r>
                                        <a:rPr lang="en-US" altLang="zh-CN" sz="1200" b="0" i="1" kern="100" smtClean="0">
                                          <a:solidFill>
                                            <a:schemeClr val="tx1"/>
                                          </a:solidFill>
                                          <a:effectLst/>
                                          <a:latin typeface="Cambria Math" panose="02040503050406030204" pitchFamily="18" charset="0"/>
                                          <a:ea typeface="+mn-ea"/>
                                          <a:cs typeface="+mn-cs"/>
                                        </a:rPr>
                                        <m:t>𝑘</m:t>
                                      </m:r>
                                    </m:e>
                                    <m:sub>
                                      <m:r>
                                        <a:rPr lang="zh-CN" altLang="en-US" sz="1200" b="0" i="1" kern="100">
                                          <a:solidFill>
                                            <a:schemeClr val="tx1"/>
                                          </a:solidFill>
                                          <a:effectLst/>
                                          <a:latin typeface="Cambria Math"/>
                                          <a:ea typeface="+mn-ea"/>
                                          <a:cs typeface="+mn-cs"/>
                                        </a:rPr>
                                        <m:t>𝑚</m:t>
                                      </m:r>
                                    </m:sub>
                                  </m:sSub>
                                  <m:d>
                                    <m:dPr>
                                      <m:ctrlPr>
                                        <a:rPr lang="en-US" altLang="zh-CN" sz="1200" b="0" i="1" kern="100" smtClean="0">
                                          <a:solidFill>
                                            <a:schemeClr val="tx1"/>
                                          </a:solidFill>
                                          <a:effectLst/>
                                          <a:latin typeface="Cambria Math" panose="02040503050406030204" pitchFamily="18" charset="0"/>
                                          <a:ea typeface="+mn-ea"/>
                                          <a:cs typeface="+mn-cs"/>
                                        </a:rPr>
                                      </m:ctrlPr>
                                    </m:dPr>
                                    <m:e>
                                      <m:r>
                                        <a:rPr lang="en-US" altLang="zh-CN" sz="1200" b="0" i="1" kern="100" smtClean="0">
                                          <a:solidFill>
                                            <a:schemeClr val="tx1"/>
                                          </a:solidFill>
                                          <a:effectLst/>
                                          <a:latin typeface="Cambria Math" panose="02040503050406030204" pitchFamily="18" charset="0"/>
                                          <a:ea typeface="+mn-ea"/>
                                          <a:cs typeface="+mn-cs"/>
                                        </a:rPr>
                                        <m:t>𝑦</m:t>
                                      </m:r>
                                      <m:r>
                                        <a:rPr lang="en-US" altLang="zh-CN" sz="1200" b="0" i="1" kern="100" smtClean="0">
                                          <a:solidFill>
                                            <a:schemeClr val="tx1"/>
                                          </a:solidFill>
                                          <a:effectLst/>
                                          <a:latin typeface="Cambria Math" panose="02040503050406030204" pitchFamily="18" charset="0"/>
                                          <a:ea typeface="+mn-ea"/>
                                          <a:cs typeface="+mn-cs"/>
                                        </a:rPr>
                                        <m:t>,</m:t>
                                      </m:r>
                                      <m:r>
                                        <a:rPr lang="en-US" altLang="zh-CN" sz="1200" b="0" i="1" kern="100" smtClean="0">
                                          <a:solidFill>
                                            <a:schemeClr val="tx1"/>
                                          </a:solidFill>
                                          <a:effectLst/>
                                          <a:latin typeface="Cambria Math" panose="02040503050406030204" pitchFamily="18" charset="0"/>
                                          <a:ea typeface="+mn-ea"/>
                                          <a:cs typeface="+mn-cs"/>
                                        </a:rPr>
                                        <m:t>𝑦</m:t>
                                      </m:r>
                                    </m:e>
                                  </m:d>
                                  <m:r>
                                    <a:rPr lang="en-US" altLang="zh-CN" sz="1200" b="0" i="1" kern="100" smtClean="0">
                                      <a:solidFill>
                                        <a:schemeClr val="tx1"/>
                                      </a:solidFill>
                                      <a:effectLst/>
                                      <a:latin typeface="Cambria Math" panose="02040503050406030204" pitchFamily="18" charset="0"/>
                                      <a:ea typeface="+mn-ea"/>
                                      <a:cs typeface="+mn-cs"/>
                                    </a:rPr>
                                    <m:t>−2</m:t>
                                  </m:r>
                                  <m:sSub>
                                    <m:sSubPr>
                                      <m:ctrlPr>
                                        <a:rPr lang="zh-CN" altLang="en-US" sz="1200" b="0" i="1" kern="100" smtClean="0">
                                          <a:solidFill>
                                            <a:schemeClr val="tx1"/>
                                          </a:solidFill>
                                          <a:effectLst/>
                                          <a:latin typeface="Cambria Math" panose="02040503050406030204" pitchFamily="18" charset="0"/>
                                          <a:ea typeface="+mn-ea"/>
                                          <a:cs typeface="+mn-cs"/>
                                        </a:rPr>
                                      </m:ctrlPr>
                                    </m:sSubPr>
                                    <m:e>
                                      <m:r>
                                        <a:rPr lang="en-US" altLang="zh-CN" sz="1200" b="0" i="1" kern="100" smtClean="0">
                                          <a:solidFill>
                                            <a:schemeClr val="tx1"/>
                                          </a:solidFill>
                                          <a:effectLst/>
                                          <a:latin typeface="Cambria Math" panose="02040503050406030204" pitchFamily="18" charset="0"/>
                                          <a:ea typeface="+mn-ea"/>
                                          <a:cs typeface="+mn-cs"/>
                                        </a:rPr>
                                        <m:t>𝑘</m:t>
                                      </m:r>
                                    </m:e>
                                    <m:sub>
                                      <m:r>
                                        <a:rPr lang="zh-CN" altLang="en-US" sz="1200" b="0" i="1" kern="100">
                                          <a:solidFill>
                                            <a:schemeClr val="tx1"/>
                                          </a:solidFill>
                                          <a:effectLst/>
                                          <a:latin typeface="Cambria Math"/>
                                          <a:ea typeface="+mn-ea"/>
                                          <a:cs typeface="+mn-cs"/>
                                        </a:rPr>
                                        <m:t>𝑚</m:t>
                                      </m:r>
                                    </m:sub>
                                  </m:sSub>
                                  <m:d>
                                    <m:dPr>
                                      <m:ctrlPr>
                                        <a:rPr lang="en-US" altLang="zh-CN" sz="1200" b="0" i="1" kern="100" smtClean="0">
                                          <a:solidFill>
                                            <a:schemeClr val="tx1"/>
                                          </a:solidFill>
                                          <a:effectLst/>
                                          <a:latin typeface="Cambria Math" panose="02040503050406030204" pitchFamily="18" charset="0"/>
                                          <a:ea typeface="+mn-ea"/>
                                          <a:cs typeface="+mn-cs"/>
                                        </a:rPr>
                                      </m:ctrlPr>
                                    </m:dPr>
                                    <m:e>
                                      <m:r>
                                        <a:rPr lang="en-US" altLang="zh-CN" sz="1200" b="0" i="1" kern="100" smtClean="0">
                                          <a:solidFill>
                                            <a:schemeClr val="tx1"/>
                                          </a:solidFill>
                                          <a:effectLst/>
                                          <a:latin typeface="Cambria Math" panose="02040503050406030204" pitchFamily="18" charset="0"/>
                                          <a:ea typeface="+mn-ea"/>
                                          <a:cs typeface="+mn-cs"/>
                                        </a:rPr>
                                        <m:t>𝑦</m:t>
                                      </m:r>
                                      <m:r>
                                        <a:rPr lang="en-US" altLang="zh-CN" sz="1200" b="0" i="1" kern="100" smtClean="0">
                                          <a:solidFill>
                                            <a:schemeClr val="tx1"/>
                                          </a:solidFill>
                                          <a:effectLst/>
                                          <a:latin typeface="Cambria Math" panose="02040503050406030204" pitchFamily="18" charset="0"/>
                                          <a:ea typeface="+mn-ea"/>
                                          <a:cs typeface="+mn-cs"/>
                                        </a:rPr>
                                        <m:t>,</m:t>
                                      </m:r>
                                      <m:r>
                                        <a:rPr lang="en-US" altLang="zh-CN" sz="1200" b="0" i="1" kern="100" smtClean="0">
                                          <a:solidFill>
                                            <a:schemeClr val="tx1"/>
                                          </a:solidFill>
                                          <a:effectLst/>
                                          <a:latin typeface="Cambria Math" panose="02040503050406030204" pitchFamily="18" charset="0"/>
                                          <a:ea typeface="+mn-ea"/>
                                          <a:cs typeface="+mn-cs"/>
                                        </a:rPr>
                                        <m:t>𝑋</m:t>
                                      </m:r>
                                    </m:e>
                                  </m:d>
                                  <m:r>
                                    <a:rPr lang="en-US" altLang="zh-CN" sz="1200" b="0" i="1" kern="100" smtClean="0">
                                      <a:solidFill>
                                        <a:schemeClr val="tx1"/>
                                      </a:solidFill>
                                      <a:effectLst/>
                                      <a:latin typeface="Cambria Math" panose="02040503050406030204" pitchFamily="18" charset="0"/>
                                      <a:ea typeface="+mn-ea"/>
                                      <a:cs typeface="+mn-cs"/>
                                    </a:rPr>
                                    <m:t>𝑠</m:t>
                                  </m:r>
                                  <m:r>
                                    <a:rPr lang="en-US" altLang="zh-CN" sz="1200" b="0" i="1" kern="100" smtClean="0">
                                      <a:solidFill>
                                        <a:schemeClr val="tx1"/>
                                      </a:solidFill>
                                      <a:effectLst/>
                                      <a:latin typeface="Cambria Math" panose="02040503050406030204" pitchFamily="18" charset="0"/>
                                      <a:ea typeface="+mn-ea"/>
                                      <a:cs typeface="+mn-cs"/>
                                    </a:rPr>
                                    <m:t>+</m:t>
                                  </m:r>
                                  <m:sSup>
                                    <m:sSupPr>
                                      <m:ctrlPr>
                                        <a:rPr lang="en-US" altLang="zh-CN" sz="1200" b="0" i="1" kern="100" smtClean="0">
                                          <a:solidFill>
                                            <a:schemeClr val="tx1"/>
                                          </a:solidFill>
                                          <a:effectLst/>
                                          <a:latin typeface="Cambria Math" panose="02040503050406030204" pitchFamily="18" charset="0"/>
                                          <a:ea typeface="+mn-ea"/>
                                          <a:cs typeface="+mn-cs"/>
                                        </a:rPr>
                                      </m:ctrlPr>
                                    </m:sSupPr>
                                    <m:e>
                                      <m:r>
                                        <a:rPr lang="en-US" altLang="zh-CN" sz="1200" b="0" i="1" kern="100" smtClean="0">
                                          <a:solidFill>
                                            <a:schemeClr val="tx1"/>
                                          </a:solidFill>
                                          <a:effectLst/>
                                          <a:latin typeface="Cambria Math" panose="02040503050406030204" pitchFamily="18" charset="0"/>
                                          <a:ea typeface="+mn-ea"/>
                                          <a:cs typeface="+mn-cs"/>
                                        </a:rPr>
                                        <m:t>𝑠</m:t>
                                      </m:r>
                                    </m:e>
                                    <m:sup>
                                      <m:r>
                                        <a:rPr lang="en-US" altLang="zh-CN" sz="1200" b="0" i="1" kern="100" smtClean="0">
                                          <a:solidFill>
                                            <a:schemeClr val="tx1"/>
                                          </a:solidFill>
                                          <a:effectLst/>
                                          <a:latin typeface="Cambria Math" panose="02040503050406030204" pitchFamily="18" charset="0"/>
                                          <a:ea typeface="+mn-ea"/>
                                          <a:cs typeface="+mn-cs"/>
                                        </a:rPr>
                                        <m:t>𝑇</m:t>
                                      </m:r>
                                    </m:sup>
                                  </m:sSup>
                                  <m:sSub>
                                    <m:sSubPr>
                                      <m:ctrlPr>
                                        <a:rPr lang="zh-CN" altLang="en-US" sz="1200" b="0" i="1" kern="100" smtClean="0">
                                          <a:solidFill>
                                            <a:schemeClr val="tx1"/>
                                          </a:solidFill>
                                          <a:effectLst/>
                                          <a:latin typeface="Cambria Math" panose="02040503050406030204" pitchFamily="18" charset="0"/>
                                          <a:ea typeface="+mn-ea"/>
                                          <a:cs typeface="+mn-cs"/>
                                        </a:rPr>
                                      </m:ctrlPr>
                                    </m:sSubPr>
                                    <m:e>
                                      <m:r>
                                        <a:rPr lang="en-US" altLang="zh-CN" sz="1200" b="0" i="1" kern="100" smtClean="0">
                                          <a:solidFill>
                                            <a:schemeClr val="tx1"/>
                                          </a:solidFill>
                                          <a:effectLst/>
                                          <a:latin typeface="Cambria Math" panose="02040503050406030204" pitchFamily="18" charset="0"/>
                                          <a:ea typeface="+mn-ea"/>
                                          <a:cs typeface="+mn-cs"/>
                                        </a:rPr>
                                        <m:t>𝑘</m:t>
                                      </m:r>
                                    </m:e>
                                    <m:sub>
                                      <m:r>
                                        <a:rPr lang="zh-CN" altLang="en-US" sz="1200" b="0" i="1" kern="100">
                                          <a:solidFill>
                                            <a:schemeClr val="tx1"/>
                                          </a:solidFill>
                                          <a:effectLst/>
                                          <a:latin typeface="Cambria Math"/>
                                          <a:ea typeface="+mn-ea"/>
                                          <a:cs typeface="+mn-cs"/>
                                        </a:rPr>
                                        <m:t>𝑚</m:t>
                                      </m:r>
                                    </m:sub>
                                  </m:sSub>
                                  <m:d>
                                    <m:dPr>
                                      <m:ctrlPr>
                                        <a:rPr lang="en-US" altLang="zh-CN" sz="1200" b="0" i="1" kern="100" smtClean="0">
                                          <a:solidFill>
                                            <a:schemeClr val="tx1"/>
                                          </a:solidFill>
                                          <a:effectLst/>
                                          <a:latin typeface="Cambria Math" panose="02040503050406030204" pitchFamily="18" charset="0"/>
                                          <a:ea typeface="+mn-ea"/>
                                          <a:cs typeface="+mn-cs"/>
                                        </a:rPr>
                                      </m:ctrlPr>
                                    </m:dPr>
                                    <m:e>
                                      <m:r>
                                        <a:rPr lang="en-US" altLang="zh-CN" sz="1200" b="0" i="1" kern="100" smtClean="0">
                                          <a:solidFill>
                                            <a:schemeClr val="tx1"/>
                                          </a:solidFill>
                                          <a:effectLst/>
                                          <a:latin typeface="Cambria Math" panose="02040503050406030204" pitchFamily="18" charset="0"/>
                                          <a:ea typeface="+mn-ea"/>
                                          <a:cs typeface="+mn-cs"/>
                                        </a:rPr>
                                        <m:t>𝑋</m:t>
                                      </m:r>
                                      <m:r>
                                        <a:rPr lang="en-US" altLang="zh-CN" sz="1200" b="0" i="1" kern="100" smtClean="0">
                                          <a:solidFill>
                                            <a:schemeClr val="tx1"/>
                                          </a:solidFill>
                                          <a:effectLst/>
                                          <a:latin typeface="Cambria Math" panose="02040503050406030204" pitchFamily="18" charset="0"/>
                                          <a:ea typeface="+mn-ea"/>
                                          <a:cs typeface="+mn-cs"/>
                                        </a:rPr>
                                        <m:t>,</m:t>
                                      </m:r>
                                      <m:r>
                                        <a:rPr lang="en-US" altLang="zh-CN" sz="1200" b="0" i="1" kern="100" smtClean="0">
                                          <a:solidFill>
                                            <a:schemeClr val="tx1"/>
                                          </a:solidFill>
                                          <a:effectLst/>
                                          <a:latin typeface="Cambria Math" panose="02040503050406030204" pitchFamily="18" charset="0"/>
                                          <a:ea typeface="+mn-ea"/>
                                          <a:cs typeface="+mn-cs"/>
                                        </a:rPr>
                                        <m:t>𝑋</m:t>
                                      </m:r>
                                    </m:e>
                                  </m:d>
                                  <m:r>
                                    <a:rPr lang="en-US" altLang="zh-CN" sz="1200" b="1" i="1" kern="100" smtClean="0">
                                      <a:solidFill>
                                        <a:schemeClr val="tx1"/>
                                      </a:solidFill>
                                      <a:effectLst/>
                                      <a:latin typeface="Cambria Math" panose="02040503050406030204" pitchFamily="18" charset="0"/>
                                      <a:ea typeface="+mn-ea"/>
                                      <a:cs typeface="+mn-cs"/>
                                    </a:rPr>
                                    <m:t>𝑺</m:t>
                                  </m:r>
                                </m:num>
                                <m:den>
                                  <m:r>
                                    <a:rPr lang="en-US" altLang="zh-CN" sz="1200" b="1" i="1" kern="1200" smtClean="0">
                                      <a:solidFill>
                                        <a:srgbClr val="000000"/>
                                      </a:solidFill>
                                      <a:effectLst/>
                                      <a:latin typeface="Cambria Math" panose="02040503050406030204" pitchFamily="18" charset="0"/>
                                      <a:ea typeface="宋体"/>
                                    </a:rPr>
                                    <m:t>𝟐</m:t>
                                  </m:r>
                                  <m:r>
                                    <a:rPr lang="zh-CN" altLang="en-US" sz="1200" b="1" i="1" kern="1200" smtClean="0">
                                      <a:solidFill>
                                        <a:srgbClr val="000000"/>
                                      </a:solidFill>
                                      <a:effectLst/>
                                      <a:latin typeface="Cambria Math" panose="02040503050406030204" pitchFamily="18" charset="0"/>
                                      <a:ea typeface="宋体"/>
                                    </a:rPr>
                                    <m:t>𝝀</m:t>
                                  </m:r>
                                </m:den>
                              </m:f>
                            </m:oMath>
                          </a14:m>
                          <a:endParaRPr lang="en-US" altLang="zh-CN" sz="1200" b="0" i="1" kern="100" dirty="0" smtClean="0">
                            <a:solidFill>
                              <a:schemeClr val="tx1"/>
                            </a:solidFill>
                            <a:effectLst/>
                          </a:endParaRPr>
                        </a:p>
                        <a:p>
                          <a:pPr marL="342900" lvl="0" indent="-342900" algn="just">
                            <a:lnSpc>
                              <a:spcPct val="100000"/>
                            </a:lnSpc>
                            <a:spcAft>
                              <a:spcPts val="0"/>
                            </a:spcAft>
                            <a:buFont typeface="+mj-lt"/>
                            <a:buAutoNum type="arabicPeriod"/>
                          </a:pPr>
                          <a:r>
                            <a:rPr lang="en-US" altLang="zh-CN" sz="1200" b="0" i="0" kern="100" dirty="0" smtClean="0">
                              <a:solidFill>
                                <a:schemeClr val="tx1"/>
                              </a:solidFill>
                              <a:effectLst/>
                            </a:rPr>
                            <a:t>    end</a:t>
                          </a:r>
                          <a:r>
                            <a:rPr lang="en-US" altLang="zh-CN" sz="1200" b="0" i="0" kern="100" baseline="0" dirty="0" smtClean="0">
                              <a:solidFill>
                                <a:schemeClr val="tx1"/>
                              </a:solidFill>
                              <a:effectLst/>
                            </a:rPr>
                            <a:t> for</a:t>
                          </a:r>
                          <a:endParaRPr lang="zh-CN" sz="1200" b="0" i="0" kern="100" dirty="0">
                            <a:solidFill>
                              <a:schemeClr val="tx1"/>
                            </a:solidFill>
                            <a:effectLst/>
                          </a:endParaRPr>
                        </a:p>
                        <a:p>
                          <a:pPr marL="342900" lvl="0" indent="-342900" algn="just">
                            <a:lnSpc>
                              <a:spcPct val="100000"/>
                            </a:lnSpc>
                            <a:spcAft>
                              <a:spcPts val="0"/>
                            </a:spcAft>
                            <a:buFont typeface="+mj-lt"/>
                            <a:buAutoNum type="arabicPeriod"/>
                          </a:pPr>
                          <a:r>
                            <a:rPr lang="en-US" altLang="zh-CN" sz="1200" b="0" kern="100" baseline="0" dirty="0" smtClean="0">
                              <a:solidFill>
                                <a:schemeClr val="tx1"/>
                              </a:solidFill>
                              <a:effectLst/>
                            </a:rPr>
                            <a:t>  </a:t>
                          </a:r>
                          <a:r>
                            <a:rPr lang="zh-CN" sz="1200" b="0" kern="100" dirty="0" smtClean="0">
                              <a:solidFill>
                                <a:schemeClr val="tx1"/>
                              </a:solidFill>
                              <a:effectLst/>
                            </a:rPr>
                            <a:t>更新</a:t>
                          </a:r>
                          <a14:m>
                            <m:oMath xmlns:m="http://schemas.openxmlformats.org/officeDocument/2006/math">
                              <m:sSub>
                                <m:sSubPr>
                                  <m:ctrlPr>
                                    <a:rPr lang="zh-CN" altLang="en-US" sz="1200" b="0" i="1" kern="100" smtClean="0">
                                      <a:solidFill>
                                        <a:schemeClr val="tx1"/>
                                      </a:solidFill>
                                      <a:effectLst/>
                                      <a:latin typeface="Cambria Math" panose="02040503050406030204" pitchFamily="18" charset="0"/>
                                      <a:ea typeface="+mn-ea"/>
                                      <a:cs typeface="+mn-cs"/>
                                    </a:rPr>
                                  </m:ctrlPr>
                                </m:sSubPr>
                                <m:e>
                                  <m:r>
                                    <a:rPr lang="zh-CN" altLang="en-US" sz="1200" b="0" i="1" kern="100">
                                      <a:solidFill>
                                        <a:schemeClr val="tx1"/>
                                      </a:solidFill>
                                      <a:effectLst/>
                                      <a:latin typeface="Cambria Math"/>
                                      <a:ea typeface="+mn-ea"/>
                                      <a:cs typeface="+mn-cs"/>
                                    </a:rPr>
                                    <m:t>𝛽</m:t>
                                  </m:r>
                                </m:e>
                                <m:sub>
                                  <m:r>
                                    <a:rPr lang="zh-CN" altLang="en-US" sz="1200" b="0" i="1" kern="100">
                                      <a:solidFill>
                                        <a:schemeClr val="tx1"/>
                                      </a:solidFill>
                                      <a:effectLst/>
                                      <a:latin typeface="Cambria Math"/>
                                      <a:ea typeface="+mn-ea"/>
                                      <a:cs typeface="+mn-cs"/>
                                    </a:rPr>
                                    <m:t>𝑚</m:t>
                                  </m:r>
                                </m:sub>
                              </m:sSub>
                            </m:oMath>
                          </a14:m>
                          <a:r>
                            <a:rPr lang="zh-CN" sz="1200" b="0" kern="100" dirty="0" smtClean="0">
                              <a:solidFill>
                                <a:schemeClr val="tx1"/>
                              </a:solidFill>
                              <a:effectLst/>
                            </a:rPr>
                            <a:t>：</a:t>
                          </a:r>
                          <a:endParaRPr lang="zh-CN" sz="1200" b="0" kern="100" dirty="0">
                            <a:solidFill>
                              <a:schemeClr val="tx1"/>
                            </a:solidFill>
                            <a:effectLst/>
                          </a:endParaRPr>
                        </a:p>
                        <a:p>
                          <a:pPr marL="342900" lvl="0" indent="-342900" algn="just">
                            <a:lnSpc>
                              <a:spcPts val="2000"/>
                            </a:lnSpc>
                            <a:spcAft>
                              <a:spcPts val="0"/>
                            </a:spcAft>
                            <a:buFont typeface="+mj-lt"/>
                            <a:buAutoNum type="arabicPeriod"/>
                          </a:pPr>
                          <a:r>
                            <a:rPr lang="zh-CN" sz="1200" b="0" kern="100" dirty="0" smtClean="0">
                              <a:solidFill>
                                <a:schemeClr val="tx1"/>
                              </a:solidFill>
                              <a:effectLst/>
                            </a:rPr>
                            <a:t>更新</a:t>
                          </a:r>
                          <a:r>
                            <a:rPr lang="zh-CN" sz="1200" b="0" kern="100" dirty="0">
                              <a:solidFill>
                                <a:schemeClr val="tx1"/>
                              </a:solidFill>
                              <a:effectLst/>
                            </a:rPr>
                            <a:t>目标函数：</a:t>
                          </a:r>
                        </a:p>
                        <a:p>
                          <a:pPr marL="342900" lvl="0" indent="-342900" algn="just">
                            <a:lnSpc>
                              <a:spcPts val="2000"/>
                            </a:lnSpc>
                            <a:spcAft>
                              <a:spcPts val="0"/>
                            </a:spcAft>
                            <a:buFont typeface="+mj-lt"/>
                            <a:buAutoNum type="arabicPeriod"/>
                          </a:pPr>
                          <a:r>
                            <a:rPr lang="en-US" sz="1200" b="0" kern="100" baseline="0" dirty="0" smtClean="0">
                              <a:solidFill>
                                <a:schemeClr val="tx1"/>
                              </a:solidFill>
                              <a:effectLst/>
                            </a:rPr>
                            <a:t>  </a:t>
                          </a:r>
                          <a14:m>
                            <m:oMath xmlns:m="http://schemas.openxmlformats.org/officeDocument/2006/math">
                              <m:r>
                                <a:rPr lang="en-US" sz="1200" b="0" i="1" kern="100">
                                  <a:solidFill>
                                    <a:schemeClr val="tx1"/>
                                  </a:solidFill>
                                  <a:effectLst/>
                                  <a:latin typeface="Cambria Math"/>
                                </a:rPr>
                                <m:t>𝑓</m:t>
                              </m:r>
                              <m:r>
                                <a:rPr lang="en-US" sz="1200" b="0" i="1" kern="100">
                                  <a:solidFill>
                                    <a:schemeClr val="tx1"/>
                                  </a:solidFill>
                                  <a:effectLst/>
                                  <a:latin typeface="Cambria Math"/>
                                </a:rPr>
                                <m:t>=</m:t>
                              </m:r>
                              <m:sSubSup>
                                <m:sSubSupPr>
                                  <m:ctrlPr>
                                    <a:rPr lang="zh-CN" sz="1200" b="0" i="1" kern="100">
                                      <a:solidFill>
                                        <a:schemeClr val="tx1"/>
                                      </a:solidFill>
                                      <a:effectLst/>
                                      <a:latin typeface="Cambria Math" panose="02040503050406030204" pitchFamily="18" charset="0"/>
                                    </a:rPr>
                                  </m:ctrlPr>
                                </m:sSubSupPr>
                                <m:e>
                                  <m:d>
                                    <m:dPr>
                                      <m:begChr m:val="‖"/>
                                      <m:endChr m:val="‖"/>
                                      <m:ctrlPr>
                                        <a:rPr lang="zh-CN" sz="1200" b="0" i="1" kern="100">
                                          <a:solidFill>
                                            <a:schemeClr val="tx1"/>
                                          </a:solidFill>
                                          <a:effectLst/>
                                          <a:latin typeface="Cambria Math" panose="02040503050406030204" pitchFamily="18" charset="0"/>
                                        </a:rPr>
                                      </m:ctrlPr>
                                    </m:dPr>
                                    <m:e>
                                      <m:r>
                                        <a:rPr lang="en-US" sz="1200" b="0" i="1" kern="100">
                                          <a:solidFill>
                                            <a:schemeClr val="tx1"/>
                                          </a:solidFill>
                                          <a:effectLst/>
                                          <a:latin typeface="Cambria Math"/>
                                        </a:rPr>
                                        <m:t>𝜙</m:t>
                                      </m:r>
                                      <m:d>
                                        <m:dPr>
                                          <m:ctrlPr>
                                            <a:rPr lang="zh-CN" sz="1200" b="0" i="1" kern="100">
                                              <a:solidFill>
                                                <a:schemeClr val="tx1"/>
                                              </a:solidFill>
                                              <a:effectLst/>
                                              <a:latin typeface="Cambria Math" panose="02040503050406030204" pitchFamily="18" charset="0"/>
                                            </a:rPr>
                                          </m:ctrlPr>
                                        </m:dPr>
                                        <m:e>
                                          <m:sSub>
                                            <m:sSubPr>
                                              <m:ctrlPr>
                                                <a:rPr lang="zh-CN" sz="1200" b="0" i="1" kern="100">
                                                  <a:solidFill>
                                                    <a:schemeClr val="tx1"/>
                                                  </a:solidFill>
                                                  <a:effectLst/>
                                                  <a:latin typeface="Cambria Math" panose="02040503050406030204" pitchFamily="18" charset="0"/>
                                                </a:rPr>
                                              </m:ctrlPr>
                                            </m:sSubPr>
                                            <m:e>
                                              <m:r>
                                                <a:rPr lang="en-US" sz="1200" b="0" i="1" kern="100">
                                                  <a:solidFill>
                                                    <a:schemeClr val="tx1"/>
                                                  </a:solidFill>
                                                  <a:effectLst/>
                                                  <a:latin typeface="Cambria Math"/>
                                                </a:rPr>
                                                <m:t>𝑋</m:t>
                                              </m:r>
                                            </m:e>
                                            <m:sub>
                                              <m:r>
                                                <a:rPr lang="en-US" sz="1200" b="0" i="1" kern="100">
                                                  <a:solidFill>
                                                    <a:schemeClr val="tx1"/>
                                                  </a:solidFill>
                                                  <a:effectLst/>
                                                  <a:latin typeface="Cambria Math"/>
                                                </a:rPr>
                                                <m:t>𝑐</m:t>
                                              </m:r>
                                            </m:sub>
                                          </m:sSub>
                                        </m:e>
                                      </m:d>
                                      <m:r>
                                        <a:rPr lang="en-US" sz="1200" b="0" i="1" kern="100">
                                          <a:solidFill>
                                            <a:schemeClr val="tx1"/>
                                          </a:solidFill>
                                          <a:effectLst/>
                                          <a:latin typeface="Cambria Math"/>
                                        </a:rPr>
                                        <m:t>−</m:t>
                                      </m:r>
                                      <m:r>
                                        <a:rPr lang="en-US" sz="1200" b="0" i="1" kern="100">
                                          <a:solidFill>
                                            <a:schemeClr val="tx1"/>
                                          </a:solidFill>
                                          <a:effectLst/>
                                          <a:latin typeface="Cambria Math"/>
                                        </a:rPr>
                                        <m:t>𝜙</m:t>
                                      </m:r>
                                      <m:d>
                                        <m:dPr>
                                          <m:ctrlPr>
                                            <a:rPr lang="zh-CN" sz="1200" b="0" i="1" kern="100">
                                              <a:solidFill>
                                                <a:schemeClr val="tx1"/>
                                              </a:solidFill>
                                              <a:effectLst/>
                                              <a:latin typeface="Cambria Math" panose="02040503050406030204" pitchFamily="18" charset="0"/>
                                            </a:rPr>
                                          </m:ctrlPr>
                                        </m:dPr>
                                        <m:e>
                                          <m:sSub>
                                            <m:sSubPr>
                                              <m:ctrlPr>
                                                <a:rPr lang="zh-CN" sz="1200" b="0" i="1" kern="100">
                                                  <a:solidFill>
                                                    <a:schemeClr val="tx1"/>
                                                  </a:solidFill>
                                                  <a:effectLst/>
                                                  <a:latin typeface="Cambria Math" panose="02040503050406030204" pitchFamily="18" charset="0"/>
                                                </a:rPr>
                                              </m:ctrlPr>
                                            </m:sSubPr>
                                            <m:e>
                                              <m:r>
                                                <a:rPr lang="en-US" sz="1200" b="0" i="1" kern="100">
                                                  <a:solidFill>
                                                    <a:schemeClr val="tx1"/>
                                                  </a:solidFill>
                                                  <a:effectLst/>
                                                  <a:latin typeface="Cambria Math"/>
                                                </a:rPr>
                                                <m:t>𝑋</m:t>
                                              </m:r>
                                            </m:e>
                                            <m:sub>
                                              <m:r>
                                                <a:rPr lang="en-US" sz="1200" b="0" i="1" kern="100">
                                                  <a:solidFill>
                                                    <a:schemeClr val="tx1"/>
                                                  </a:solidFill>
                                                  <a:effectLst/>
                                                  <a:latin typeface="Cambria Math"/>
                                                </a:rPr>
                                                <m:t>𝑐</m:t>
                                              </m:r>
                                            </m:sub>
                                          </m:sSub>
                                        </m:e>
                                      </m:d>
                                      <m:sSub>
                                        <m:sSubPr>
                                          <m:ctrlPr>
                                            <a:rPr lang="zh-CN" sz="1200" b="0" i="1" kern="100">
                                              <a:solidFill>
                                                <a:schemeClr val="tx1"/>
                                              </a:solidFill>
                                              <a:effectLst/>
                                              <a:latin typeface="Cambria Math" panose="02040503050406030204" pitchFamily="18" charset="0"/>
                                            </a:rPr>
                                          </m:ctrlPr>
                                        </m:sSubPr>
                                        <m:e>
                                          <m:r>
                                            <a:rPr lang="en-US" sz="1200" b="0" i="1" kern="100">
                                              <a:solidFill>
                                                <a:schemeClr val="tx1"/>
                                              </a:solidFill>
                                              <a:effectLst/>
                                              <a:latin typeface="Cambria Math"/>
                                            </a:rPr>
                                            <m:t>𝑆</m:t>
                                          </m:r>
                                        </m:e>
                                        <m:sub>
                                          <m:r>
                                            <a:rPr lang="en-US" sz="1200" b="0" i="1" kern="100">
                                              <a:solidFill>
                                                <a:schemeClr val="tx1"/>
                                              </a:solidFill>
                                              <a:effectLst/>
                                              <a:latin typeface="Cambria Math"/>
                                            </a:rPr>
                                            <m:t>𝑐</m:t>
                                          </m:r>
                                        </m:sub>
                                      </m:sSub>
                                    </m:e>
                                  </m:d>
                                </m:e>
                                <m:sub>
                                  <m:r>
                                    <a:rPr lang="en-US" sz="1200" b="0" i="1" kern="100">
                                      <a:solidFill>
                                        <a:schemeClr val="tx1"/>
                                      </a:solidFill>
                                      <a:effectLst/>
                                      <a:latin typeface="Cambria Math"/>
                                    </a:rPr>
                                    <m:t>𝐹</m:t>
                                  </m:r>
                                </m:sub>
                                <m:sup>
                                  <m:r>
                                    <a:rPr lang="en-US" sz="1200" b="0" i="1" kern="100">
                                      <a:solidFill>
                                        <a:schemeClr val="tx1"/>
                                      </a:solidFill>
                                      <a:effectLst/>
                                      <a:latin typeface="Cambria Math"/>
                                    </a:rPr>
                                    <m:t>2</m:t>
                                  </m:r>
                                </m:sup>
                              </m:sSubSup>
                              <m:r>
                                <a:rPr lang="en-US" sz="1200" b="0" i="1" kern="100">
                                  <a:solidFill>
                                    <a:schemeClr val="tx1"/>
                                  </a:solidFill>
                                  <a:effectLst/>
                                  <a:latin typeface="Cambria Math"/>
                                </a:rPr>
                                <m:t>+</m:t>
                              </m:r>
                              <m:r>
                                <a:rPr lang="en-US" sz="1200" b="0" i="1" kern="100" smtClean="0">
                                  <a:solidFill>
                                    <a:schemeClr val="tx1"/>
                                  </a:solidFill>
                                  <a:effectLst/>
                                  <a:latin typeface="Cambria Math" panose="02040503050406030204" pitchFamily="18" charset="0"/>
                                  <a:ea typeface="Cambria Math" panose="02040503050406030204" pitchFamily="18" charset="0"/>
                                </a:rPr>
                                <m:t>𝜼</m:t>
                              </m:r>
                              <m:sSubSup>
                                <m:sSubSupPr>
                                  <m:ctrlPr>
                                    <a:rPr lang="zh-CN" altLang="zh-CN" sz="1200" i="1" kern="100" smtClean="0">
                                      <a:solidFill>
                                        <a:schemeClr val="tx1"/>
                                      </a:solidFill>
                                      <a:effectLst/>
                                      <a:latin typeface="Cambria Math" panose="02040503050406030204" pitchFamily="18" charset="0"/>
                                      <a:ea typeface="Cambria Math"/>
                                    </a:rPr>
                                  </m:ctrlPr>
                                </m:sSubSupPr>
                                <m:e>
                                  <m:d>
                                    <m:dPr>
                                      <m:begChr m:val="‖"/>
                                      <m:endChr m:val="‖"/>
                                      <m:ctrlPr>
                                        <a:rPr lang="zh-CN" altLang="zh-CN" sz="1200" i="1" kern="100">
                                          <a:solidFill>
                                            <a:schemeClr val="tx1"/>
                                          </a:solidFill>
                                          <a:effectLst/>
                                          <a:latin typeface="Cambria Math" panose="02040503050406030204" pitchFamily="18" charset="0"/>
                                          <a:ea typeface="Cambria Math"/>
                                        </a:rPr>
                                      </m:ctrlPr>
                                    </m:dPr>
                                    <m:e>
                                      <m:r>
                                        <a:rPr lang="en-US" altLang="zh-CN" sz="1200" b="1" i="1" kern="100" smtClean="0">
                                          <a:solidFill>
                                            <a:schemeClr val="tx1"/>
                                          </a:solidFill>
                                          <a:effectLst/>
                                          <a:latin typeface="Cambria Math" panose="02040503050406030204" pitchFamily="18" charset="0"/>
                                          <a:ea typeface="Cambria Math"/>
                                        </a:rPr>
                                        <m:t>𝑺</m:t>
                                      </m:r>
                                    </m:e>
                                  </m:d>
                                </m:e>
                                <m:sub>
                                  <m:r>
                                    <a:rPr lang="en-US" altLang="zh-CN" sz="1200" b="1" i="1" kern="100" smtClean="0">
                                      <a:solidFill>
                                        <a:schemeClr val="tx1"/>
                                      </a:solidFill>
                                      <a:effectLst/>
                                      <a:latin typeface="Cambria Math" panose="02040503050406030204" pitchFamily="18" charset="0"/>
                                      <a:ea typeface="宋体"/>
                                    </a:rPr>
                                    <m:t>𝟐</m:t>
                                  </m:r>
                                </m:sub>
                                <m:sup>
                                  <m:r>
                                    <a:rPr lang="en-US" altLang="zh-CN" sz="1200" i="1" kern="100">
                                      <a:solidFill>
                                        <a:schemeClr val="tx1"/>
                                      </a:solidFill>
                                      <a:effectLst/>
                                      <a:latin typeface="Cambria Math"/>
                                      <a:ea typeface="宋体"/>
                                    </a:rPr>
                                    <m:t>2</m:t>
                                  </m:r>
                                </m:sup>
                              </m:sSubSup>
                            </m:oMath>
                          </a14:m>
                          <a:endParaRPr lang="zh-CN" sz="1200" b="0" i="1" kern="100" dirty="0">
                            <a:solidFill>
                              <a:schemeClr val="tx1"/>
                            </a:solidFill>
                            <a:effectLst/>
                          </a:endParaRPr>
                        </a:p>
                        <a:p>
                          <a:pPr marL="342900" lvl="0" indent="-342900" algn="just">
                            <a:lnSpc>
                              <a:spcPts val="2000"/>
                            </a:lnSpc>
                            <a:spcAft>
                              <a:spcPts val="0"/>
                            </a:spcAft>
                            <a:buFont typeface="+mj-lt"/>
                            <a:buAutoNum type="arabicPeriod"/>
                          </a:pPr>
                          <a:r>
                            <a:rPr lang="en-US" sz="1200" b="0" kern="100" dirty="0">
                              <a:solidFill>
                                <a:schemeClr val="tx1"/>
                              </a:solidFill>
                              <a:effectLst/>
                            </a:rPr>
                            <a:t> end while</a:t>
                          </a:r>
                          <a:endParaRPr lang="zh-CN" sz="1200" b="0" kern="100" dirty="0">
                            <a:solidFill>
                              <a:schemeClr val="tx1"/>
                            </a:solidFill>
                            <a:effectLst/>
                            <a:latin typeface="Times New Roman"/>
                            <a:ea typeface="宋体"/>
                          </a:endParaRPr>
                        </a:p>
                      </a:txBody>
                      <a:tcPr marL="53867" marR="53867" marT="0" marB="0">
                        <a:solidFill>
                          <a:schemeClr val="accent5">
                            <a:lumMod val="40000"/>
                            <a:lumOff val="60000"/>
                          </a:schemeClr>
                        </a:solidFill>
                      </a:tcPr>
                    </a:tc>
                    <a:extLst>
                      <a:ext uri="{0D108BD9-81ED-4DB2-BD59-A6C34878D82A}">
                        <a16:rowId xmlns:a16="http://schemas.microsoft.com/office/drawing/2014/main" xmlns="" val="10002"/>
                      </a:ext>
                    </a:extLst>
                  </a:tr>
                </a:tbl>
              </a:graphicData>
            </a:graphic>
          </p:graphicFrame>
        </mc:Choice>
        <mc:Fallback xmlns="">
          <p:graphicFrame>
            <p:nvGraphicFramePr>
              <p:cNvPr id="22" name="表格 21"/>
              <p:cNvGraphicFramePr>
                <a:graphicFrameLocks noGrp="1"/>
              </p:cNvGraphicFramePr>
              <p:nvPr>
                <p:extLst>
                  <p:ext uri="{D42A27DB-BD31-4B8C-83A1-F6EECF244321}">
                    <p14:modId xmlns:p14="http://schemas.microsoft.com/office/powerpoint/2010/main" val="3694264246"/>
                  </p:ext>
                </p:extLst>
              </p:nvPr>
            </p:nvGraphicFramePr>
            <p:xfrm>
              <a:off x="144233" y="1119972"/>
              <a:ext cx="5022376" cy="507557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5022376">
                      <a:extLst>
                        <a:ext uri="{9D8B030D-6E8A-4147-A177-3AD203B41FA5}">
                          <a16:colId xmlns:a16="http://schemas.microsoft.com/office/drawing/2014/main" val="20000"/>
                        </a:ext>
                      </a:extLst>
                    </a:gridCol>
                  </a:tblGrid>
                  <a:tr h="289037">
                    <a:tc>
                      <a:txBody>
                        <a:bodyPr/>
                        <a:lstStyle/>
                        <a:p>
                          <a:endParaRPr lang="zh-CN"/>
                        </a:p>
                      </a:txBody>
                      <a:tcPr marL="53867" marR="53867" marT="0" marB="0">
                        <a:blipFill>
                          <a:blip r:embed="rId7"/>
                          <a:stretch>
                            <a:fillRect l="-606" t="-10638" r="-2061" b="-1706383"/>
                          </a:stretch>
                        </a:blipFill>
                      </a:tcPr>
                    </a:tc>
                    <a:extLst>
                      <a:ext uri="{0D108BD9-81ED-4DB2-BD59-A6C34878D82A}">
                        <a16:rowId xmlns:a16="http://schemas.microsoft.com/office/drawing/2014/main" val="10000"/>
                      </a:ext>
                    </a:extLst>
                  </a:tr>
                  <a:tr h="289037">
                    <a:tc>
                      <a:txBody>
                        <a:bodyPr/>
                        <a:lstStyle/>
                        <a:p>
                          <a:endParaRPr lang="zh-CN"/>
                        </a:p>
                      </a:txBody>
                      <a:tcPr marL="53867" marR="53867" marT="0" marB="0">
                        <a:blipFill>
                          <a:blip r:embed="rId7"/>
                          <a:stretch>
                            <a:fillRect l="-606" t="-108333" r="-2061" b="-1570833"/>
                          </a:stretch>
                        </a:blipFill>
                      </a:tcPr>
                    </a:tc>
                    <a:extLst>
                      <a:ext uri="{0D108BD9-81ED-4DB2-BD59-A6C34878D82A}">
                        <a16:rowId xmlns:a16="http://schemas.microsoft.com/office/drawing/2014/main" val="10001"/>
                      </a:ext>
                    </a:extLst>
                  </a:tr>
                  <a:tr h="4497505">
                    <a:tc>
                      <a:txBody>
                        <a:bodyPr/>
                        <a:lstStyle/>
                        <a:p>
                          <a:endParaRPr lang="zh-CN"/>
                        </a:p>
                      </a:txBody>
                      <a:tcPr marL="53867" marR="53867" marT="0" marB="0">
                        <a:blipFill>
                          <a:blip r:embed="rId7"/>
                          <a:stretch>
                            <a:fillRect l="-606" t="-13532" r="-2061" b="-2030"/>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7" name="矩形 6"/>
              <p:cNvSpPr/>
              <p:nvPr/>
            </p:nvSpPr>
            <p:spPr>
              <a:xfrm>
                <a:off x="5369897" y="664487"/>
                <a:ext cx="6500459" cy="1325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𝛽</m:t>
                                </m:r>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a:rPr lang="zh-CN" altLang="en-US" i="0">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r>
                                      <a:rPr lang="zh-CN" altLang="en-US" i="0">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zh-CN" altLang="en-US" i="1">
                                            <a:latin typeface="Cambria Math" panose="02040503050406030204" pitchFamily="18" charset="0"/>
                                          </a:rPr>
                                          <m:t>𝑋</m:t>
                                        </m:r>
                                      </m:e>
                                    </m:d>
                                    <m:r>
                                      <a:rPr lang="zh-CN" altLang="en-US" i="1">
                                        <a:latin typeface="Cambria Math" panose="02040503050406030204" pitchFamily="18" charset="0"/>
                                      </a:rPr>
                                      <m:t>𝑠</m:t>
                                    </m:r>
                                    <m:r>
                                      <a:rPr lang="zh-CN" altLang="en-US" i="0">
                                        <a:latin typeface="Cambria Math" panose="02040503050406030204" pitchFamily="18" charset="0"/>
                                      </a:rPr>
                                      <m:t>‖</m:t>
                                    </m:r>
                                  </m:e>
                                  <m:sub>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m:t>
                                </m:r>
                                <m:r>
                                  <a:rPr lang="zh-CN" altLang="en-US" i="1">
                                    <a:latin typeface="Cambria Math" panose="02040503050406030204" pitchFamily="18" charset="0"/>
                                  </a:rPr>
                                  <m:t>𝜂</m:t>
                                </m:r>
                                <m:sSubSup>
                                  <m:sSubSupPr>
                                    <m:ctrlPr>
                                      <a:rPr lang="zh-CN" altLang="en-US" i="1">
                                        <a:latin typeface="Cambria Math" panose="02040503050406030204" pitchFamily="18" charset="0"/>
                                      </a:rPr>
                                    </m:ctrlPr>
                                  </m:sSubSupPr>
                                  <m:e>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e>
                                  <m:sub>
                                    <m:r>
                                      <m:rPr>
                                        <m:nor/>
                                      </m:rPr>
                                      <a:rPr lang="zh-CN" altLang="en-US" i="1">
                                        <a:latin typeface="Cambria Math" panose="02040503050406030204" pitchFamily="18" charset="0"/>
                                      </a:rPr>
                                      <m:t>2</m:t>
                                    </m:r>
                                  </m:sub>
                                  <m:sup>
                                    <m:r>
                                      <m:rPr>
                                        <m:nor/>
                                      </m:rPr>
                                      <a:rPr lang="zh-CN" altLang="en-US" i="1">
                                        <a:latin typeface="Cambria Math" panose="02040503050406030204" pitchFamily="18" charset="0"/>
                                      </a:rPr>
                                      <m:t>2</m:t>
                                    </m:r>
                                  </m:sup>
                                </m:sSubSup>
                              </m:e>
                            </m:d>
                          </m:e>
                        </m:mr>
                        <m:m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𝑘</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1">
                                        <a:latin typeface="Cambria Math" panose="02040503050406030204" pitchFamily="18" charset="0"/>
                                      </a:rPr>
                                      <m:t>𝑚</m:t>
                                    </m:r>
                                  </m:sub>
                                </m:sSub>
                              </m:e>
                            </m:nary>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𝑚</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𝑚</m:t>
                                </m:r>
                                <m:r>
                                  <a:rPr lang="zh-CN" altLang="en-US" i="0">
                                    <a:latin typeface="Cambria Math" panose="02040503050406030204" pitchFamily="18" charset="0"/>
                                  </a:rPr>
                                  <m:t>=1</m:t>
                                </m:r>
                              </m:sub>
                              <m:sup>
                                <m:r>
                                  <a:rPr lang="zh-CN" altLang="en-US" i="1">
                                    <a:latin typeface="Cambria Math" panose="02040503050406030204" pitchFamily="18" charset="0"/>
                                  </a:rPr>
                                  <m:t>𝑀</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𝛽</m:t>
                                    </m:r>
                                  </m:e>
                                  <m:sub>
                                    <m:r>
                                      <a:rPr lang="zh-CN" altLang="en-US" i="1">
                                        <a:latin typeface="Cambria Math" panose="02040503050406030204" pitchFamily="18" charset="0"/>
                                      </a:rPr>
                                      <m:t>𝑚</m:t>
                                    </m:r>
                                  </m:sub>
                                  <m:sup>
                                    <m:r>
                                      <a:rPr lang="zh-CN" altLang="en-US" i="0">
                                        <a:latin typeface="Cambria Math" panose="02040503050406030204" pitchFamily="18" charset="0"/>
                                      </a:rPr>
                                      <m:t>2</m:t>
                                    </m:r>
                                  </m:sup>
                                </m:sSubSup>
                              </m:e>
                            </m:nary>
                            <m:r>
                              <a:rPr lang="zh-CN" altLang="en-US" i="0">
                                <a:latin typeface="Cambria Math" panose="02040503050406030204" pitchFamily="18" charset="0"/>
                              </a:rPr>
                              <m:t>=1</m:t>
                            </m:r>
                          </m:e>
                        </m:mr>
                      </m:m>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369897" y="664487"/>
                <a:ext cx="6500459" cy="13256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096000" y="2550760"/>
                <a:ext cx="4989186" cy="10381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rPr>
                        <m:t>𝑠</m:t>
                      </m:r>
                      <m:r>
                        <a:rPr lang="en-US" altLang="zh-CN" i="1" kern="100">
                          <a:latin typeface="Cambria Math" panose="02040503050406030204" pitchFamily="18" charset="0"/>
                        </a:rPr>
                        <m:t>=</m:t>
                      </m:r>
                      <m:sSup>
                        <m:sSupPr>
                          <m:ctrlPr>
                            <a:rPr lang="en-US" altLang="zh-CN" i="1" kern="100">
                              <a:latin typeface="Cambria Math" panose="02040503050406030204" pitchFamily="18" charset="0"/>
                            </a:rPr>
                          </m:ctrlPr>
                        </m:sSupPr>
                        <m:e>
                          <m:d>
                            <m:dPr>
                              <m:ctrlPr>
                                <a:rPr lang="en-US" altLang="zh-CN" i="1" kern="100">
                                  <a:latin typeface="Cambria Math" panose="02040503050406030204" pitchFamily="18" charset="0"/>
                                </a:rPr>
                              </m:ctrlPr>
                            </m:dPr>
                            <m:e>
                              <m:nary>
                                <m:naryPr>
                                  <m:chr m:val="∑"/>
                                  <m:ctrlPr>
                                    <a:rPr lang="en-US" altLang="zh-CN" i="1" kern="100">
                                      <a:latin typeface="Cambria Math" panose="02040503050406030204" pitchFamily="18" charset="0"/>
                                    </a:rPr>
                                  </m:ctrlPr>
                                </m:naryPr>
                                <m:sub>
                                  <m:r>
                                    <m:rPr>
                                      <m:brk m:alnAt="23"/>
                                    </m:rPr>
                                    <a:rPr lang="en-US" altLang="zh-CN" i="1" kern="100">
                                      <a:latin typeface="Cambria Math" panose="02040503050406030204" pitchFamily="18" charset="0"/>
                                    </a:rPr>
                                    <m:t>𝑚</m:t>
                                  </m:r>
                                  <m:r>
                                    <a:rPr lang="en-US" altLang="zh-CN" i="1" kern="100">
                                      <a:latin typeface="Cambria Math" panose="02040503050406030204" pitchFamily="18" charset="0"/>
                                    </a:rPr>
                                    <m:t>=1</m:t>
                                  </m:r>
                                </m:sub>
                                <m:sup>
                                  <m:r>
                                    <a:rPr lang="en-US" altLang="zh-CN" i="1" kern="100">
                                      <a:latin typeface="Cambria Math" panose="02040503050406030204" pitchFamily="18" charset="0"/>
                                    </a:rPr>
                                    <m:t>𝑀</m:t>
                                  </m:r>
                                </m:sup>
                                <m:e>
                                  <m:sSub>
                                    <m:sSubPr>
                                      <m:ctrlPr>
                                        <a:rPr lang="zh-CN" altLang="en-US" i="1" kern="100">
                                          <a:latin typeface="Cambria Math" panose="02040503050406030204" pitchFamily="18" charset="0"/>
                                        </a:rPr>
                                      </m:ctrlPr>
                                    </m:sSubPr>
                                    <m:e>
                                      <m:r>
                                        <a:rPr lang="zh-CN" altLang="en-US" i="1" kern="100">
                                          <a:latin typeface="Cambria Math"/>
                                        </a:rPr>
                                        <m:t>𝛽</m:t>
                                      </m:r>
                                    </m:e>
                                    <m:sub>
                                      <m:r>
                                        <a:rPr lang="zh-CN" altLang="en-US" i="1" kern="100">
                                          <a:latin typeface="Cambria Math"/>
                                        </a:rPr>
                                        <m:t>𝑚</m:t>
                                      </m:r>
                                    </m:sub>
                                  </m:sSub>
                                </m:e>
                              </m:nary>
                              <m:sSub>
                                <m:sSubPr>
                                  <m:ctrlPr>
                                    <a:rPr lang="zh-CN" altLang="en-US" i="1" kern="100">
                                      <a:latin typeface="Cambria Math" panose="02040503050406030204" pitchFamily="18" charset="0"/>
                                    </a:rPr>
                                  </m:ctrlPr>
                                </m:sSubPr>
                                <m:e>
                                  <m:r>
                                    <a:rPr lang="en-US" altLang="zh-CN" i="1" kern="100">
                                      <a:latin typeface="Cambria Math" panose="02040503050406030204" pitchFamily="18" charset="0"/>
                                    </a:rPr>
                                    <m:t>𝑘</m:t>
                                  </m:r>
                                </m:e>
                                <m:sub>
                                  <m:r>
                                    <a:rPr lang="zh-CN" altLang="en-US" i="1" kern="100">
                                      <a:latin typeface="Cambria Math"/>
                                    </a:rPr>
                                    <m:t>𝑚</m:t>
                                  </m:r>
                                </m:sub>
                              </m:sSub>
                              <m:d>
                                <m:dPr>
                                  <m:ctrlPr>
                                    <a:rPr lang="en-US" altLang="zh-CN" i="1" kern="100">
                                      <a:latin typeface="Cambria Math" panose="02040503050406030204" pitchFamily="18" charset="0"/>
                                    </a:rPr>
                                  </m:ctrlPr>
                                </m:dPr>
                                <m:e>
                                  <m:r>
                                    <a:rPr lang="en-US" altLang="zh-CN" i="1" kern="100">
                                      <a:latin typeface="Cambria Math" panose="02040503050406030204" pitchFamily="18" charset="0"/>
                                    </a:rPr>
                                    <m:t>𝑋</m:t>
                                  </m:r>
                                  <m:r>
                                    <a:rPr lang="en-US" altLang="zh-CN" i="1" kern="100">
                                      <a:latin typeface="Cambria Math" panose="02040503050406030204" pitchFamily="18" charset="0"/>
                                    </a:rPr>
                                    <m:t>,</m:t>
                                  </m:r>
                                  <m:r>
                                    <a:rPr lang="en-US" altLang="zh-CN" i="1" kern="100">
                                      <a:latin typeface="Cambria Math" panose="02040503050406030204" pitchFamily="18" charset="0"/>
                                    </a:rPr>
                                    <m:t>𝑋</m:t>
                                  </m:r>
                                </m:e>
                              </m:d>
                              <m:r>
                                <a:rPr lang="en-US" altLang="zh-CN" i="1" kern="100">
                                  <a:latin typeface="Cambria Math" panose="02040503050406030204" pitchFamily="18" charset="0"/>
                                </a:rPr>
                                <m:t>+</m:t>
                              </m:r>
                              <m:r>
                                <a:rPr lang="en-US" altLang="zh-CN" i="1" kern="100">
                                  <a:latin typeface="Cambria Math" panose="02040503050406030204" pitchFamily="18" charset="0"/>
                                  <a:ea typeface="Cambria Math" panose="02040503050406030204" pitchFamily="18" charset="0"/>
                                </a:rPr>
                                <m:t>𝜂</m:t>
                              </m:r>
                              <m:r>
                                <a:rPr lang="en-US" altLang="zh-CN" i="1" kern="100">
                                  <a:latin typeface="Cambria Math" panose="02040503050406030204" pitchFamily="18" charset="0"/>
                                  <a:ea typeface="Cambria Math" panose="02040503050406030204" pitchFamily="18" charset="0"/>
                                </a:rPr>
                                <m:t>𝑖</m:t>
                              </m:r>
                            </m:e>
                          </m:d>
                        </m:e>
                        <m:sup>
                          <m:r>
                            <a:rPr lang="en-US" altLang="zh-CN" i="1" kern="100">
                              <a:latin typeface="Cambria Math" panose="02040503050406030204" pitchFamily="18" charset="0"/>
                            </a:rPr>
                            <m:t>−1</m:t>
                          </m:r>
                        </m:sup>
                      </m:sSup>
                      <m:nary>
                        <m:naryPr>
                          <m:chr m:val="∑"/>
                          <m:ctrlPr>
                            <a:rPr lang="en-US" altLang="zh-CN" i="1" kern="100">
                              <a:latin typeface="Cambria Math" panose="02040503050406030204" pitchFamily="18" charset="0"/>
                            </a:rPr>
                          </m:ctrlPr>
                        </m:naryPr>
                        <m:sub>
                          <m:r>
                            <m:rPr>
                              <m:brk m:alnAt="23"/>
                            </m:rPr>
                            <a:rPr lang="en-US" altLang="zh-CN" i="1" kern="100">
                              <a:latin typeface="Cambria Math" panose="02040503050406030204" pitchFamily="18" charset="0"/>
                            </a:rPr>
                            <m:t>𝑚</m:t>
                          </m:r>
                          <m:r>
                            <a:rPr lang="en-US" altLang="zh-CN" i="1" kern="100">
                              <a:latin typeface="Cambria Math" panose="02040503050406030204" pitchFamily="18" charset="0"/>
                            </a:rPr>
                            <m:t>=1</m:t>
                          </m:r>
                        </m:sub>
                        <m:sup>
                          <m:r>
                            <a:rPr lang="en-US" altLang="zh-CN" i="1" kern="100">
                              <a:latin typeface="Cambria Math" panose="02040503050406030204" pitchFamily="18" charset="0"/>
                            </a:rPr>
                            <m:t>𝑀</m:t>
                          </m:r>
                        </m:sup>
                        <m:e>
                          <m:sSub>
                            <m:sSubPr>
                              <m:ctrlPr>
                                <a:rPr lang="zh-CN" altLang="en-US" i="1" kern="100">
                                  <a:latin typeface="Cambria Math" panose="02040503050406030204" pitchFamily="18" charset="0"/>
                                </a:rPr>
                              </m:ctrlPr>
                            </m:sSubPr>
                            <m:e>
                              <m:r>
                                <a:rPr lang="zh-CN" altLang="en-US" i="1" kern="100">
                                  <a:latin typeface="Cambria Math"/>
                                </a:rPr>
                                <m:t>𝛽</m:t>
                              </m:r>
                            </m:e>
                            <m:sub>
                              <m:r>
                                <a:rPr lang="zh-CN" altLang="en-US" i="1" kern="100">
                                  <a:latin typeface="Cambria Math"/>
                                </a:rPr>
                                <m:t>𝑚</m:t>
                              </m:r>
                            </m:sub>
                          </m:sSub>
                        </m:e>
                      </m:nary>
                      <m:sSub>
                        <m:sSubPr>
                          <m:ctrlPr>
                            <a:rPr lang="zh-CN" altLang="en-US" i="1" kern="100">
                              <a:latin typeface="Cambria Math" panose="02040503050406030204" pitchFamily="18" charset="0"/>
                            </a:rPr>
                          </m:ctrlPr>
                        </m:sSubPr>
                        <m:e>
                          <m:r>
                            <a:rPr lang="en-US" altLang="zh-CN" i="1" kern="100">
                              <a:latin typeface="Cambria Math" panose="02040503050406030204" pitchFamily="18" charset="0"/>
                            </a:rPr>
                            <m:t>𝑘</m:t>
                          </m:r>
                        </m:e>
                        <m:sub>
                          <m:r>
                            <a:rPr lang="zh-CN" altLang="en-US" i="1" kern="100">
                              <a:latin typeface="Cambria Math"/>
                            </a:rPr>
                            <m:t>𝑚</m:t>
                          </m:r>
                        </m:sub>
                      </m:sSub>
                      <m:d>
                        <m:dPr>
                          <m:ctrlPr>
                            <a:rPr lang="en-US" altLang="zh-CN" i="1" kern="100">
                              <a:latin typeface="Cambria Math" panose="02040503050406030204" pitchFamily="18" charset="0"/>
                            </a:rPr>
                          </m:ctrlPr>
                        </m:dPr>
                        <m:e>
                          <m:r>
                            <a:rPr lang="en-US" altLang="zh-CN" i="1" kern="100">
                              <a:latin typeface="Cambria Math" panose="02040503050406030204" pitchFamily="18" charset="0"/>
                            </a:rPr>
                            <m:t>𝑦</m:t>
                          </m:r>
                          <m:r>
                            <a:rPr lang="en-US" altLang="zh-CN" i="1" kern="100">
                              <a:latin typeface="Cambria Math" panose="02040503050406030204" pitchFamily="18" charset="0"/>
                            </a:rPr>
                            <m:t>,</m:t>
                          </m:r>
                          <m:r>
                            <a:rPr lang="en-US" altLang="zh-CN" i="1" kern="100">
                              <a:latin typeface="Cambria Math" panose="02040503050406030204" pitchFamily="18" charset="0"/>
                            </a:rPr>
                            <m:t>𝑋</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096000" y="2550760"/>
                <a:ext cx="4989186" cy="103816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190216" y="4395822"/>
                <a:ext cx="4611134" cy="648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kern="100">
                              <a:latin typeface="Cambria Math" panose="02040503050406030204" pitchFamily="18" charset="0"/>
                            </a:rPr>
                          </m:ctrlPr>
                        </m:sSubPr>
                        <m:e>
                          <m:r>
                            <a:rPr lang="zh-CN" altLang="en-US" i="1" kern="100">
                              <a:latin typeface="Cambria Math"/>
                            </a:rPr>
                            <m:t>𝛽</m:t>
                          </m:r>
                        </m:e>
                        <m:sub>
                          <m:r>
                            <a:rPr lang="zh-CN" altLang="en-US" i="1" kern="100">
                              <a:latin typeface="Cambria Math"/>
                            </a:rPr>
                            <m:t>𝑚</m:t>
                          </m:r>
                        </m:sub>
                      </m:sSub>
                      <m:r>
                        <a:rPr lang="en-US" altLang="zh-CN" i="1" kern="100">
                          <a:latin typeface="Cambria Math"/>
                        </a:rPr>
                        <m:t>=</m:t>
                      </m:r>
                      <m:f>
                        <m:fPr>
                          <m:ctrlPr>
                            <a:rPr lang="zh-CN" altLang="zh-CN" i="1">
                              <a:solidFill>
                                <a:srgbClr val="000000"/>
                              </a:solidFill>
                              <a:latin typeface="Cambria Math" panose="02040503050406030204" pitchFamily="18" charset="0"/>
                              <a:ea typeface="Cambria Math"/>
                            </a:rPr>
                          </m:ctrlPr>
                        </m:fPr>
                        <m:num>
                          <m:sSub>
                            <m:sSubPr>
                              <m:ctrlPr>
                                <a:rPr lang="zh-CN" altLang="en-US" i="1" kern="100">
                                  <a:latin typeface="Cambria Math" panose="02040503050406030204" pitchFamily="18" charset="0"/>
                                </a:rPr>
                              </m:ctrlPr>
                            </m:sSubPr>
                            <m:e>
                              <m:r>
                                <a:rPr lang="en-US" altLang="zh-CN" i="1" kern="100">
                                  <a:latin typeface="Cambria Math" panose="02040503050406030204" pitchFamily="18" charset="0"/>
                                </a:rPr>
                                <m:t>𝑘</m:t>
                              </m:r>
                            </m:e>
                            <m:sub>
                              <m:r>
                                <a:rPr lang="zh-CN" altLang="en-US" i="1" kern="100">
                                  <a:latin typeface="Cambria Math"/>
                                </a:rPr>
                                <m:t>𝑚</m:t>
                              </m:r>
                            </m:sub>
                          </m:sSub>
                          <m:d>
                            <m:dPr>
                              <m:ctrlPr>
                                <a:rPr lang="en-US" altLang="zh-CN" i="1" kern="100">
                                  <a:latin typeface="Cambria Math" panose="02040503050406030204" pitchFamily="18" charset="0"/>
                                </a:rPr>
                              </m:ctrlPr>
                            </m:dPr>
                            <m:e>
                              <m:r>
                                <a:rPr lang="en-US" altLang="zh-CN" i="1" kern="100">
                                  <a:latin typeface="Cambria Math" panose="02040503050406030204" pitchFamily="18" charset="0"/>
                                </a:rPr>
                                <m:t>𝑦</m:t>
                              </m:r>
                              <m:r>
                                <a:rPr lang="en-US" altLang="zh-CN" i="1" kern="100">
                                  <a:latin typeface="Cambria Math" panose="02040503050406030204" pitchFamily="18" charset="0"/>
                                </a:rPr>
                                <m:t>,</m:t>
                              </m:r>
                              <m:r>
                                <a:rPr lang="en-US" altLang="zh-CN" i="1" kern="100">
                                  <a:latin typeface="Cambria Math" panose="02040503050406030204" pitchFamily="18" charset="0"/>
                                </a:rPr>
                                <m:t>𝑦</m:t>
                              </m:r>
                            </m:e>
                          </m:d>
                          <m:r>
                            <a:rPr lang="en-US" altLang="zh-CN" i="1" kern="100">
                              <a:latin typeface="Cambria Math" panose="02040503050406030204" pitchFamily="18" charset="0"/>
                            </a:rPr>
                            <m:t>−2</m:t>
                          </m:r>
                          <m:sSub>
                            <m:sSubPr>
                              <m:ctrlPr>
                                <a:rPr lang="zh-CN" altLang="en-US" i="1" kern="100">
                                  <a:latin typeface="Cambria Math" panose="02040503050406030204" pitchFamily="18" charset="0"/>
                                </a:rPr>
                              </m:ctrlPr>
                            </m:sSubPr>
                            <m:e>
                              <m:r>
                                <a:rPr lang="en-US" altLang="zh-CN" i="1" kern="100">
                                  <a:latin typeface="Cambria Math" panose="02040503050406030204" pitchFamily="18" charset="0"/>
                                </a:rPr>
                                <m:t>𝑘</m:t>
                              </m:r>
                            </m:e>
                            <m:sub>
                              <m:r>
                                <a:rPr lang="zh-CN" altLang="en-US" i="1" kern="100">
                                  <a:latin typeface="Cambria Math"/>
                                </a:rPr>
                                <m:t>𝑚</m:t>
                              </m:r>
                            </m:sub>
                          </m:sSub>
                          <m:d>
                            <m:dPr>
                              <m:ctrlPr>
                                <a:rPr lang="en-US" altLang="zh-CN" i="1" kern="100">
                                  <a:latin typeface="Cambria Math" panose="02040503050406030204" pitchFamily="18" charset="0"/>
                                </a:rPr>
                              </m:ctrlPr>
                            </m:dPr>
                            <m:e>
                              <m:r>
                                <a:rPr lang="en-US" altLang="zh-CN" i="1" kern="100">
                                  <a:latin typeface="Cambria Math" panose="02040503050406030204" pitchFamily="18" charset="0"/>
                                </a:rPr>
                                <m:t>𝑦</m:t>
                              </m:r>
                              <m:r>
                                <a:rPr lang="en-US" altLang="zh-CN" i="1" kern="100">
                                  <a:latin typeface="Cambria Math" panose="02040503050406030204" pitchFamily="18" charset="0"/>
                                </a:rPr>
                                <m:t>,</m:t>
                              </m:r>
                              <m:r>
                                <a:rPr lang="en-US" altLang="zh-CN" i="1" kern="100">
                                  <a:latin typeface="Cambria Math" panose="02040503050406030204" pitchFamily="18" charset="0"/>
                                </a:rPr>
                                <m:t>𝑋</m:t>
                              </m:r>
                            </m:e>
                          </m:d>
                          <m:r>
                            <a:rPr lang="en-US" altLang="zh-CN" i="1" kern="100">
                              <a:latin typeface="Cambria Math" panose="02040503050406030204" pitchFamily="18" charset="0"/>
                            </a:rPr>
                            <m:t>𝑠</m:t>
                          </m:r>
                          <m:r>
                            <a:rPr lang="en-US" altLang="zh-CN" i="1" kern="100">
                              <a:latin typeface="Cambria Math" panose="02040503050406030204" pitchFamily="18" charset="0"/>
                            </a:rPr>
                            <m:t>+</m:t>
                          </m:r>
                          <m:sSup>
                            <m:sSupPr>
                              <m:ctrlPr>
                                <a:rPr lang="en-US" altLang="zh-CN" i="1" kern="100">
                                  <a:latin typeface="Cambria Math" panose="02040503050406030204" pitchFamily="18" charset="0"/>
                                </a:rPr>
                              </m:ctrlPr>
                            </m:sSupPr>
                            <m:e>
                              <m:r>
                                <a:rPr lang="en-US" altLang="zh-CN" i="1" kern="100">
                                  <a:latin typeface="Cambria Math" panose="02040503050406030204" pitchFamily="18" charset="0"/>
                                </a:rPr>
                                <m:t>𝑠</m:t>
                              </m:r>
                            </m:e>
                            <m:sup>
                              <m:r>
                                <a:rPr lang="en-US" altLang="zh-CN" i="1" kern="100">
                                  <a:latin typeface="Cambria Math" panose="02040503050406030204" pitchFamily="18" charset="0"/>
                                </a:rPr>
                                <m:t>𝑇</m:t>
                              </m:r>
                            </m:sup>
                          </m:sSup>
                          <m:sSub>
                            <m:sSubPr>
                              <m:ctrlPr>
                                <a:rPr lang="zh-CN" altLang="en-US" i="1" kern="100">
                                  <a:latin typeface="Cambria Math" panose="02040503050406030204" pitchFamily="18" charset="0"/>
                                </a:rPr>
                              </m:ctrlPr>
                            </m:sSubPr>
                            <m:e>
                              <m:r>
                                <a:rPr lang="en-US" altLang="zh-CN" i="1" kern="100">
                                  <a:latin typeface="Cambria Math" panose="02040503050406030204" pitchFamily="18" charset="0"/>
                                </a:rPr>
                                <m:t>𝑘</m:t>
                              </m:r>
                            </m:e>
                            <m:sub>
                              <m:r>
                                <a:rPr lang="zh-CN" altLang="en-US" i="1" kern="100">
                                  <a:latin typeface="Cambria Math"/>
                                </a:rPr>
                                <m:t>𝑚</m:t>
                              </m:r>
                            </m:sub>
                          </m:sSub>
                          <m:d>
                            <m:dPr>
                              <m:ctrlPr>
                                <a:rPr lang="en-US" altLang="zh-CN" i="1" kern="100">
                                  <a:latin typeface="Cambria Math" panose="02040503050406030204" pitchFamily="18" charset="0"/>
                                </a:rPr>
                              </m:ctrlPr>
                            </m:dPr>
                            <m:e>
                              <m:r>
                                <a:rPr lang="en-US" altLang="zh-CN" i="1" kern="100">
                                  <a:latin typeface="Cambria Math" panose="02040503050406030204" pitchFamily="18" charset="0"/>
                                </a:rPr>
                                <m:t>𝑋</m:t>
                              </m:r>
                              <m:r>
                                <a:rPr lang="en-US" altLang="zh-CN" i="1" kern="100">
                                  <a:latin typeface="Cambria Math" panose="02040503050406030204" pitchFamily="18" charset="0"/>
                                </a:rPr>
                                <m:t>,</m:t>
                              </m:r>
                              <m:r>
                                <a:rPr lang="en-US" altLang="zh-CN" i="1" kern="100">
                                  <a:latin typeface="Cambria Math" panose="02040503050406030204" pitchFamily="18" charset="0"/>
                                </a:rPr>
                                <m:t>𝑋</m:t>
                              </m:r>
                            </m:e>
                          </m:d>
                          <m:r>
                            <a:rPr lang="en-US" altLang="zh-CN" b="1" i="1" kern="100">
                              <a:latin typeface="Cambria Math" panose="02040503050406030204" pitchFamily="18" charset="0"/>
                            </a:rPr>
                            <m:t>𝑺</m:t>
                          </m:r>
                        </m:num>
                        <m:den>
                          <m:r>
                            <a:rPr lang="en-US" altLang="zh-CN" b="1" i="1">
                              <a:solidFill>
                                <a:srgbClr val="000000"/>
                              </a:solidFill>
                              <a:latin typeface="Cambria Math" panose="02040503050406030204" pitchFamily="18" charset="0"/>
                              <a:ea typeface="宋体"/>
                            </a:rPr>
                            <m:t>𝟐</m:t>
                          </m:r>
                          <m:r>
                            <a:rPr lang="zh-CN" altLang="en-US" b="1" i="1">
                              <a:solidFill>
                                <a:srgbClr val="000000"/>
                              </a:solidFill>
                              <a:latin typeface="Cambria Math" panose="02040503050406030204" pitchFamily="18" charset="0"/>
                              <a:ea typeface="宋体"/>
                            </a:rPr>
                            <m:t>𝝀</m:t>
                          </m:r>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190216" y="4395822"/>
                <a:ext cx="4611134" cy="64825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311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10801351" cy="584775"/>
          </a:xfrm>
          <a:prstGeom prst="rect">
            <a:avLst/>
          </a:prstGeom>
          <a:noFill/>
        </p:spPr>
        <p:txBody>
          <a:bodyPr wrap="square" rtlCol="0">
            <a:spAutoFit/>
          </a:bodyPr>
          <a:lstStyle/>
          <a:p>
            <a:r>
              <a:rPr lang="en-US" altLang="zh-CN" sz="3200" b="1" dirty="0">
                <a:latin typeface="微软雅黑" panose="020B0503020204020204" pitchFamily="34" charset="-122"/>
              </a:rPr>
              <a:t>MKL_CRC+SPM</a:t>
            </a:r>
            <a:r>
              <a:rPr lang="zh-CN" altLang="en-US" sz="3200" b="1" dirty="0" smtClean="0">
                <a:latin typeface="微软雅黑" panose="020B0503020204020204" pitchFamily="34" charset="-122"/>
              </a:rPr>
              <a:t>算法实验设置</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16</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p:cNvGrpSpPr/>
          <p:nvPr/>
        </p:nvGrpSpPr>
        <p:grpSpPr>
          <a:xfrm>
            <a:off x="491513" y="5276412"/>
            <a:ext cx="11087959" cy="998963"/>
            <a:chOff x="504252" y="1495000"/>
            <a:chExt cx="11087959" cy="998963"/>
          </a:xfrm>
        </p:grpSpPr>
        <p:grpSp>
          <p:nvGrpSpPr>
            <p:cNvPr id="27" name="组合 26"/>
            <p:cNvGrpSpPr/>
            <p:nvPr/>
          </p:nvGrpSpPr>
          <p:grpSpPr>
            <a:xfrm>
              <a:off x="1497486" y="1580201"/>
              <a:ext cx="10094725" cy="828559"/>
              <a:chOff x="545196" y="1762288"/>
              <a:chExt cx="10814998" cy="828559"/>
            </a:xfrm>
          </p:grpSpPr>
          <p:sp>
            <p:nvSpPr>
              <p:cNvPr id="30" name="矩形 29"/>
              <p:cNvSpPr/>
              <p:nvPr/>
            </p:nvSpPr>
            <p:spPr>
              <a:xfrm>
                <a:off x="545197" y="1787523"/>
                <a:ext cx="10801349" cy="80332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58845" y="1762288"/>
                <a:ext cx="10801349" cy="294381"/>
              </a:xfrm>
              <a:prstGeom prst="rect">
                <a:avLst/>
              </a:prstGeom>
            </p:spPr>
            <p:txBody>
              <a:bodyPr wrap="square">
                <a:spAutoFit/>
              </a:bodyPr>
              <a:lstStyle/>
              <a:p>
                <a:pPr algn="just">
                  <a:lnSpc>
                    <a:spcPct val="125000"/>
                  </a:lnSpc>
                </a:pPr>
                <a:endParaRPr lang="zh-CN" altLang="en-US" dirty="0"/>
              </a:p>
            </p:txBody>
          </p:sp>
          <p:sp>
            <p:nvSpPr>
              <p:cNvPr id="33" name="矩形 32"/>
              <p:cNvSpPr/>
              <p:nvPr/>
            </p:nvSpPr>
            <p:spPr>
              <a:xfrm>
                <a:off x="545196" y="1798031"/>
                <a:ext cx="10801349" cy="784830"/>
              </a:xfrm>
              <a:prstGeom prst="rect">
                <a:avLst/>
              </a:prstGeom>
            </p:spPr>
            <p:txBody>
              <a:bodyPr wrap="square">
                <a:spAutoFit/>
              </a:bodyPr>
              <a:lstStyle/>
              <a:p>
                <a:pPr algn="just">
                  <a:lnSpc>
                    <a:spcPct val="125000"/>
                  </a:lnSpc>
                </a:pPr>
                <a:r>
                  <a:rPr lang="zh-CN" altLang="zh-CN" dirty="0" smtClean="0"/>
                  <a:t>对于</a:t>
                </a:r>
                <a:r>
                  <a:rPr lang="zh-CN" altLang="zh-CN" dirty="0"/>
                  <a:t>每个数据库的每一类图像</a:t>
                </a:r>
                <a:r>
                  <a:rPr lang="zh-CN" altLang="zh-CN" dirty="0">
                    <a:solidFill>
                      <a:srgbClr val="FF0000"/>
                    </a:solidFill>
                  </a:rPr>
                  <a:t>随机</a:t>
                </a:r>
                <a:r>
                  <a:rPr lang="zh-CN" altLang="zh-CN" dirty="0" smtClean="0"/>
                  <a:t>选取</a:t>
                </a:r>
                <a:r>
                  <a:rPr lang="en-US" altLang="zh-CN" dirty="0" smtClean="0">
                    <a:solidFill>
                      <a:srgbClr val="FF0000"/>
                    </a:solidFill>
                  </a:rPr>
                  <a:t>20</a:t>
                </a:r>
                <a:r>
                  <a:rPr lang="zh-CN" altLang="zh-CN" dirty="0" smtClean="0">
                    <a:solidFill>
                      <a:srgbClr val="FF0000"/>
                    </a:solidFill>
                  </a:rPr>
                  <a:t>个</a:t>
                </a:r>
                <a:r>
                  <a:rPr lang="zh-CN" altLang="zh-CN" dirty="0">
                    <a:solidFill>
                      <a:srgbClr val="FF0000"/>
                    </a:solidFill>
                  </a:rPr>
                  <a:t>训练样本</a:t>
                </a:r>
                <a:r>
                  <a:rPr lang="zh-CN" altLang="zh-CN" dirty="0" smtClean="0"/>
                  <a:t>和</a:t>
                </a:r>
                <a:r>
                  <a:rPr lang="en-US" altLang="zh-CN" dirty="0">
                    <a:solidFill>
                      <a:srgbClr val="FF0000"/>
                    </a:solidFill>
                  </a:rPr>
                  <a:t>2</a:t>
                </a:r>
                <a:r>
                  <a:rPr lang="en-US" altLang="zh-CN" dirty="0" smtClean="0">
                    <a:solidFill>
                      <a:srgbClr val="FF0000"/>
                    </a:solidFill>
                  </a:rPr>
                  <a:t>0</a:t>
                </a:r>
                <a:r>
                  <a:rPr lang="zh-CN" altLang="zh-CN" dirty="0">
                    <a:solidFill>
                      <a:srgbClr val="FF0000"/>
                    </a:solidFill>
                  </a:rPr>
                  <a:t>个测试样本</a:t>
                </a:r>
                <a:r>
                  <a:rPr lang="zh-CN" altLang="zh-CN" dirty="0"/>
                  <a:t>，重复</a:t>
                </a:r>
                <a:r>
                  <a:rPr lang="en-US" altLang="zh-CN" dirty="0">
                    <a:solidFill>
                      <a:srgbClr val="FF0000"/>
                    </a:solidFill>
                  </a:rPr>
                  <a:t>10</a:t>
                </a:r>
                <a:r>
                  <a:rPr lang="zh-CN" altLang="zh-CN" dirty="0">
                    <a:solidFill>
                      <a:srgbClr val="FF0000"/>
                    </a:solidFill>
                  </a:rPr>
                  <a:t>次</a:t>
                </a:r>
                <a:r>
                  <a:rPr lang="zh-CN" altLang="zh-CN" dirty="0"/>
                  <a:t>实验以确保实验的稳定性，最后</a:t>
                </a:r>
                <a:r>
                  <a:rPr lang="zh-CN" altLang="zh-CN" dirty="0" smtClean="0"/>
                  <a:t>计算平均</a:t>
                </a:r>
                <a:r>
                  <a:rPr lang="zh-CN" altLang="zh-CN" dirty="0"/>
                  <a:t>分类正确率作为本次实验的结果。</a:t>
                </a:r>
                <a:endParaRPr lang="zh-CN" altLang="en-US" dirty="0"/>
              </a:p>
            </p:txBody>
          </p:sp>
        </p:grpSp>
        <p:sp>
          <p:nvSpPr>
            <p:cNvPr id="29" name="MH_SubTitle_1"/>
            <p:cNvSpPr/>
            <p:nvPr>
              <p:custDataLst>
                <p:tags r:id="rId4"/>
              </p:custDataLst>
            </p:nvPr>
          </p:nvSpPr>
          <p:spPr>
            <a:xfrm>
              <a:off x="504252" y="1495000"/>
              <a:ext cx="828279" cy="998963"/>
            </a:xfrm>
            <a:custGeom>
              <a:avLst/>
              <a:gdLst>
                <a:gd name="connsiteX0" fmla="*/ 496843 w 993687"/>
                <a:gd name="connsiteY0" fmla="*/ 100503 h 1199267"/>
                <a:gd name="connsiteX1" fmla="*/ 100503 w 993687"/>
                <a:gd name="connsiteY1" fmla="*/ 496844 h 1199267"/>
                <a:gd name="connsiteX2" fmla="*/ 496843 w 993687"/>
                <a:gd name="connsiteY2" fmla="*/ 893185 h 1199267"/>
                <a:gd name="connsiteX3" fmla="*/ 893185 w 993687"/>
                <a:gd name="connsiteY3" fmla="*/ 496845 h 1199267"/>
                <a:gd name="connsiteX4" fmla="*/ 496843 w 993687"/>
                <a:gd name="connsiteY4" fmla="*/ 100503 h 1199267"/>
                <a:gd name="connsiteX5" fmla="*/ 509266 w 993687"/>
                <a:gd name="connsiteY5" fmla="*/ 156 h 1199267"/>
                <a:gd name="connsiteX6" fmla="*/ 856839 w 993687"/>
                <a:gd name="connsiteY6" fmla="*/ 154416 h 1199267"/>
                <a:gd name="connsiteX7" fmla="*/ 856838 w 993687"/>
                <a:gd name="connsiteY7" fmla="*/ 154417 h 1199267"/>
                <a:gd name="connsiteX8" fmla="*/ 839271 w 993687"/>
                <a:gd name="connsiteY8" fmla="*/ 856840 h 1199267"/>
                <a:gd name="connsiteX9" fmla="*/ 479277 w 993687"/>
                <a:gd name="connsiteY9" fmla="*/ 1199267 h 1199267"/>
                <a:gd name="connsiteX10" fmla="*/ 136849 w 993687"/>
                <a:gd name="connsiteY10" fmla="*/ 839272 h 1199267"/>
                <a:gd name="connsiteX11" fmla="*/ 154416 w 993687"/>
                <a:gd name="connsiteY11" fmla="*/ 136849 h 1199267"/>
                <a:gd name="connsiteX12" fmla="*/ 509266 w 993687"/>
                <a:gd name="connsiteY12" fmla="*/ 156 h 119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3687" h="1199267">
                  <a:moveTo>
                    <a:pt x="496843" y="100503"/>
                  </a:moveTo>
                  <a:cubicBezTo>
                    <a:pt x="277951" y="100504"/>
                    <a:pt x="100502" y="277952"/>
                    <a:pt x="100503" y="496844"/>
                  </a:cubicBezTo>
                  <a:cubicBezTo>
                    <a:pt x="100502" y="715738"/>
                    <a:pt x="277950" y="893186"/>
                    <a:pt x="496843" y="893185"/>
                  </a:cubicBezTo>
                  <a:cubicBezTo>
                    <a:pt x="715737" y="893185"/>
                    <a:pt x="893185" y="715737"/>
                    <a:pt x="893185" y="496845"/>
                  </a:cubicBezTo>
                  <a:cubicBezTo>
                    <a:pt x="893185" y="277951"/>
                    <a:pt x="715737" y="100503"/>
                    <a:pt x="496843" y="100503"/>
                  </a:cubicBezTo>
                  <a:close/>
                  <a:moveTo>
                    <a:pt x="509266" y="156"/>
                  </a:moveTo>
                  <a:cubicBezTo>
                    <a:pt x="636380" y="3335"/>
                    <a:pt x="762280" y="55006"/>
                    <a:pt x="856839" y="154416"/>
                  </a:cubicBezTo>
                  <a:lnTo>
                    <a:pt x="856838" y="154417"/>
                  </a:lnTo>
                  <a:cubicBezTo>
                    <a:pt x="1045956" y="353237"/>
                    <a:pt x="1038091" y="667722"/>
                    <a:pt x="839271" y="856840"/>
                  </a:cubicBezTo>
                  <a:lnTo>
                    <a:pt x="479277" y="1199267"/>
                  </a:lnTo>
                  <a:lnTo>
                    <a:pt x="136849" y="839272"/>
                  </a:lnTo>
                  <a:cubicBezTo>
                    <a:pt x="-52268" y="640452"/>
                    <a:pt x="-44403" y="325967"/>
                    <a:pt x="154416" y="136849"/>
                  </a:cubicBezTo>
                  <a:cubicBezTo>
                    <a:pt x="253826" y="42291"/>
                    <a:pt x="382152" y="-3023"/>
                    <a:pt x="509266" y="15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108000" bIns="180000" anchor="ctr">
              <a:normAutofit/>
            </a:bodyPr>
            <a:lstStyle/>
            <a:p>
              <a:pPr algn="ctr">
                <a:lnSpc>
                  <a:spcPct val="110000"/>
                </a:lnSpc>
                <a:defRPr/>
              </a:pPr>
              <a:r>
                <a:rPr lang="en-US" altLang="zh-CN" sz="3200" dirty="0">
                  <a:solidFill>
                    <a:schemeClr val="tx1"/>
                  </a:solidFill>
                </a:rPr>
                <a:t>4</a:t>
              </a:r>
              <a:endParaRPr lang="zh-CN" altLang="en-US" sz="3200" dirty="0">
                <a:solidFill>
                  <a:schemeClr val="tx1"/>
                </a:solidFill>
              </a:endParaRPr>
            </a:p>
          </p:txBody>
        </p:sp>
      </p:grpSp>
      <p:grpSp>
        <p:nvGrpSpPr>
          <p:cNvPr id="42" name="组合 41"/>
          <p:cNvGrpSpPr/>
          <p:nvPr/>
        </p:nvGrpSpPr>
        <p:grpSpPr>
          <a:xfrm>
            <a:off x="491513" y="1023461"/>
            <a:ext cx="11075219" cy="1122056"/>
            <a:chOff x="504252" y="1023461"/>
            <a:chExt cx="11075219" cy="1122056"/>
          </a:xfrm>
        </p:grpSpPr>
        <p:sp>
          <p:nvSpPr>
            <p:cNvPr id="25" name="MH_SubTitle_1"/>
            <p:cNvSpPr/>
            <p:nvPr>
              <p:custDataLst>
                <p:tags r:id="rId3"/>
              </p:custDataLst>
            </p:nvPr>
          </p:nvSpPr>
          <p:spPr>
            <a:xfrm>
              <a:off x="504252" y="1105975"/>
              <a:ext cx="828279" cy="998963"/>
            </a:xfrm>
            <a:custGeom>
              <a:avLst/>
              <a:gdLst>
                <a:gd name="connsiteX0" fmla="*/ 496843 w 993687"/>
                <a:gd name="connsiteY0" fmla="*/ 100503 h 1199267"/>
                <a:gd name="connsiteX1" fmla="*/ 100503 w 993687"/>
                <a:gd name="connsiteY1" fmla="*/ 496844 h 1199267"/>
                <a:gd name="connsiteX2" fmla="*/ 496843 w 993687"/>
                <a:gd name="connsiteY2" fmla="*/ 893185 h 1199267"/>
                <a:gd name="connsiteX3" fmla="*/ 893185 w 993687"/>
                <a:gd name="connsiteY3" fmla="*/ 496845 h 1199267"/>
                <a:gd name="connsiteX4" fmla="*/ 496843 w 993687"/>
                <a:gd name="connsiteY4" fmla="*/ 100503 h 1199267"/>
                <a:gd name="connsiteX5" fmla="*/ 509266 w 993687"/>
                <a:gd name="connsiteY5" fmla="*/ 156 h 1199267"/>
                <a:gd name="connsiteX6" fmla="*/ 856839 w 993687"/>
                <a:gd name="connsiteY6" fmla="*/ 154416 h 1199267"/>
                <a:gd name="connsiteX7" fmla="*/ 856838 w 993687"/>
                <a:gd name="connsiteY7" fmla="*/ 154417 h 1199267"/>
                <a:gd name="connsiteX8" fmla="*/ 839271 w 993687"/>
                <a:gd name="connsiteY8" fmla="*/ 856840 h 1199267"/>
                <a:gd name="connsiteX9" fmla="*/ 479277 w 993687"/>
                <a:gd name="connsiteY9" fmla="*/ 1199267 h 1199267"/>
                <a:gd name="connsiteX10" fmla="*/ 136849 w 993687"/>
                <a:gd name="connsiteY10" fmla="*/ 839272 h 1199267"/>
                <a:gd name="connsiteX11" fmla="*/ 154416 w 993687"/>
                <a:gd name="connsiteY11" fmla="*/ 136849 h 1199267"/>
                <a:gd name="connsiteX12" fmla="*/ 509266 w 993687"/>
                <a:gd name="connsiteY12" fmla="*/ 156 h 119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3687" h="1199267">
                  <a:moveTo>
                    <a:pt x="496843" y="100503"/>
                  </a:moveTo>
                  <a:cubicBezTo>
                    <a:pt x="277951" y="100504"/>
                    <a:pt x="100502" y="277952"/>
                    <a:pt x="100503" y="496844"/>
                  </a:cubicBezTo>
                  <a:cubicBezTo>
                    <a:pt x="100502" y="715738"/>
                    <a:pt x="277950" y="893186"/>
                    <a:pt x="496843" y="893185"/>
                  </a:cubicBezTo>
                  <a:cubicBezTo>
                    <a:pt x="715737" y="893185"/>
                    <a:pt x="893185" y="715737"/>
                    <a:pt x="893185" y="496845"/>
                  </a:cubicBezTo>
                  <a:cubicBezTo>
                    <a:pt x="893185" y="277951"/>
                    <a:pt x="715737" y="100503"/>
                    <a:pt x="496843" y="100503"/>
                  </a:cubicBezTo>
                  <a:close/>
                  <a:moveTo>
                    <a:pt x="509266" y="156"/>
                  </a:moveTo>
                  <a:cubicBezTo>
                    <a:pt x="636380" y="3335"/>
                    <a:pt x="762280" y="55006"/>
                    <a:pt x="856839" y="154416"/>
                  </a:cubicBezTo>
                  <a:lnTo>
                    <a:pt x="856838" y="154417"/>
                  </a:lnTo>
                  <a:cubicBezTo>
                    <a:pt x="1045956" y="353237"/>
                    <a:pt x="1038091" y="667722"/>
                    <a:pt x="839271" y="856840"/>
                  </a:cubicBezTo>
                  <a:lnTo>
                    <a:pt x="479277" y="1199267"/>
                  </a:lnTo>
                  <a:lnTo>
                    <a:pt x="136849" y="839272"/>
                  </a:lnTo>
                  <a:cubicBezTo>
                    <a:pt x="-52268" y="640452"/>
                    <a:pt x="-44403" y="325967"/>
                    <a:pt x="154416" y="136849"/>
                  </a:cubicBezTo>
                  <a:cubicBezTo>
                    <a:pt x="253826" y="42291"/>
                    <a:pt x="382152" y="-3023"/>
                    <a:pt x="509266" y="15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108000" bIns="180000" anchor="ctr">
              <a:normAutofit/>
            </a:bodyPr>
            <a:lstStyle/>
            <a:p>
              <a:pPr algn="ctr">
                <a:lnSpc>
                  <a:spcPct val="110000"/>
                </a:lnSpc>
                <a:defRPr/>
              </a:pPr>
              <a:r>
                <a:rPr lang="en-US" altLang="zh-CN" sz="3200" dirty="0" smtClean="0">
                  <a:solidFill>
                    <a:schemeClr val="tx1"/>
                  </a:solidFill>
                </a:rPr>
                <a:t>1</a:t>
              </a:r>
              <a:endParaRPr lang="zh-CN" altLang="en-US" sz="3200" dirty="0">
                <a:solidFill>
                  <a:schemeClr val="tx1"/>
                </a:solidFill>
              </a:endParaRPr>
            </a:p>
          </p:txBody>
        </p:sp>
        <p:grpSp>
          <p:nvGrpSpPr>
            <p:cNvPr id="12" name="组合 11"/>
            <p:cNvGrpSpPr/>
            <p:nvPr/>
          </p:nvGrpSpPr>
          <p:grpSpPr>
            <a:xfrm>
              <a:off x="1484746" y="1023461"/>
              <a:ext cx="10094725" cy="1122056"/>
              <a:chOff x="1497486" y="1580201"/>
              <a:chExt cx="10094725" cy="1122056"/>
            </a:xfrm>
          </p:grpSpPr>
          <p:grpSp>
            <p:nvGrpSpPr>
              <p:cNvPr id="6" name="组合 5"/>
              <p:cNvGrpSpPr/>
              <p:nvPr/>
            </p:nvGrpSpPr>
            <p:grpSpPr>
              <a:xfrm>
                <a:off x="1497486" y="1580201"/>
                <a:ext cx="10094725" cy="1122056"/>
                <a:chOff x="545196" y="1762288"/>
                <a:chExt cx="10814998" cy="828559"/>
              </a:xfrm>
            </p:grpSpPr>
            <p:sp>
              <p:nvSpPr>
                <p:cNvPr id="23" name="矩形 22"/>
                <p:cNvSpPr/>
                <p:nvPr/>
              </p:nvSpPr>
              <p:spPr>
                <a:xfrm>
                  <a:off x="545197" y="1787523"/>
                  <a:ext cx="10801349" cy="80332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58845" y="1762288"/>
                  <a:ext cx="10801349" cy="294381"/>
                </a:xfrm>
                <a:prstGeom prst="rect">
                  <a:avLst/>
                </a:prstGeom>
              </p:spPr>
              <p:txBody>
                <a:bodyPr wrap="square">
                  <a:spAutoFit/>
                </a:bodyPr>
                <a:lstStyle/>
                <a:p>
                  <a:pPr algn="just">
                    <a:lnSpc>
                      <a:spcPct val="125000"/>
                    </a:lnSpc>
                  </a:pPr>
                  <a:endParaRPr lang="zh-CN" altLang="en-US" dirty="0"/>
                </a:p>
              </p:txBody>
            </p:sp>
            <p:sp>
              <p:nvSpPr>
                <p:cNvPr id="3" name="矩形 2"/>
                <p:cNvSpPr/>
                <p:nvPr/>
              </p:nvSpPr>
              <p:spPr>
                <a:xfrm>
                  <a:off x="545196" y="1798031"/>
                  <a:ext cx="10801349" cy="405624"/>
                </a:xfrm>
                <a:prstGeom prst="rect">
                  <a:avLst/>
                </a:prstGeom>
              </p:spPr>
              <p:txBody>
                <a:bodyPr wrap="square">
                  <a:spAutoFit/>
                </a:bodyPr>
                <a:lstStyle/>
                <a:p>
                  <a:pPr algn="just">
                    <a:lnSpc>
                      <a:spcPct val="125000"/>
                    </a:lnSpc>
                  </a:pPr>
                  <a:endParaRPr lang="zh-CN" altLang="en-US" dirty="0"/>
                </a:p>
              </p:txBody>
            </p:sp>
          </p:grpSp>
          <p:sp>
            <p:nvSpPr>
              <p:cNvPr id="8" name="矩形 7"/>
              <p:cNvSpPr/>
              <p:nvPr/>
            </p:nvSpPr>
            <p:spPr>
              <a:xfrm>
                <a:off x="1510227" y="1613113"/>
                <a:ext cx="10081984" cy="784830"/>
              </a:xfrm>
              <a:prstGeom prst="rect">
                <a:avLst/>
              </a:prstGeom>
            </p:spPr>
            <p:txBody>
              <a:bodyPr wrap="square">
                <a:spAutoFit/>
              </a:bodyPr>
              <a:lstStyle/>
              <a:p>
                <a:pPr algn="just">
                  <a:lnSpc>
                    <a:spcPct val="125000"/>
                  </a:lnSpc>
                </a:pPr>
                <a:r>
                  <a:rPr lang="en-US" altLang="zh-CN" dirty="0">
                    <a:solidFill>
                      <a:srgbClr val="FF0000"/>
                    </a:solidFill>
                  </a:rPr>
                  <a:t>4</a:t>
                </a:r>
                <a:r>
                  <a:rPr lang="zh-CN" altLang="zh-CN" dirty="0" smtClean="0">
                    <a:solidFill>
                      <a:srgbClr val="FF0000"/>
                    </a:solidFill>
                  </a:rPr>
                  <a:t>个</a:t>
                </a:r>
                <a:r>
                  <a:rPr lang="zh-CN" altLang="en-US" dirty="0" smtClean="0">
                    <a:solidFill>
                      <a:srgbClr val="FF0000"/>
                    </a:solidFill>
                  </a:rPr>
                  <a:t>遥感</a:t>
                </a:r>
                <a:r>
                  <a:rPr lang="zh-CN" altLang="zh-CN" dirty="0" smtClean="0">
                    <a:solidFill>
                      <a:srgbClr val="FF0000"/>
                    </a:solidFill>
                  </a:rPr>
                  <a:t>数据库</a:t>
                </a:r>
                <a:r>
                  <a:rPr lang="zh-CN" altLang="zh-CN" dirty="0" smtClean="0"/>
                  <a:t>（</a:t>
                </a:r>
                <a:r>
                  <a:rPr lang="en-US" altLang="zh-CN" dirty="0" smtClean="0"/>
                  <a:t>RS_images_2800 </a:t>
                </a:r>
                <a:r>
                  <a:rPr lang="zh-CN" altLang="zh-CN" dirty="0" smtClean="0"/>
                  <a:t>数据库、</a:t>
                </a:r>
                <a:r>
                  <a:rPr lang="en-US" altLang="zh-CN" dirty="0" smtClean="0"/>
                  <a:t>UC-Merced</a:t>
                </a:r>
                <a:r>
                  <a:rPr lang="zh-CN" altLang="en-US" dirty="0" smtClean="0"/>
                  <a:t>、</a:t>
                </a:r>
                <a:r>
                  <a:rPr lang="en-US" altLang="zh-CN" dirty="0" smtClean="0"/>
                  <a:t>WHU-RS19 </a:t>
                </a:r>
                <a:r>
                  <a:rPr lang="zh-CN" altLang="zh-CN" dirty="0" smtClean="0"/>
                  <a:t>数据库、</a:t>
                </a:r>
                <a:r>
                  <a:rPr lang="en-US" altLang="zh-CN" dirty="0" err="1" smtClean="0"/>
                  <a:t>AID_imagenet</a:t>
                </a:r>
                <a:r>
                  <a:rPr lang="en-US" altLang="zh-CN" dirty="0" smtClean="0"/>
                  <a:t> </a:t>
                </a:r>
                <a:r>
                  <a:rPr lang="zh-CN" altLang="zh-CN" dirty="0" smtClean="0"/>
                  <a:t>数据库）上</a:t>
                </a:r>
                <a:r>
                  <a:rPr lang="zh-CN" altLang="zh-CN" dirty="0"/>
                  <a:t>进行图像分类</a:t>
                </a:r>
                <a:r>
                  <a:rPr lang="zh-CN" altLang="zh-CN" dirty="0" smtClean="0"/>
                  <a:t>实验</a:t>
                </a:r>
                <a:r>
                  <a:rPr lang="zh-CN" altLang="en-US" dirty="0" smtClean="0"/>
                  <a:t>，验证</a:t>
                </a:r>
                <a:r>
                  <a:rPr lang="en-US" altLang="zh-CN" dirty="0" smtClean="0"/>
                  <a:t>MKL_CRC+SPM</a:t>
                </a:r>
                <a:r>
                  <a:rPr lang="zh-CN" altLang="en-US" dirty="0" smtClean="0"/>
                  <a:t>算法性能。</a:t>
                </a:r>
                <a:endParaRPr lang="zh-CN" altLang="en-US" dirty="0"/>
              </a:p>
            </p:txBody>
          </p:sp>
        </p:grpSp>
      </p:grpSp>
      <p:grpSp>
        <p:nvGrpSpPr>
          <p:cNvPr id="41" name="组合 40"/>
          <p:cNvGrpSpPr/>
          <p:nvPr/>
        </p:nvGrpSpPr>
        <p:grpSpPr>
          <a:xfrm>
            <a:off x="491513" y="2438907"/>
            <a:ext cx="11100698" cy="1428439"/>
            <a:chOff x="491513" y="2875643"/>
            <a:chExt cx="11100698" cy="1428439"/>
          </a:xfrm>
        </p:grpSpPr>
        <p:sp>
          <p:nvSpPr>
            <p:cNvPr id="36" name="MH_SubTitle_1"/>
            <p:cNvSpPr/>
            <p:nvPr>
              <p:custDataLst>
                <p:tags r:id="rId2"/>
              </p:custDataLst>
            </p:nvPr>
          </p:nvSpPr>
          <p:spPr>
            <a:xfrm>
              <a:off x="491513" y="3124501"/>
              <a:ext cx="828279" cy="998963"/>
            </a:xfrm>
            <a:custGeom>
              <a:avLst/>
              <a:gdLst>
                <a:gd name="connsiteX0" fmla="*/ 496843 w 993687"/>
                <a:gd name="connsiteY0" fmla="*/ 100503 h 1199267"/>
                <a:gd name="connsiteX1" fmla="*/ 100503 w 993687"/>
                <a:gd name="connsiteY1" fmla="*/ 496844 h 1199267"/>
                <a:gd name="connsiteX2" fmla="*/ 496843 w 993687"/>
                <a:gd name="connsiteY2" fmla="*/ 893185 h 1199267"/>
                <a:gd name="connsiteX3" fmla="*/ 893185 w 993687"/>
                <a:gd name="connsiteY3" fmla="*/ 496845 h 1199267"/>
                <a:gd name="connsiteX4" fmla="*/ 496843 w 993687"/>
                <a:gd name="connsiteY4" fmla="*/ 100503 h 1199267"/>
                <a:gd name="connsiteX5" fmla="*/ 509266 w 993687"/>
                <a:gd name="connsiteY5" fmla="*/ 156 h 1199267"/>
                <a:gd name="connsiteX6" fmla="*/ 856839 w 993687"/>
                <a:gd name="connsiteY6" fmla="*/ 154416 h 1199267"/>
                <a:gd name="connsiteX7" fmla="*/ 856838 w 993687"/>
                <a:gd name="connsiteY7" fmla="*/ 154417 h 1199267"/>
                <a:gd name="connsiteX8" fmla="*/ 839271 w 993687"/>
                <a:gd name="connsiteY8" fmla="*/ 856840 h 1199267"/>
                <a:gd name="connsiteX9" fmla="*/ 479277 w 993687"/>
                <a:gd name="connsiteY9" fmla="*/ 1199267 h 1199267"/>
                <a:gd name="connsiteX10" fmla="*/ 136849 w 993687"/>
                <a:gd name="connsiteY10" fmla="*/ 839272 h 1199267"/>
                <a:gd name="connsiteX11" fmla="*/ 154416 w 993687"/>
                <a:gd name="connsiteY11" fmla="*/ 136849 h 1199267"/>
                <a:gd name="connsiteX12" fmla="*/ 509266 w 993687"/>
                <a:gd name="connsiteY12" fmla="*/ 156 h 119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3687" h="1199267">
                  <a:moveTo>
                    <a:pt x="496843" y="100503"/>
                  </a:moveTo>
                  <a:cubicBezTo>
                    <a:pt x="277951" y="100504"/>
                    <a:pt x="100502" y="277952"/>
                    <a:pt x="100503" y="496844"/>
                  </a:cubicBezTo>
                  <a:cubicBezTo>
                    <a:pt x="100502" y="715738"/>
                    <a:pt x="277950" y="893186"/>
                    <a:pt x="496843" y="893185"/>
                  </a:cubicBezTo>
                  <a:cubicBezTo>
                    <a:pt x="715737" y="893185"/>
                    <a:pt x="893185" y="715737"/>
                    <a:pt x="893185" y="496845"/>
                  </a:cubicBezTo>
                  <a:cubicBezTo>
                    <a:pt x="893185" y="277951"/>
                    <a:pt x="715737" y="100503"/>
                    <a:pt x="496843" y="100503"/>
                  </a:cubicBezTo>
                  <a:close/>
                  <a:moveTo>
                    <a:pt x="509266" y="156"/>
                  </a:moveTo>
                  <a:cubicBezTo>
                    <a:pt x="636380" y="3335"/>
                    <a:pt x="762280" y="55006"/>
                    <a:pt x="856839" y="154416"/>
                  </a:cubicBezTo>
                  <a:lnTo>
                    <a:pt x="856838" y="154417"/>
                  </a:lnTo>
                  <a:cubicBezTo>
                    <a:pt x="1045956" y="353237"/>
                    <a:pt x="1038091" y="667722"/>
                    <a:pt x="839271" y="856840"/>
                  </a:cubicBezTo>
                  <a:lnTo>
                    <a:pt x="479277" y="1199267"/>
                  </a:lnTo>
                  <a:lnTo>
                    <a:pt x="136849" y="839272"/>
                  </a:lnTo>
                  <a:cubicBezTo>
                    <a:pt x="-52268" y="640452"/>
                    <a:pt x="-44403" y="325967"/>
                    <a:pt x="154416" y="136849"/>
                  </a:cubicBezTo>
                  <a:cubicBezTo>
                    <a:pt x="253826" y="42291"/>
                    <a:pt x="382152" y="-3023"/>
                    <a:pt x="509266" y="15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108000" bIns="180000" anchor="ctr">
              <a:normAutofit/>
            </a:bodyPr>
            <a:lstStyle/>
            <a:p>
              <a:pPr algn="ctr">
                <a:lnSpc>
                  <a:spcPct val="110000"/>
                </a:lnSpc>
                <a:defRPr/>
              </a:pPr>
              <a:r>
                <a:rPr lang="en-US" altLang="zh-CN" sz="3200" dirty="0" smtClean="0">
                  <a:solidFill>
                    <a:schemeClr val="tx1"/>
                  </a:solidFill>
                </a:rPr>
                <a:t>2</a:t>
              </a:r>
              <a:endParaRPr lang="zh-CN" altLang="en-US" sz="3200" dirty="0">
                <a:solidFill>
                  <a:schemeClr val="tx1"/>
                </a:solidFill>
              </a:endParaRPr>
            </a:p>
          </p:txBody>
        </p:sp>
        <p:grpSp>
          <p:nvGrpSpPr>
            <p:cNvPr id="40" name="组合 39"/>
            <p:cNvGrpSpPr/>
            <p:nvPr/>
          </p:nvGrpSpPr>
          <p:grpSpPr>
            <a:xfrm>
              <a:off x="1484748" y="2875643"/>
              <a:ext cx="10107463" cy="1428439"/>
              <a:chOff x="1484748" y="4352971"/>
              <a:chExt cx="10107463" cy="1428439"/>
            </a:xfrm>
          </p:grpSpPr>
          <p:grpSp>
            <p:nvGrpSpPr>
              <p:cNvPr id="35" name="组合 34"/>
              <p:cNvGrpSpPr/>
              <p:nvPr/>
            </p:nvGrpSpPr>
            <p:grpSpPr>
              <a:xfrm>
                <a:off x="1484748" y="4352971"/>
                <a:ext cx="10094724" cy="1428439"/>
                <a:chOff x="545197" y="1762288"/>
                <a:chExt cx="10814997" cy="828559"/>
              </a:xfrm>
            </p:grpSpPr>
            <p:sp>
              <p:nvSpPr>
                <p:cNvPr id="37" name="矩形 36"/>
                <p:cNvSpPr/>
                <p:nvPr/>
              </p:nvSpPr>
              <p:spPr>
                <a:xfrm>
                  <a:off x="545197" y="1787523"/>
                  <a:ext cx="10801349" cy="80332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58845" y="1762288"/>
                  <a:ext cx="10801349" cy="294381"/>
                </a:xfrm>
                <a:prstGeom prst="rect">
                  <a:avLst/>
                </a:prstGeom>
              </p:spPr>
              <p:txBody>
                <a:bodyPr wrap="square">
                  <a:spAutoFit/>
                </a:bodyPr>
                <a:lstStyle/>
                <a:p>
                  <a:pPr algn="just">
                    <a:lnSpc>
                      <a:spcPct val="125000"/>
                    </a:lnSpc>
                  </a:pPr>
                  <a:endParaRPr lang="zh-CN" altLang="en-US" dirty="0"/>
                </a:p>
              </p:txBody>
            </p:sp>
          </p:grpSp>
          <p:sp>
            <p:nvSpPr>
              <p:cNvPr id="15" name="矩形 14"/>
              <p:cNvSpPr/>
              <p:nvPr/>
            </p:nvSpPr>
            <p:spPr>
              <a:xfrm>
                <a:off x="1535706" y="4421417"/>
                <a:ext cx="10056505" cy="1131079"/>
              </a:xfrm>
              <a:prstGeom prst="rect">
                <a:avLst/>
              </a:prstGeom>
            </p:spPr>
            <p:txBody>
              <a:bodyPr wrap="square">
                <a:spAutoFit/>
              </a:bodyPr>
              <a:lstStyle/>
              <a:p>
                <a:pPr algn="just">
                  <a:lnSpc>
                    <a:spcPct val="125000"/>
                  </a:lnSpc>
                </a:pPr>
                <a:r>
                  <a:rPr lang="zh-CN" altLang="zh-CN" dirty="0"/>
                  <a:t>使用线性核函数（</a:t>
                </a:r>
                <a:r>
                  <a:rPr lang="en-US" altLang="zh-CN" dirty="0">
                    <a:solidFill>
                      <a:srgbClr val="FF0000"/>
                    </a:solidFill>
                  </a:rPr>
                  <a:t>Linear</a:t>
                </a:r>
                <a:r>
                  <a:rPr lang="en-US" altLang="zh-CN" dirty="0"/>
                  <a:t> Kernel</a:t>
                </a:r>
                <a:r>
                  <a:rPr lang="zh-CN" altLang="zh-CN" dirty="0"/>
                  <a:t>）、多项式核函数（</a:t>
                </a:r>
                <a:r>
                  <a:rPr lang="en-US" altLang="zh-CN" dirty="0"/>
                  <a:t>Polynomial Kernel</a:t>
                </a:r>
                <a:r>
                  <a:rPr lang="zh-CN" altLang="zh-CN" dirty="0"/>
                  <a:t>，</a:t>
                </a:r>
                <a:r>
                  <a:rPr lang="en-US" altLang="zh-CN" dirty="0">
                    <a:solidFill>
                      <a:srgbClr val="FF0000"/>
                    </a:solidFill>
                  </a:rPr>
                  <a:t>Poly</a:t>
                </a:r>
                <a:r>
                  <a:rPr lang="zh-CN" altLang="zh-CN" dirty="0"/>
                  <a:t>）、高斯径向基核函数（</a:t>
                </a:r>
                <a:r>
                  <a:rPr lang="en-US" altLang="zh-CN" dirty="0"/>
                  <a:t>Gauss Radial Basis Function</a:t>
                </a:r>
                <a:r>
                  <a:rPr lang="zh-CN" altLang="zh-CN" dirty="0"/>
                  <a:t>，</a:t>
                </a:r>
                <a:r>
                  <a:rPr lang="en-US" altLang="zh-CN" dirty="0">
                    <a:solidFill>
                      <a:srgbClr val="FF0000"/>
                    </a:solidFill>
                  </a:rPr>
                  <a:t>GRBF</a:t>
                </a:r>
                <a:r>
                  <a:rPr lang="zh-CN" altLang="zh-CN" dirty="0" smtClean="0"/>
                  <a:t>）</a:t>
                </a:r>
                <a:r>
                  <a:rPr lang="zh-CN" altLang="en-US" dirty="0" smtClean="0"/>
                  <a:t>三</a:t>
                </a:r>
                <a:r>
                  <a:rPr lang="zh-CN" altLang="zh-CN" dirty="0" smtClean="0"/>
                  <a:t>种</a:t>
                </a:r>
                <a:r>
                  <a:rPr lang="zh-CN" altLang="zh-CN" dirty="0"/>
                  <a:t>核函数</a:t>
                </a:r>
                <a:r>
                  <a:rPr lang="zh-CN" altLang="en-US" dirty="0"/>
                  <a:t>，</a:t>
                </a:r>
                <a:r>
                  <a:rPr lang="zh-CN" altLang="en-US" dirty="0" smtClean="0"/>
                  <a:t>验证</a:t>
                </a:r>
                <a:r>
                  <a:rPr lang="en-US" altLang="zh-CN" dirty="0"/>
                  <a:t>MKL_CRC+SPM</a:t>
                </a:r>
                <a:r>
                  <a:rPr lang="zh-CN" altLang="en-US" dirty="0" smtClean="0"/>
                  <a:t>算法</a:t>
                </a:r>
                <a:r>
                  <a:rPr lang="zh-CN" altLang="en-US" dirty="0"/>
                  <a:t>在不同核空间的分类性能。</a:t>
                </a:r>
              </a:p>
            </p:txBody>
          </p:sp>
        </p:grpSp>
      </p:grpSp>
      <p:grpSp>
        <p:nvGrpSpPr>
          <p:cNvPr id="43" name="组合 42"/>
          <p:cNvGrpSpPr/>
          <p:nvPr/>
        </p:nvGrpSpPr>
        <p:grpSpPr>
          <a:xfrm>
            <a:off x="491513" y="4104843"/>
            <a:ext cx="11087959" cy="998963"/>
            <a:chOff x="504252" y="1495000"/>
            <a:chExt cx="11087959" cy="998963"/>
          </a:xfrm>
        </p:grpSpPr>
        <p:grpSp>
          <p:nvGrpSpPr>
            <p:cNvPr id="44" name="组合 43"/>
            <p:cNvGrpSpPr/>
            <p:nvPr/>
          </p:nvGrpSpPr>
          <p:grpSpPr>
            <a:xfrm>
              <a:off x="1497486" y="1580201"/>
              <a:ext cx="10094725" cy="828559"/>
              <a:chOff x="545196" y="1762288"/>
              <a:chExt cx="10814998" cy="828559"/>
            </a:xfrm>
          </p:grpSpPr>
          <p:sp>
            <p:nvSpPr>
              <p:cNvPr id="46" name="矩形 45"/>
              <p:cNvSpPr/>
              <p:nvPr/>
            </p:nvSpPr>
            <p:spPr>
              <a:xfrm>
                <a:off x="545197" y="1787523"/>
                <a:ext cx="10801349" cy="80332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58845" y="1762288"/>
                <a:ext cx="10801349" cy="294381"/>
              </a:xfrm>
              <a:prstGeom prst="rect">
                <a:avLst/>
              </a:prstGeom>
            </p:spPr>
            <p:txBody>
              <a:bodyPr wrap="square">
                <a:spAutoFit/>
              </a:bodyPr>
              <a:lstStyle/>
              <a:p>
                <a:pPr algn="just">
                  <a:lnSpc>
                    <a:spcPct val="125000"/>
                  </a:lnSpc>
                </a:pPr>
                <a:endParaRPr lang="zh-CN" altLang="en-US" dirty="0"/>
              </a:p>
            </p:txBody>
          </p:sp>
          <p:sp>
            <p:nvSpPr>
              <p:cNvPr id="48" name="矩形 47"/>
              <p:cNvSpPr/>
              <p:nvPr/>
            </p:nvSpPr>
            <p:spPr>
              <a:xfrm>
                <a:off x="545196" y="1798031"/>
                <a:ext cx="10801349" cy="784830"/>
              </a:xfrm>
              <a:prstGeom prst="rect">
                <a:avLst/>
              </a:prstGeom>
            </p:spPr>
            <p:txBody>
              <a:bodyPr wrap="square">
                <a:spAutoFit/>
              </a:bodyPr>
              <a:lstStyle/>
              <a:p>
                <a:pPr algn="just">
                  <a:lnSpc>
                    <a:spcPct val="125000"/>
                  </a:lnSpc>
                </a:pPr>
                <a:r>
                  <a:rPr lang="zh-CN" altLang="en-US" dirty="0" smtClean="0"/>
                  <a:t>应用</a:t>
                </a:r>
                <a:r>
                  <a:rPr lang="en-US" altLang="zh-CN" dirty="0" err="1" smtClean="0"/>
                  <a:t>ResNet</a:t>
                </a:r>
                <a:r>
                  <a:rPr lang="zh-CN" altLang="en-US" dirty="0" smtClean="0"/>
                  <a:t>提取得到</a:t>
                </a:r>
                <a:r>
                  <a:rPr lang="en-US" altLang="zh-CN" dirty="0" smtClean="0">
                    <a:solidFill>
                      <a:srgbClr val="FF0000"/>
                    </a:solidFill>
                  </a:rPr>
                  <a:t>1x2048</a:t>
                </a:r>
                <a:r>
                  <a:rPr lang="zh-CN" altLang="en-US" dirty="0" smtClean="0"/>
                  <a:t>大小的特征向量，再应用</a:t>
                </a:r>
                <a:r>
                  <a:rPr lang="en-US" altLang="zh-CN" dirty="0" smtClean="0"/>
                  <a:t>SPM</a:t>
                </a:r>
                <a:r>
                  <a:rPr lang="zh-CN" altLang="en-US" dirty="0" smtClean="0"/>
                  <a:t>算法，将图像分为</a:t>
                </a:r>
                <a:r>
                  <a:rPr lang="zh-CN" altLang="en-US" dirty="0" smtClean="0">
                    <a:solidFill>
                      <a:srgbClr val="FF0000"/>
                    </a:solidFill>
                  </a:rPr>
                  <a:t>两层</a:t>
                </a:r>
                <a:r>
                  <a:rPr lang="zh-CN" altLang="en-US" dirty="0" smtClean="0"/>
                  <a:t>，应用</a:t>
                </a:r>
                <a:r>
                  <a:rPr lang="en-US" altLang="zh-CN" dirty="0" err="1">
                    <a:latin typeface="+mj-ea"/>
                  </a:rPr>
                  <a:t>ResNet</a:t>
                </a:r>
                <a:endParaRPr lang="en-US" altLang="zh-CN" dirty="0">
                  <a:latin typeface="+mj-ea"/>
                </a:endParaRPr>
              </a:p>
              <a:p>
                <a:pPr algn="just">
                  <a:lnSpc>
                    <a:spcPct val="125000"/>
                  </a:lnSpc>
                </a:pPr>
                <a:r>
                  <a:rPr lang="zh-CN" altLang="en-US" dirty="0" smtClean="0"/>
                  <a:t>提取得到</a:t>
                </a:r>
                <a:r>
                  <a:rPr lang="en-US" altLang="zh-CN" dirty="0" smtClean="0">
                    <a:solidFill>
                      <a:srgbClr val="FF0000"/>
                    </a:solidFill>
                  </a:rPr>
                  <a:t>1x10240</a:t>
                </a:r>
                <a:r>
                  <a:rPr lang="zh-CN" altLang="en-US" dirty="0" smtClean="0"/>
                  <a:t>大小的特征向量，分别作为分类算法的输入。</a:t>
                </a:r>
                <a:endParaRPr lang="zh-CN" altLang="en-US" dirty="0"/>
              </a:p>
            </p:txBody>
          </p:sp>
        </p:grpSp>
        <p:sp>
          <p:nvSpPr>
            <p:cNvPr id="45" name="MH_SubTitle_1"/>
            <p:cNvSpPr/>
            <p:nvPr>
              <p:custDataLst>
                <p:tags r:id="rId1"/>
              </p:custDataLst>
            </p:nvPr>
          </p:nvSpPr>
          <p:spPr>
            <a:xfrm>
              <a:off x="504252" y="1495000"/>
              <a:ext cx="828279" cy="998963"/>
            </a:xfrm>
            <a:custGeom>
              <a:avLst/>
              <a:gdLst>
                <a:gd name="connsiteX0" fmla="*/ 496843 w 993687"/>
                <a:gd name="connsiteY0" fmla="*/ 100503 h 1199267"/>
                <a:gd name="connsiteX1" fmla="*/ 100503 w 993687"/>
                <a:gd name="connsiteY1" fmla="*/ 496844 h 1199267"/>
                <a:gd name="connsiteX2" fmla="*/ 496843 w 993687"/>
                <a:gd name="connsiteY2" fmla="*/ 893185 h 1199267"/>
                <a:gd name="connsiteX3" fmla="*/ 893185 w 993687"/>
                <a:gd name="connsiteY3" fmla="*/ 496845 h 1199267"/>
                <a:gd name="connsiteX4" fmla="*/ 496843 w 993687"/>
                <a:gd name="connsiteY4" fmla="*/ 100503 h 1199267"/>
                <a:gd name="connsiteX5" fmla="*/ 509266 w 993687"/>
                <a:gd name="connsiteY5" fmla="*/ 156 h 1199267"/>
                <a:gd name="connsiteX6" fmla="*/ 856839 w 993687"/>
                <a:gd name="connsiteY6" fmla="*/ 154416 h 1199267"/>
                <a:gd name="connsiteX7" fmla="*/ 856838 w 993687"/>
                <a:gd name="connsiteY7" fmla="*/ 154417 h 1199267"/>
                <a:gd name="connsiteX8" fmla="*/ 839271 w 993687"/>
                <a:gd name="connsiteY8" fmla="*/ 856840 h 1199267"/>
                <a:gd name="connsiteX9" fmla="*/ 479277 w 993687"/>
                <a:gd name="connsiteY9" fmla="*/ 1199267 h 1199267"/>
                <a:gd name="connsiteX10" fmla="*/ 136849 w 993687"/>
                <a:gd name="connsiteY10" fmla="*/ 839272 h 1199267"/>
                <a:gd name="connsiteX11" fmla="*/ 154416 w 993687"/>
                <a:gd name="connsiteY11" fmla="*/ 136849 h 1199267"/>
                <a:gd name="connsiteX12" fmla="*/ 509266 w 993687"/>
                <a:gd name="connsiteY12" fmla="*/ 156 h 119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3687" h="1199267">
                  <a:moveTo>
                    <a:pt x="496843" y="100503"/>
                  </a:moveTo>
                  <a:cubicBezTo>
                    <a:pt x="277951" y="100504"/>
                    <a:pt x="100502" y="277952"/>
                    <a:pt x="100503" y="496844"/>
                  </a:cubicBezTo>
                  <a:cubicBezTo>
                    <a:pt x="100502" y="715738"/>
                    <a:pt x="277950" y="893186"/>
                    <a:pt x="496843" y="893185"/>
                  </a:cubicBezTo>
                  <a:cubicBezTo>
                    <a:pt x="715737" y="893185"/>
                    <a:pt x="893185" y="715737"/>
                    <a:pt x="893185" y="496845"/>
                  </a:cubicBezTo>
                  <a:cubicBezTo>
                    <a:pt x="893185" y="277951"/>
                    <a:pt x="715737" y="100503"/>
                    <a:pt x="496843" y="100503"/>
                  </a:cubicBezTo>
                  <a:close/>
                  <a:moveTo>
                    <a:pt x="509266" y="156"/>
                  </a:moveTo>
                  <a:cubicBezTo>
                    <a:pt x="636380" y="3335"/>
                    <a:pt x="762280" y="55006"/>
                    <a:pt x="856839" y="154416"/>
                  </a:cubicBezTo>
                  <a:lnTo>
                    <a:pt x="856838" y="154417"/>
                  </a:lnTo>
                  <a:cubicBezTo>
                    <a:pt x="1045956" y="353237"/>
                    <a:pt x="1038091" y="667722"/>
                    <a:pt x="839271" y="856840"/>
                  </a:cubicBezTo>
                  <a:lnTo>
                    <a:pt x="479277" y="1199267"/>
                  </a:lnTo>
                  <a:lnTo>
                    <a:pt x="136849" y="839272"/>
                  </a:lnTo>
                  <a:cubicBezTo>
                    <a:pt x="-52268" y="640452"/>
                    <a:pt x="-44403" y="325967"/>
                    <a:pt x="154416" y="136849"/>
                  </a:cubicBezTo>
                  <a:cubicBezTo>
                    <a:pt x="253826" y="42291"/>
                    <a:pt x="382152" y="-3023"/>
                    <a:pt x="509266" y="15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108000" bIns="180000" anchor="ctr">
              <a:normAutofit/>
            </a:bodyPr>
            <a:lstStyle/>
            <a:p>
              <a:pPr algn="ctr">
                <a:lnSpc>
                  <a:spcPct val="110000"/>
                </a:lnSpc>
                <a:defRPr/>
              </a:pPr>
              <a:r>
                <a:rPr lang="en-US" altLang="zh-CN" sz="3200" dirty="0">
                  <a:solidFill>
                    <a:schemeClr val="tx1"/>
                  </a:solidFill>
                </a:rPr>
                <a:t>3</a:t>
              </a:r>
              <a:endParaRPr lang="zh-CN" altLang="en-US" sz="3200" dirty="0">
                <a:solidFill>
                  <a:schemeClr val="tx1"/>
                </a:solidFill>
              </a:endParaRPr>
            </a:p>
          </p:txBody>
        </p:sp>
      </p:grpSp>
    </p:spTree>
    <p:extLst>
      <p:ext uri="{BB962C8B-B14F-4D97-AF65-F5344CB8AC3E}">
        <p14:creationId xmlns:p14="http://schemas.microsoft.com/office/powerpoint/2010/main" val="112864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pPr/>
              <a:t>17</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25" name="矩形 24"/>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 </a:t>
            </a:r>
            <a:r>
              <a:rPr lang="en-US" altLang="zh-CN" sz="2400" b="1" dirty="0" smtClean="0">
                <a:solidFill>
                  <a:schemeClr val="bg1"/>
                </a:solidFill>
              </a:rPr>
              <a:t>RS_images_2800</a:t>
            </a:r>
            <a:r>
              <a:rPr lang="en-US" altLang="zh-CN" sz="2400" dirty="0" smtClean="0"/>
              <a:t> </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3" y="1538310"/>
            <a:ext cx="10228490" cy="4650220"/>
          </a:xfrm>
          <a:prstGeom prst="rect">
            <a:avLst/>
          </a:prstGeom>
        </p:spPr>
      </p:pic>
    </p:spTree>
    <p:extLst>
      <p:ext uri="{BB962C8B-B14F-4D97-AF65-F5344CB8AC3E}">
        <p14:creationId xmlns:p14="http://schemas.microsoft.com/office/powerpoint/2010/main" val="1520327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MKL_KCRC+SPM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16" name="灯片编号占位符 3"/>
          <p:cNvSpPr>
            <a:spLocks noGrp="1"/>
          </p:cNvSpPr>
          <p:nvPr>
            <p:ph type="sldNum" sz="quarter" idx="12"/>
          </p:nvPr>
        </p:nvSpPr>
        <p:spPr>
          <a:xfrm>
            <a:off x="10801350" y="6405438"/>
            <a:ext cx="1390650" cy="365125"/>
          </a:xfrm>
        </p:spPr>
        <p:txBody>
          <a:bodyPr/>
          <a:lstStyle/>
          <a:p>
            <a:fld id="{51D91E7F-84B6-4064-9D4E-CC7D244BCA04}" type="slidenum">
              <a:rPr lang="zh-CN" altLang="en-US" smtClean="0"/>
              <a:pPr/>
              <a:t>18</a:t>
            </a:fld>
            <a:endParaRPr lang="zh-CN" altLang="en-US" dirty="0"/>
          </a:p>
        </p:txBody>
      </p:sp>
      <p:sp>
        <p:nvSpPr>
          <p:cNvPr id="17"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矩形 29"/>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a:t>
            </a:r>
            <a:r>
              <a:rPr lang="en-US" altLang="zh-CN" sz="2400" b="1" dirty="0">
                <a:solidFill>
                  <a:schemeClr val="bg1"/>
                </a:solidFill>
              </a:rPr>
              <a:t>RS_images_2800</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grpSp>
        <p:nvGrpSpPr>
          <p:cNvPr id="31" name="组合 30"/>
          <p:cNvGrpSpPr/>
          <p:nvPr/>
        </p:nvGrpSpPr>
        <p:grpSpPr>
          <a:xfrm>
            <a:off x="1674049" y="4699798"/>
            <a:ext cx="8397779" cy="1487506"/>
            <a:chOff x="695325" y="2500088"/>
            <a:chExt cx="10593529" cy="672534"/>
          </a:xfrm>
        </p:grpSpPr>
        <p:sp>
          <p:nvSpPr>
            <p:cNvPr id="32" name="矩形 31"/>
            <p:cNvSpPr/>
            <p:nvPr/>
          </p:nvSpPr>
          <p:spPr>
            <a:xfrm>
              <a:off x="695325" y="2500088"/>
              <a:ext cx="10536332" cy="67253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32"/>
            <p:cNvSpPr/>
            <p:nvPr/>
          </p:nvSpPr>
          <p:spPr>
            <a:xfrm>
              <a:off x="757548" y="2564466"/>
              <a:ext cx="10531306" cy="511385"/>
            </a:xfrm>
            <a:prstGeom prst="rect">
              <a:avLst/>
            </a:prstGeom>
          </p:spPr>
          <p:txBody>
            <a:bodyPr wrap="square">
              <a:spAutoFit/>
            </a:bodyPr>
            <a:lstStyle/>
            <a:p>
              <a:pPr algn="just">
                <a:lnSpc>
                  <a:spcPct val="125000"/>
                </a:lnSpc>
              </a:pPr>
              <a:r>
                <a:rPr lang="zh-CN" altLang="en-US" dirty="0" smtClean="0">
                  <a:latin typeface="+mn-ea"/>
                </a:rPr>
                <a:t>对于</a:t>
              </a:r>
              <a:r>
                <a:rPr lang="en-US" altLang="zh-CN" dirty="0">
                  <a:latin typeface="+mn-ea"/>
                </a:rPr>
                <a:t>RS_images_2800</a:t>
              </a:r>
              <a:r>
                <a:rPr lang="zh-CN" altLang="en-US" dirty="0" smtClean="0">
                  <a:latin typeface="+mn-ea"/>
                </a:rPr>
                <a:t>数据库，</a:t>
              </a:r>
              <a:r>
                <a:rPr lang="en-US" altLang="zh-CN" dirty="0" smtClean="0">
                  <a:latin typeface="+mn-ea"/>
                </a:rPr>
                <a:t>CRC+SPM</a:t>
              </a:r>
              <a:r>
                <a:rPr lang="zh-CN" altLang="en-US" dirty="0" smtClean="0">
                  <a:latin typeface="+mn-ea"/>
                </a:rPr>
                <a:t>算法以及</a:t>
              </a:r>
              <a:r>
                <a:rPr lang="en-US" altLang="zh-CN" dirty="0" smtClean="0">
                  <a:latin typeface="+mn-ea"/>
                </a:rPr>
                <a:t>MKL_CRC+SPM</a:t>
              </a:r>
              <a:r>
                <a:rPr lang="zh-CN" altLang="en-US" dirty="0" smtClean="0">
                  <a:latin typeface="+mn-ea"/>
                </a:rPr>
                <a:t>算法均在</a:t>
              </a:r>
              <a:r>
                <a:rPr lang="zh-CN" altLang="en-US" dirty="0">
                  <a:latin typeface="+mn-ea"/>
                </a:rPr>
                <a:t>线性</a:t>
              </a:r>
              <a:r>
                <a:rPr lang="zh-CN" altLang="en-US" dirty="0" smtClean="0">
                  <a:latin typeface="+mn-ea"/>
                </a:rPr>
                <a:t>核空间取得最好的分类结果。其中，</a:t>
              </a:r>
              <a:r>
                <a:rPr lang="en-US" altLang="zh-CN" dirty="0">
                  <a:latin typeface="+mn-ea"/>
                </a:rPr>
                <a:t> </a:t>
              </a:r>
              <a:r>
                <a:rPr lang="en-US" altLang="zh-CN" dirty="0" smtClean="0">
                  <a:latin typeface="+mn-ea"/>
                </a:rPr>
                <a:t>MKL_CRC+SPM</a:t>
              </a:r>
              <a:r>
                <a:rPr lang="zh-CN" altLang="en-US" dirty="0" smtClean="0">
                  <a:latin typeface="+mn-ea"/>
                </a:rPr>
                <a:t>算法在线性核空间的分类结果比</a:t>
              </a:r>
              <a:r>
                <a:rPr lang="en-US" altLang="zh-CN" dirty="0" smtClean="0">
                  <a:latin typeface="+mn-ea"/>
                </a:rPr>
                <a:t>CRC+SPM</a:t>
              </a:r>
              <a:r>
                <a:rPr lang="zh-CN" altLang="en-US" dirty="0" smtClean="0">
                  <a:latin typeface="+mn-ea"/>
                </a:rPr>
                <a:t>算法提高</a:t>
              </a:r>
              <a:r>
                <a:rPr lang="en-US" altLang="zh-CN" dirty="0" smtClean="0">
                  <a:latin typeface="+mn-ea"/>
                </a:rPr>
                <a:t>0.29%.</a:t>
              </a:r>
              <a:endParaRPr lang="en-US" altLang="zh-CN" dirty="0">
                <a:latin typeface="+mn-ea"/>
              </a:endParaRPr>
            </a:p>
          </p:txBody>
        </p:sp>
      </p:grpSp>
      <p:graphicFrame>
        <p:nvGraphicFramePr>
          <p:cNvPr id="34" name="表格 33"/>
          <p:cNvGraphicFramePr>
            <a:graphicFrameLocks noGrp="1" noChangeAspect="1"/>
          </p:cNvGraphicFramePr>
          <p:nvPr>
            <p:extLst>
              <p:ext uri="{D42A27DB-BD31-4B8C-83A1-F6EECF244321}">
                <p14:modId xmlns:p14="http://schemas.microsoft.com/office/powerpoint/2010/main" val="712371939"/>
              </p:ext>
            </p:extLst>
          </p:nvPr>
        </p:nvGraphicFramePr>
        <p:xfrm>
          <a:off x="1674049" y="1615427"/>
          <a:ext cx="8034381" cy="2576042"/>
        </p:xfrm>
        <a:graphic>
          <a:graphicData uri="http://schemas.openxmlformats.org/drawingml/2006/table">
            <a:tbl>
              <a:tblPr firstRow="1" firstCol="1" bandRow="1"/>
              <a:tblGrid>
                <a:gridCol w="4292099">
                  <a:extLst>
                    <a:ext uri="{9D8B030D-6E8A-4147-A177-3AD203B41FA5}">
                      <a16:colId xmlns:a16="http://schemas.microsoft.com/office/drawing/2014/main" xmlns="" val="20003"/>
                    </a:ext>
                  </a:extLst>
                </a:gridCol>
                <a:gridCol w="464742">
                  <a:extLst>
                    <a:ext uri="{9D8B030D-6E8A-4147-A177-3AD203B41FA5}">
                      <a16:colId xmlns:a16="http://schemas.microsoft.com/office/drawing/2014/main" xmlns="" val="20004"/>
                    </a:ext>
                  </a:extLst>
                </a:gridCol>
                <a:gridCol w="3277540">
                  <a:extLst>
                    <a:ext uri="{9D8B030D-6E8A-4147-A177-3AD203B41FA5}">
                      <a16:colId xmlns:a16="http://schemas.microsoft.com/office/drawing/2014/main" xmlns="" val="20005"/>
                    </a:ext>
                  </a:extLst>
                </a:gridCol>
              </a:tblGrid>
              <a:tr h="357274">
                <a:tc>
                  <a:txBody>
                    <a:bodyPr/>
                    <a:lstStyle/>
                    <a:p>
                      <a:pPr algn="ctr">
                        <a:lnSpc>
                          <a:spcPct val="150000"/>
                        </a:lnSpc>
                        <a:spcAft>
                          <a:spcPts val="0"/>
                        </a:spcAft>
                      </a:pPr>
                      <a:r>
                        <a:rPr lang="zh-CN" sz="1400" b="1" kern="100" dirty="0" smtClean="0">
                          <a:solidFill>
                            <a:schemeClr val="bg1"/>
                          </a:solidFill>
                          <a:effectLst/>
                          <a:latin typeface="Times New Roman"/>
                          <a:ea typeface="宋体"/>
                        </a:rPr>
                        <a:t>算</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zh-CN" sz="1400" b="1" kern="100" dirty="0">
                          <a:solidFill>
                            <a:schemeClr val="bg1"/>
                          </a:solidFill>
                          <a:effectLst/>
                          <a:latin typeface="Times New Roman"/>
                          <a:ea typeface="宋体"/>
                        </a:rPr>
                        <a:t>法</a:t>
                      </a: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gridSpan="2">
                  <a:txBody>
                    <a:bodyPr/>
                    <a:lstStyle/>
                    <a:p>
                      <a:pPr algn="ctr">
                        <a:lnSpc>
                          <a:spcPct val="150000"/>
                        </a:lnSpc>
                        <a:spcAft>
                          <a:spcPts val="0"/>
                        </a:spcAft>
                      </a:pPr>
                      <a:r>
                        <a:rPr lang="zh-CN" sz="1400" b="1" kern="100" dirty="0" smtClean="0">
                          <a:solidFill>
                            <a:schemeClr val="bg1"/>
                          </a:solidFill>
                          <a:effectLst/>
                          <a:latin typeface="Times New Roman"/>
                          <a:ea typeface="宋体"/>
                        </a:rPr>
                        <a:t>平均分类正确率</a:t>
                      </a:r>
                      <a:r>
                        <a:rPr lang="en-US" sz="1400" b="1" kern="100" dirty="0" smtClean="0">
                          <a:solidFill>
                            <a:schemeClr val="bg1"/>
                          </a:solidFill>
                          <a:effectLst/>
                          <a:latin typeface="Times New Roman"/>
                          <a:ea typeface="宋体"/>
                        </a:rPr>
                        <a:t>(%)</a:t>
                      </a:r>
                      <a:endParaRPr lang="zh-CN" sz="1400" b="1" kern="100" dirty="0">
                        <a:solidFill>
                          <a:schemeClr val="bg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hMerge="1">
                  <a:txBody>
                    <a:bodyPr/>
                    <a:lstStyle/>
                    <a:p>
                      <a:endParaRPr lang="zh-CN" altLang="en-US"/>
                    </a:p>
                  </a:txBody>
                  <a:tcPr/>
                </a:tc>
                <a:extLst>
                  <a:ext uri="{0D108BD9-81ED-4DB2-BD59-A6C34878D82A}">
                    <a16:rowId xmlns:a16="http://schemas.microsoft.com/office/drawing/2014/main" xmlns="" val="10000"/>
                  </a:ext>
                </a:extLst>
              </a:tr>
              <a:tr h="432398">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b="1" kern="100" dirty="0" smtClean="0">
                          <a:solidFill>
                            <a:srgbClr val="C00000"/>
                          </a:solidFill>
                          <a:effectLst/>
                          <a:latin typeface="Times New Roman"/>
                          <a:ea typeface="宋体"/>
                        </a:rPr>
                        <a:t>CRC-SPM(Linear)</a:t>
                      </a:r>
                      <a:endParaRPr lang="zh-CN" altLang="zh-CN" sz="1400" b="1" kern="100" dirty="0" smtClean="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endParaRPr lang="zh-CN" altLang="en-US" dirty="0"/>
                    </a:p>
                  </a:txBody>
                  <a:tcPr/>
                </a:tc>
                <a:tc>
                  <a:txBody>
                    <a:bodyPr/>
                    <a:lstStyle/>
                    <a:p>
                      <a:pPr indent="200025" algn="just">
                        <a:lnSpc>
                          <a:spcPct val="150000"/>
                        </a:lnSpc>
                        <a:spcAft>
                          <a:spcPts val="0"/>
                        </a:spcAft>
                      </a:pPr>
                      <a:r>
                        <a:rPr lang="en-US" altLang="zh-CN" sz="1400" kern="100" dirty="0" smtClean="0">
                          <a:solidFill>
                            <a:srgbClr val="FF0000"/>
                          </a:solidFill>
                          <a:effectLst/>
                          <a:latin typeface="Times New Roman"/>
                          <a:ea typeface="宋体"/>
                        </a:rPr>
                        <a:t>     </a:t>
                      </a:r>
                      <a:r>
                        <a:rPr lang="en-US" altLang="zh-CN" sz="1400" b="1" kern="100" dirty="0" smtClean="0">
                          <a:solidFill>
                            <a:srgbClr val="C00000"/>
                          </a:solidFill>
                          <a:effectLst/>
                          <a:latin typeface="Times New Roman"/>
                          <a:ea typeface="宋体"/>
                        </a:rPr>
                        <a:t>85.21</a:t>
                      </a:r>
                      <a:endParaRPr lang="zh-CN" sz="1400" b="1" kern="100" dirty="0">
                        <a:solidFill>
                          <a:srgbClr val="C00000"/>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158426406"/>
                  </a:ext>
                </a:extLst>
              </a:tr>
              <a:tr h="357274">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Times New Roman"/>
                          <a:ea typeface="宋体"/>
                        </a:rPr>
                        <a:t> </a:t>
                      </a:r>
                      <a:r>
                        <a:rPr lang="en-US" altLang="zh-CN" sz="1400" kern="100" dirty="0" smtClean="0">
                          <a:solidFill>
                            <a:schemeClr val="tx1"/>
                          </a:solidFill>
                          <a:effectLst/>
                          <a:latin typeface="Times New Roman"/>
                          <a:ea typeface="宋体"/>
                        </a:rPr>
                        <a:t>CRC-SPM(GRBF)</a:t>
                      </a:r>
                      <a:endParaRPr lang="zh-CN" altLang="zh-CN" sz="1400" kern="100" dirty="0" smtClean="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endParaRPr lang="zh-CN" altLang="en-US"/>
                    </a:p>
                  </a:txBody>
                  <a:tcPr/>
                </a:tc>
                <a:tc>
                  <a:txBody>
                    <a:bodyPr/>
                    <a:lstStyle/>
                    <a:p>
                      <a:pPr indent="200025" algn="just">
                        <a:lnSpc>
                          <a:spcPct val="150000"/>
                        </a:lnSpc>
                        <a:spcAft>
                          <a:spcPts val="0"/>
                        </a:spcAft>
                      </a:pPr>
                      <a:r>
                        <a:rPr lang="en-US" altLang="zh-CN" sz="1400" kern="100" dirty="0" smtClean="0">
                          <a:effectLst/>
                          <a:latin typeface="Times New Roman"/>
                          <a:ea typeface="宋体"/>
                        </a:rPr>
                        <a:t>     85.14</a:t>
                      </a:r>
                      <a:endParaRPr lang="zh-CN" sz="1400" kern="100" dirty="0">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1"/>
                  </a:ext>
                </a:extLst>
              </a:tr>
              <a:tr h="357274">
                <a:tc gridSpan="2">
                  <a:txBody>
                    <a:bodyPr/>
                    <a:lstStyle/>
                    <a:p>
                      <a:pPr indent="466725" algn="just">
                        <a:lnSpc>
                          <a:spcPct val="150000"/>
                        </a:lnSpc>
                        <a:spcAft>
                          <a:spcPts val="0"/>
                        </a:spcAft>
                      </a:pPr>
                      <a:r>
                        <a:rPr lang="en-US" sz="1400" kern="100" dirty="0" smtClean="0">
                          <a:solidFill>
                            <a:srgbClr val="000000"/>
                          </a:solidFill>
                          <a:effectLst/>
                          <a:latin typeface="Times New Roman"/>
                          <a:ea typeface="宋体"/>
                        </a:rPr>
                        <a:t>  CRC-SPM</a:t>
                      </a:r>
                      <a:r>
                        <a:rPr lang="en-US" altLang="zh-CN" sz="1400" kern="100" dirty="0" smtClean="0">
                          <a:solidFill>
                            <a:srgbClr val="000000"/>
                          </a:solidFill>
                          <a:effectLst/>
                          <a:latin typeface="Times New Roman"/>
                          <a:ea typeface="宋体"/>
                        </a:rPr>
                        <a:t>(Poly)</a:t>
                      </a:r>
                      <a:endParaRPr lang="zh-CN" sz="1400" kern="100" dirty="0">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84.71</a:t>
                      </a:r>
                      <a:endParaRPr lang="zh-CN" sz="1400" kern="100" dirty="0">
                        <a:effectLst/>
                        <a:latin typeface="Times New Roman"/>
                        <a:ea typeface="宋体"/>
                      </a:endParaRPr>
                    </a:p>
                  </a:txBody>
                  <a:tcPr marL="68580" marR="68580" marT="0" marB="0" anchor="ctr">
                    <a:lnL>
                      <a:noFill/>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2"/>
                  </a:ext>
                </a:extLst>
              </a:tr>
              <a:tr h="357274">
                <a:tc gridSpan="2">
                  <a:txBody>
                    <a:bodyPr/>
                    <a:lstStyle/>
                    <a:p>
                      <a:pPr indent="66675" algn="just">
                        <a:lnSpc>
                          <a:spcPct val="150000"/>
                        </a:lnSpc>
                        <a:spcAft>
                          <a:spcPts val="0"/>
                        </a:spcAft>
                      </a:pPr>
                      <a:r>
                        <a:rPr lang="en-US" sz="1400" b="1" kern="100" dirty="0" smtClean="0">
                          <a:solidFill>
                            <a:srgbClr val="C00000"/>
                          </a:solidFill>
                          <a:effectLst/>
                          <a:latin typeface="Times New Roman"/>
                          <a:ea typeface="宋体"/>
                        </a:rPr>
                        <a:t>MKL_CRC-SPM </a:t>
                      </a:r>
                      <a:r>
                        <a:rPr lang="en-US" sz="1400" b="1" kern="100" dirty="0">
                          <a:solidFill>
                            <a:srgbClr val="C00000"/>
                          </a:solidFill>
                          <a:effectLst/>
                          <a:latin typeface="Times New Roman"/>
                          <a:ea typeface="宋体"/>
                        </a:rPr>
                        <a:t>(Linear)</a:t>
                      </a:r>
                      <a:endParaRPr lang="zh-CN" sz="1400" b="1" kern="100" dirty="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a:t>
                      </a:r>
                      <a:r>
                        <a:rPr lang="en-US" sz="1400" b="1" kern="100" dirty="0" smtClean="0">
                          <a:solidFill>
                            <a:srgbClr val="C00000"/>
                          </a:solidFill>
                          <a:effectLst/>
                          <a:latin typeface="Times New Roman"/>
                          <a:ea typeface="宋体"/>
                        </a:rPr>
                        <a:t>85.5</a:t>
                      </a:r>
                      <a:endParaRPr lang="zh-CN" sz="1400" b="1" kern="100" dirty="0">
                        <a:solidFill>
                          <a:srgbClr val="C00000"/>
                        </a:solidFill>
                        <a:effectLst/>
                        <a:latin typeface="Times New Roman"/>
                        <a:ea typeface="宋体"/>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3"/>
                  </a:ext>
                </a:extLst>
              </a:tr>
              <a:tr h="357274">
                <a:tc gridSpan="2">
                  <a:txBody>
                    <a:bodyPr/>
                    <a:lstStyle/>
                    <a:p>
                      <a:pPr indent="66675" algn="just">
                        <a:lnSpc>
                          <a:spcPct val="150000"/>
                        </a:lnSpc>
                        <a:spcAft>
                          <a:spcPts val="0"/>
                        </a:spcAft>
                      </a:pPr>
                      <a:r>
                        <a:rPr lang="en-US" altLang="zh-CN" sz="1400" kern="100" dirty="0" smtClean="0">
                          <a:solidFill>
                            <a:srgbClr val="000000"/>
                          </a:solidFill>
                          <a:effectLst/>
                          <a:latin typeface="Times New Roman"/>
                          <a:ea typeface="宋体"/>
                        </a:rPr>
                        <a:t>MKL_</a:t>
                      </a:r>
                      <a:r>
                        <a:rPr lang="en-US" sz="1400" kern="100" dirty="0" smtClean="0">
                          <a:solidFill>
                            <a:srgbClr val="000000"/>
                          </a:solidFill>
                          <a:effectLst/>
                          <a:latin typeface="Times New Roman"/>
                          <a:ea typeface="宋体"/>
                        </a:rPr>
                        <a:t>CRC-SPM </a:t>
                      </a:r>
                      <a:r>
                        <a:rPr lang="en-US" sz="1400" kern="100" dirty="0">
                          <a:solidFill>
                            <a:srgbClr val="000000"/>
                          </a:solidFill>
                          <a:effectLst/>
                          <a:latin typeface="Times New Roman"/>
                          <a:ea typeface="宋体"/>
                        </a:rPr>
                        <a:t>(</a:t>
                      </a:r>
                      <a:r>
                        <a:rPr lang="en-US" sz="1400" kern="100" dirty="0">
                          <a:solidFill>
                            <a:schemeClr val="tx1"/>
                          </a:solidFill>
                          <a:effectLst/>
                          <a:latin typeface="Times New Roman"/>
                          <a:ea typeface="宋体"/>
                        </a:rPr>
                        <a:t>GRBF)</a:t>
                      </a:r>
                      <a:endParaRPr lang="zh-CN" sz="1400" kern="100" dirty="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solidFill>
                      <a:schemeClr val="accent5">
                        <a:lumMod val="40000"/>
                        <a:lumOff val="60000"/>
                      </a:schemeClr>
                    </a:solidFill>
                  </a:tcPr>
                </a:tc>
                <a:tc hMerge="1">
                  <a:txBody>
                    <a:bodyPr/>
                    <a:lstStyle/>
                    <a:p>
                      <a:pPr indent="200660" algn="just">
                        <a:lnSpc>
                          <a:spcPct val="150000"/>
                        </a:lnSpc>
                        <a:spcAft>
                          <a:spcPts val="0"/>
                        </a:spcAft>
                      </a:pPr>
                      <a:endParaRPr lang="zh-CN" sz="1400" kern="100" dirty="0">
                        <a:solidFill>
                          <a:srgbClr val="C00000"/>
                        </a:solidFill>
                        <a:effectLst/>
                        <a:latin typeface="Times New Roman"/>
                        <a:ea typeface="宋体"/>
                      </a:endParaRPr>
                    </a:p>
                  </a:txBody>
                  <a:tcPr/>
                </a:tc>
                <a:tc>
                  <a:txBody>
                    <a:bodyPr/>
                    <a:lstStyle/>
                    <a:p>
                      <a:pPr indent="200660" algn="just">
                        <a:lnSpc>
                          <a:spcPct val="150000"/>
                        </a:lnSpc>
                        <a:spcAft>
                          <a:spcPts val="0"/>
                        </a:spcAft>
                      </a:pPr>
                      <a:r>
                        <a:rPr lang="en-US" sz="1400" b="1" kern="100" dirty="0" smtClean="0">
                          <a:solidFill>
                            <a:srgbClr val="C00000"/>
                          </a:solidFill>
                          <a:effectLst/>
                          <a:latin typeface="Times New Roman"/>
                          <a:ea typeface="宋体"/>
                        </a:rPr>
                        <a:t>     </a:t>
                      </a:r>
                      <a:r>
                        <a:rPr lang="en-US" sz="1400" b="0" kern="100" dirty="0" smtClean="0">
                          <a:solidFill>
                            <a:schemeClr val="tx1"/>
                          </a:solidFill>
                          <a:effectLst/>
                          <a:latin typeface="Times New Roman"/>
                          <a:ea typeface="宋体"/>
                        </a:rPr>
                        <a:t>84.79</a:t>
                      </a:r>
                      <a:endParaRPr lang="zh-CN" sz="1400" b="0" kern="100" dirty="0">
                        <a:solidFill>
                          <a:schemeClr val="tx1"/>
                        </a:solidFill>
                        <a:effectLst/>
                        <a:latin typeface="Times New Roman"/>
                        <a:ea typeface="宋体"/>
                      </a:endParaRPr>
                    </a:p>
                  </a:txBody>
                  <a:tcPr marL="68580" marR="68580" marT="0" marB="0"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xmlns="" val="10006"/>
                  </a:ext>
                </a:extLst>
              </a:tr>
              <a:tr h="357274">
                <a:tc gridSpan="2">
                  <a:txBody>
                    <a:bodyPr/>
                    <a:lstStyle/>
                    <a:p>
                      <a:pPr indent="133350" algn="just">
                        <a:lnSpc>
                          <a:spcPct val="150000"/>
                        </a:lnSpc>
                        <a:spcAft>
                          <a:spcPts val="0"/>
                        </a:spcAft>
                      </a:pPr>
                      <a:r>
                        <a:rPr lang="en-US" altLang="zh-CN" sz="1400" kern="100" dirty="0" smtClean="0">
                          <a:solidFill>
                            <a:srgbClr val="000000"/>
                          </a:solidFill>
                          <a:effectLst/>
                          <a:latin typeface="Times New Roman"/>
                          <a:ea typeface="宋体"/>
                        </a:rPr>
                        <a:t>MKL_</a:t>
                      </a:r>
                      <a:r>
                        <a:rPr lang="en-US" sz="1400" kern="100" dirty="0" smtClean="0">
                          <a:solidFill>
                            <a:srgbClr val="000000"/>
                          </a:solidFill>
                          <a:effectLst/>
                          <a:latin typeface="Times New Roman"/>
                          <a:ea typeface="宋体"/>
                        </a:rPr>
                        <a:t>-</a:t>
                      </a:r>
                      <a:r>
                        <a:rPr lang="en-US" sz="1400" kern="100" dirty="0">
                          <a:solidFill>
                            <a:srgbClr val="000000"/>
                          </a:solidFill>
                          <a:effectLst/>
                          <a:latin typeface="Times New Roman"/>
                          <a:ea typeface="宋体"/>
                        </a:rPr>
                        <a:t>SPM (Poly)</a:t>
                      </a:r>
                      <a:endParaRPr lang="zh-CN" sz="1400" kern="100" dirty="0">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84.86</a:t>
                      </a:r>
                      <a:endParaRPr lang="zh-CN" sz="1400" kern="100" dirty="0">
                        <a:effectLst/>
                        <a:latin typeface="Times New Roman"/>
                        <a:ea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7"/>
                  </a:ext>
                </a:extLst>
              </a:tr>
            </a:tbl>
          </a:graphicData>
        </a:graphic>
      </p:graphicFrame>
      <p:cxnSp>
        <p:nvCxnSpPr>
          <p:cNvPr id="8" name="直接连接符 7"/>
          <p:cNvCxnSpPr/>
          <p:nvPr/>
        </p:nvCxnSpPr>
        <p:spPr>
          <a:xfrm>
            <a:off x="1674048" y="3078261"/>
            <a:ext cx="8034381" cy="0"/>
          </a:xfrm>
          <a:prstGeom prst="line">
            <a:avLst/>
          </a:prstGeom>
          <a:ln w="44450" cmpd="dbl">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022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pPr/>
              <a:t>19</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25" name="矩形 24"/>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 </a:t>
            </a:r>
            <a:r>
              <a:rPr lang="en-US" altLang="zh-CN" sz="2400" b="1" dirty="0">
                <a:solidFill>
                  <a:schemeClr val="bg1"/>
                </a:solidFill>
              </a:rPr>
              <a:t>WHU-RS19</a:t>
            </a:r>
            <a:r>
              <a:rPr lang="en-US" altLang="zh-CN" sz="2400" dirty="0"/>
              <a:t> </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3" y="1538309"/>
            <a:ext cx="10555063" cy="4437948"/>
          </a:xfrm>
          <a:prstGeom prst="rect">
            <a:avLst/>
          </a:prstGeom>
        </p:spPr>
      </p:pic>
    </p:spTree>
    <p:extLst>
      <p:ext uri="{BB962C8B-B14F-4D97-AF65-F5344CB8AC3E}">
        <p14:creationId xmlns:p14="http://schemas.microsoft.com/office/powerpoint/2010/main" val="2246894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1" name="组合 70"/>
          <p:cNvGrpSpPr/>
          <p:nvPr/>
        </p:nvGrpSpPr>
        <p:grpSpPr>
          <a:xfrm>
            <a:off x="3873412" y="1285200"/>
            <a:ext cx="7426934" cy="828000"/>
            <a:chOff x="8098970" y="1685526"/>
            <a:chExt cx="7426934" cy="828000"/>
          </a:xfrm>
        </p:grpSpPr>
        <p:sp>
          <p:nvSpPr>
            <p:cNvPr id="13" name="文本框 12"/>
            <p:cNvSpPr txBox="1"/>
            <p:nvPr/>
          </p:nvSpPr>
          <p:spPr>
            <a:xfrm>
              <a:off x="9120866" y="1834156"/>
              <a:ext cx="6405038" cy="523220"/>
            </a:xfrm>
            <a:prstGeom prst="rect">
              <a:avLst/>
            </a:prstGeom>
            <a:noFill/>
          </p:spPr>
          <p:txBody>
            <a:bodyPr wrap="square" rtlCol="0">
              <a:spAutoFit/>
            </a:bodyPr>
            <a:lstStyle/>
            <a:p>
              <a:r>
                <a:rPr lang="zh-CN" altLang="en-US" sz="2800" b="1" dirty="0" smtClean="0">
                  <a:latin typeface="微软雅黑" panose="020B0503020204020204" pitchFamily="34" charset="-122"/>
                </a:rPr>
                <a:t>研究背景及意义</a:t>
              </a:r>
              <a:endParaRPr lang="zh-CN" altLang="en-US" sz="2800" b="1" dirty="0">
                <a:latin typeface="微软雅黑" panose="020B0503020204020204" pitchFamily="34" charset="-122"/>
              </a:endParaRPr>
            </a:p>
          </p:txBody>
        </p:sp>
        <p:grpSp>
          <p:nvGrpSpPr>
            <p:cNvPr id="64" name="组合 63"/>
            <p:cNvGrpSpPr/>
            <p:nvPr/>
          </p:nvGrpSpPr>
          <p:grpSpPr>
            <a:xfrm>
              <a:off x="8098970" y="1685526"/>
              <a:ext cx="863943" cy="828000"/>
              <a:chOff x="8098970" y="1685526"/>
              <a:chExt cx="863943" cy="828000"/>
            </a:xfrm>
          </p:grpSpPr>
          <p:sp>
            <p:nvSpPr>
              <p:cNvPr id="11" name="文本框 10"/>
              <p:cNvSpPr txBox="1"/>
              <p:nvPr/>
            </p:nvSpPr>
            <p:spPr>
              <a:xfrm>
                <a:off x="8098970" y="1714806"/>
                <a:ext cx="828000"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1</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 name="组合 72"/>
          <p:cNvGrpSpPr/>
          <p:nvPr/>
        </p:nvGrpSpPr>
        <p:grpSpPr>
          <a:xfrm>
            <a:off x="3873412" y="2435139"/>
            <a:ext cx="7733213" cy="828000"/>
            <a:chOff x="3873413" y="3203903"/>
            <a:chExt cx="7733213" cy="828000"/>
          </a:xfrm>
        </p:grpSpPr>
        <p:sp>
          <p:nvSpPr>
            <p:cNvPr id="55" name="文本框 54"/>
            <p:cNvSpPr txBox="1"/>
            <p:nvPr/>
          </p:nvSpPr>
          <p:spPr>
            <a:xfrm>
              <a:off x="4891545" y="3364440"/>
              <a:ext cx="6715081" cy="523220"/>
            </a:xfrm>
            <a:prstGeom prst="rect">
              <a:avLst/>
            </a:prstGeom>
            <a:noFill/>
          </p:spPr>
          <p:txBody>
            <a:bodyPr wrap="square" rtlCol="0">
              <a:spAutoFit/>
            </a:bodyPr>
            <a:lstStyle/>
            <a:p>
              <a:r>
                <a:rPr lang="zh-CN" altLang="en-US" sz="2800" b="1" dirty="0" smtClean="0">
                  <a:latin typeface="微软雅黑" panose="020B0503020204020204" pitchFamily="34" charset="-122"/>
                </a:rPr>
                <a:t>基于</a:t>
              </a:r>
              <a:r>
                <a:rPr lang="en-US" altLang="zh-CN" sz="2800" b="1" dirty="0" err="1" smtClean="0">
                  <a:latin typeface="微软雅黑" panose="020B0503020204020204" pitchFamily="34" charset="-122"/>
                </a:rPr>
                <a:t>ResNet+SPM</a:t>
              </a:r>
              <a:r>
                <a:rPr lang="zh-CN" altLang="en-US" sz="2800" b="1" dirty="0" smtClean="0">
                  <a:latin typeface="微软雅黑" panose="020B0503020204020204" pitchFamily="34" charset="-122"/>
                </a:rPr>
                <a:t>的</a:t>
              </a:r>
              <a:r>
                <a:rPr lang="zh-CN" altLang="en-US" sz="2800" b="1" dirty="0">
                  <a:latin typeface="微软雅黑" panose="020B0503020204020204" pitchFamily="34" charset="-122"/>
                </a:rPr>
                <a:t>图像特征提取过程</a:t>
              </a:r>
            </a:p>
          </p:txBody>
        </p:sp>
        <p:grpSp>
          <p:nvGrpSpPr>
            <p:cNvPr id="68" name="组合 67"/>
            <p:cNvGrpSpPr/>
            <p:nvPr/>
          </p:nvGrpSpPr>
          <p:grpSpPr>
            <a:xfrm>
              <a:off x="3873413" y="3203903"/>
              <a:ext cx="863943" cy="828000"/>
              <a:chOff x="3873413" y="3203903"/>
              <a:chExt cx="863943" cy="828000"/>
            </a:xfrm>
          </p:grpSpPr>
          <p:sp>
            <p:nvSpPr>
              <p:cNvPr id="57" name="文本框 56"/>
              <p:cNvSpPr txBox="1"/>
              <p:nvPr/>
            </p:nvSpPr>
            <p:spPr>
              <a:xfrm>
                <a:off x="3873413" y="3233183"/>
                <a:ext cx="863943"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58" name="矩形 57"/>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2" name="组合 71"/>
          <p:cNvGrpSpPr/>
          <p:nvPr/>
        </p:nvGrpSpPr>
        <p:grpSpPr>
          <a:xfrm>
            <a:off x="3873412" y="3643637"/>
            <a:ext cx="7645297" cy="828000"/>
            <a:chOff x="8098970" y="3203903"/>
            <a:chExt cx="7645297" cy="828000"/>
          </a:xfrm>
        </p:grpSpPr>
        <p:sp>
          <p:nvSpPr>
            <p:cNvPr id="60" name="文本框 59"/>
            <p:cNvSpPr txBox="1"/>
            <p:nvPr/>
          </p:nvSpPr>
          <p:spPr>
            <a:xfrm>
              <a:off x="9120867" y="3338885"/>
              <a:ext cx="6623400" cy="523220"/>
            </a:xfrm>
            <a:prstGeom prst="rect">
              <a:avLst/>
            </a:prstGeom>
            <a:noFill/>
          </p:spPr>
          <p:txBody>
            <a:bodyPr wrap="square" rtlCol="0">
              <a:spAutoFit/>
            </a:bodyPr>
            <a:lstStyle/>
            <a:p>
              <a:r>
                <a:rPr lang="zh-CN" altLang="en-US" sz="2800" b="1" dirty="0" smtClean="0">
                  <a:latin typeface="微软雅黑" panose="020B0503020204020204" pitchFamily="34" charset="-122"/>
                </a:rPr>
                <a:t>基于多核学习协同表示</a:t>
              </a:r>
              <a:r>
                <a:rPr lang="zh-CN" altLang="en-US" sz="2800" b="1" dirty="0">
                  <a:latin typeface="微软雅黑" panose="020B0503020204020204" pitchFamily="34" charset="-122"/>
                </a:rPr>
                <a:t>分类算法</a:t>
              </a:r>
            </a:p>
          </p:txBody>
        </p:sp>
        <p:grpSp>
          <p:nvGrpSpPr>
            <p:cNvPr id="65" name="组合 64"/>
            <p:cNvGrpSpPr/>
            <p:nvPr/>
          </p:nvGrpSpPr>
          <p:grpSpPr>
            <a:xfrm>
              <a:off x="8098970" y="3203903"/>
              <a:ext cx="863943" cy="828000"/>
              <a:chOff x="8098970" y="3203903"/>
              <a:chExt cx="863943" cy="828000"/>
            </a:xfrm>
          </p:grpSpPr>
          <p:sp>
            <p:nvSpPr>
              <p:cNvPr id="62" name="文本框 61"/>
              <p:cNvSpPr txBox="1"/>
              <p:nvPr/>
            </p:nvSpPr>
            <p:spPr>
              <a:xfrm>
                <a:off x="8098970" y="3233183"/>
                <a:ext cx="828000"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8134913"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370133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MKL_KCRC+SPM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16" name="灯片编号占位符 3"/>
          <p:cNvSpPr>
            <a:spLocks noGrp="1"/>
          </p:cNvSpPr>
          <p:nvPr>
            <p:ph type="sldNum" sz="quarter" idx="12"/>
          </p:nvPr>
        </p:nvSpPr>
        <p:spPr>
          <a:xfrm>
            <a:off x="10801350" y="6405438"/>
            <a:ext cx="1390650" cy="365125"/>
          </a:xfrm>
        </p:spPr>
        <p:txBody>
          <a:bodyPr/>
          <a:lstStyle/>
          <a:p>
            <a:fld id="{51D91E7F-84B6-4064-9D4E-CC7D244BCA04}" type="slidenum">
              <a:rPr lang="zh-CN" altLang="en-US" smtClean="0"/>
              <a:pPr/>
              <a:t>20</a:t>
            </a:fld>
            <a:endParaRPr lang="zh-CN" altLang="en-US" dirty="0"/>
          </a:p>
        </p:txBody>
      </p:sp>
      <p:sp>
        <p:nvSpPr>
          <p:cNvPr id="17"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矩形 29"/>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a:t>
            </a:r>
            <a:r>
              <a:rPr lang="en-US" altLang="zh-CN" sz="2400" b="1" dirty="0">
                <a:solidFill>
                  <a:schemeClr val="bg1"/>
                </a:solidFill>
              </a:rPr>
              <a:t>WHU-RS19</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sp>
        <p:nvSpPr>
          <p:cNvPr id="32" name="矩形 31"/>
          <p:cNvSpPr/>
          <p:nvPr/>
        </p:nvSpPr>
        <p:spPr>
          <a:xfrm>
            <a:off x="1490178" y="4775331"/>
            <a:ext cx="8352437" cy="1487506"/>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19" name="表格 18"/>
          <p:cNvGraphicFramePr>
            <a:graphicFrameLocks noGrp="1" noChangeAspect="1"/>
          </p:cNvGraphicFramePr>
          <p:nvPr>
            <p:extLst>
              <p:ext uri="{D42A27DB-BD31-4B8C-83A1-F6EECF244321}">
                <p14:modId xmlns:p14="http://schemas.microsoft.com/office/powerpoint/2010/main" val="3819158122"/>
              </p:ext>
            </p:extLst>
          </p:nvPr>
        </p:nvGraphicFramePr>
        <p:xfrm>
          <a:off x="1490178" y="1854488"/>
          <a:ext cx="8034381" cy="2576042"/>
        </p:xfrm>
        <a:graphic>
          <a:graphicData uri="http://schemas.openxmlformats.org/drawingml/2006/table">
            <a:tbl>
              <a:tblPr firstRow="1" firstCol="1" bandRow="1"/>
              <a:tblGrid>
                <a:gridCol w="4292099">
                  <a:extLst>
                    <a:ext uri="{9D8B030D-6E8A-4147-A177-3AD203B41FA5}">
                      <a16:colId xmlns:a16="http://schemas.microsoft.com/office/drawing/2014/main" xmlns="" val="20003"/>
                    </a:ext>
                  </a:extLst>
                </a:gridCol>
                <a:gridCol w="464742">
                  <a:extLst>
                    <a:ext uri="{9D8B030D-6E8A-4147-A177-3AD203B41FA5}">
                      <a16:colId xmlns:a16="http://schemas.microsoft.com/office/drawing/2014/main" xmlns="" val="20004"/>
                    </a:ext>
                  </a:extLst>
                </a:gridCol>
                <a:gridCol w="3277540">
                  <a:extLst>
                    <a:ext uri="{9D8B030D-6E8A-4147-A177-3AD203B41FA5}">
                      <a16:colId xmlns:a16="http://schemas.microsoft.com/office/drawing/2014/main" xmlns="" val="20005"/>
                    </a:ext>
                  </a:extLst>
                </a:gridCol>
              </a:tblGrid>
              <a:tr h="357274">
                <a:tc>
                  <a:txBody>
                    <a:bodyPr/>
                    <a:lstStyle/>
                    <a:p>
                      <a:pPr algn="ctr">
                        <a:lnSpc>
                          <a:spcPct val="150000"/>
                        </a:lnSpc>
                        <a:spcAft>
                          <a:spcPts val="0"/>
                        </a:spcAft>
                      </a:pPr>
                      <a:r>
                        <a:rPr lang="zh-CN" sz="1400" b="1" kern="100" dirty="0" smtClean="0">
                          <a:solidFill>
                            <a:schemeClr val="bg1"/>
                          </a:solidFill>
                          <a:effectLst/>
                          <a:latin typeface="Times New Roman"/>
                          <a:ea typeface="宋体"/>
                        </a:rPr>
                        <a:t>算</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zh-CN" sz="1400" b="1" kern="100" dirty="0">
                          <a:solidFill>
                            <a:schemeClr val="bg1"/>
                          </a:solidFill>
                          <a:effectLst/>
                          <a:latin typeface="Times New Roman"/>
                          <a:ea typeface="宋体"/>
                        </a:rPr>
                        <a:t>法</a:t>
                      </a: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gridSpan="2">
                  <a:txBody>
                    <a:bodyPr/>
                    <a:lstStyle/>
                    <a:p>
                      <a:pPr algn="ctr">
                        <a:lnSpc>
                          <a:spcPct val="150000"/>
                        </a:lnSpc>
                        <a:spcAft>
                          <a:spcPts val="0"/>
                        </a:spcAft>
                      </a:pPr>
                      <a:r>
                        <a:rPr lang="zh-CN" sz="1400" b="1" kern="100" dirty="0" smtClean="0">
                          <a:solidFill>
                            <a:schemeClr val="bg1"/>
                          </a:solidFill>
                          <a:effectLst/>
                          <a:latin typeface="Times New Roman"/>
                          <a:ea typeface="宋体"/>
                        </a:rPr>
                        <a:t>平均分类正确率</a:t>
                      </a:r>
                      <a:r>
                        <a:rPr lang="en-US" sz="1400" b="1" kern="100" dirty="0" smtClean="0">
                          <a:solidFill>
                            <a:schemeClr val="bg1"/>
                          </a:solidFill>
                          <a:effectLst/>
                          <a:latin typeface="Times New Roman"/>
                          <a:ea typeface="宋体"/>
                        </a:rPr>
                        <a:t>(%)</a:t>
                      </a:r>
                      <a:endParaRPr lang="zh-CN" sz="1400" b="1" kern="100" dirty="0">
                        <a:solidFill>
                          <a:schemeClr val="bg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hMerge="1">
                  <a:txBody>
                    <a:bodyPr/>
                    <a:lstStyle/>
                    <a:p>
                      <a:endParaRPr lang="zh-CN" altLang="en-US"/>
                    </a:p>
                  </a:txBody>
                  <a:tcPr/>
                </a:tc>
                <a:extLst>
                  <a:ext uri="{0D108BD9-81ED-4DB2-BD59-A6C34878D82A}">
                    <a16:rowId xmlns:a16="http://schemas.microsoft.com/office/drawing/2014/main" xmlns="" val="10000"/>
                  </a:ext>
                </a:extLst>
              </a:tr>
              <a:tr h="432398">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b="0" kern="100" dirty="0" smtClean="0">
                          <a:solidFill>
                            <a:schemeClr val="tx1"/>
                          </a:solidFill>
                          <a:effectLst/>
                          <a:latin typeface="Times New Roman"/>
                          <a:ea typeface="宋体"/>
                        </a:rPr>
                        <a:t>CRC-SPM(Linear)</a:t>
                      </a:r>
                      <a:endParaRPr lang="zh-CN" altLang="zh-CN" sz="1400" b="0" kern="100" dirty="0" smtClean="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endParaRPr lang="zh-CN" altLang="en-US" dirty="0"/>
                    </a:p>
                  </a:txBody>
                  <a:tcPr/>
                </a:tc>
                <a:tc>
                  <a:txBody>
                    <a:bodyPr/>
                    <a:lstStyle/>
                    <a:p>
                      <a:pPr indent="200025" algn="just">
                        <a:lnSpc>
                          <a:spcPct val="150000"/>
                        </a:lnSpc>
                        <a:spcAft>
                          <a:spcPts val="0"/>
                        </a:spcAft>
                      </a:pPr>
                      <a:r>
                        <a:rPr lang="en-US" altLang="zh-CN" sz="1400" b="0" kern="100" dirty="0" smtClean="0">
                          <a:solidFill>
                            <a:schemeClr val="tx1"/>
                          </a:solidFill>
                          <a:effectLst/>
                          <a:latin typeface="Times New Roman"/>
                          <a:ea typeface="宋体"/>
                        </a:rPr>
                        <a:t>     96.32</a:t>
                      </a:r>
                      <a:endParaRPr lang="zh-CN" sz="1400" b="0" kern="100" dirty="0">
                        <a:solidFill>
                          <a:schemeClr val="tx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158426406"/>
                  </a:ext>
                </a:extLst>
              </a:tr>
              <a:tr h="357274">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b="1" kern="100" dirty="0" smtClean="0">
                          <a:solidFill>
                            <a:srgbClr val="C00000"/>
                          </a:solidFill>
                          <a:effectLst/>
                          <a:latin typeface="Times New Roman"/>
                          <a:ea typeface="宋体"/>
                        </a:rPr>
                        <a:t> CRC-SPM(GRBF)</a:t>
                      </a:r>
                      <a:endParaRPr lang="zh-CN" altLang="zh-CN" sz="1400" b="1" kern="100" dirty="0" smtClean="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endParaRPr lang="zh-CN" altLang="en-US"/>
                    </a:p>
                  </a:txBody>
                  <a:tcPr/>
                </a:tc>
                <a:tc>
                  <a:txBody>
                    <a:bodyPr/>
                    <a:lstStyle/>
                    <a:p>
                      <a:pPr indent="200025" algn="just">
                        <a:lnSpc>
                          <a:spcPct val="150000"/>
                        </a:lnSpc>
                        <a:spcAft>
                          <a:spcPts val="0"/>
                        </a:spcAft>
                      </a:pPr>
                      <a:r>
                        <a:rPr lang="en-US" altLang="zh-CN" sz="1400" b="1" kern="100" dirty="0" smtClean="0">
                          <a:solidFill>
                            <a:srgbClr val="C00000"/>
                          </a:solidFill>
                          <a:effectLst/>
                          <a:latin typeface="Times New Roman"/>
                          <a:ea typeface="宋体"/>
                        </a:rPr>
                        <a:t>     96.79</a:t>
                      </a:r>
                      <a:endParaRPr lang="zh-CN" sz="1400" b="1" kern="100" dirty="0">
                        <a:solidFill>
                          <a:srgbClr val="C00000"/>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1"/>
                  </a:ext>
                </a:extLst>
              </a:tr>
              <a:tr h="357274">
                <a:tc gridSpan="2">
                  <a:txBody>
                    <a:bodyPr/>
                    <a:lstStyle/>
                    <a:p>
                      <a:pPr indent="466725" algn="just">
                        <a:lnSpc>
                          <a:spcPct val="150000"/>
                        </a:lnSpc>
                        <a:spcAft>
                          <a:spcPts val="0"/>
                        </a:spcAft>
                      </a:pPr>
                      <a:r>
                        <a:rPr lang="en-US" sz="1400" kern="100" dirty="0" smtClean="0">
                          <a:solidFill>
                            <a:srgbClr val="000000"/>
                          </a:solidFill>
                          <a:effectLst/>
                          <a:latin typeface="Times New Roman"/>
                          <a:ea typeface="宋体"/>
                        </a:rPr>
                        <a:t>  CRC-SPM</a:t>
                      </a:r>
                      <a:r>
                        <a:rPr lang="en-US" altLang="zh-CN" sz="1400" kern="100" dirty="0" smtClean="0">
                          <a:solidFill>
                            <a:srgbClr val="000000"/>
                          </a:solidFill>
                          <a:effectLst/>
                          <a:latin typeface="Times New Roman"/>
                          <a:ea typeface="宋体"/>
                        </a:rPr>
                        <a:t>(Poly)</a:t>
                      </a:r>
                      <a:endParaRPr lang="zh-CN" sz="1400" kern="100" dirty="0">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96.74</a:t>
                      </a:r>
                      <a:endParaRPr lang="zh-CN" sz="1400" kern="100" dirty="0">
                        <a:effectLst/>
                        <a:latin typeface="Times New Roman"/>
                        <a:ea typeface="宋体"/>
                      </a:endParaRPr>
                    </a:p>
                  </a:txBody>
                  <a:tcPr marL="68580" marR="68580" marT="0" marB="0" anchor="ctr">
                    <a:lnL>
                      <a:noFill/>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2"/>
                  </a:ext>
                </a:extLst>
              </a:tr>
              <a:tr h="357274">
                <a:tc gridSpan="2">
                  <a:txBody>
                    <a:bodyPr/>
                    <a:lstStyle/>
                    <a:p>
                      <a:pPr indent="66675" algn="just">
                        <a:lnSpc>
                          <a:spcPct val="150000"/>
                        </a:lnSpc>
                        <a:spcAft>
                          <a:spcPts val="0"/>
                        </a:spcAft>
                      </a:pPr>
                      <a:r>
                        <a:rPr lang="en-US" sz="1400" b="0" kern="100" dirty="0" smtClean="0">
                          <a:solidFill>
                            <a:schemeClr val="tx1"/>
                          </a:solidFill>
                          <a:effectLst/>
                          <a:latin typeface="Times New Roman"/>
                          <a:ea typeface="宋体"/>
                        </a:rPr>
                        <a:t>MKL_CRC-SPM </a:t>
                      </a:r>
                      <a:r>
                        <a:rPr lang="en-US" sz="1400" b="0" kern="100" dirty="0">
                          <a:solidFill>
                            <a:schemeClr val="tx1"/>
                          </a:solidFill>
                          <a:effectLst/>
                          <a:latin typeface="Times New Roman"/>
                          <a:ea typeface="宋体"/>
                        </a:rPr>
                        <a:t>(Linear)</a:t>
                      </a:r>
                      <a:endParaRPr lang="zh-CN" sz="1400" b="0" kern="100" dirty="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b="0" kern="100" dirty="0" smtClean="0">
                          <a:solidFill>
                            <a:schemeClr val="tx1"/>
                          </a:solidFill>
                          <a:effectLst/>
                          <a:latin typeface="Times New Roman"/>
                          <a:ea typeface="宋体"/>
                        </a:rPr>
                        <a:t>     96.68</a:t>
                      </a:r>
                      <a:endParaRPr lang="zh-CN" sz="1400" b="0" kern="100" dirty="0">
                        <a:solidFill>
                          <a:schemeClr val="tx1"/>
                        </a:solidFill>
                        <a:effectLst/>
                        <a:latin typeface="Times New Roman"/>
                        <a:ea typeface="宋体"/>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3"/>
                  </a:ext>
                </a:extLst>
              </a:tr>
              <a:tr h="357274">
                <a:tc gridSpan="2">
                  <a:txBody>
                    <a:bodyPr/>
                    <a:lstStyle/>
                    <a:p>
                      <a:pPr indent="66675" algn="just">
                        <a:lnSpc>
                          <a:spcPct val="150000"/>
                        </a:lnSpc>
                        <a:spcAft>
                          <a:spcPts val="0"/>
                        </a:spcAft>
                      </a:pPr>
                      <a:r>
                        <a:rPr lang="en-US" altLang="zh-CN" sz="1400" b="0" kern="100" dirty="0" smtClean="0">
                          <a:solidFill>
                            <a:srgbClr val="C00000"/>
                          </a:solidFill>
                          <a:effectLst/>
                          <a:latin typeface="Times New Roman"/>
                          <a:ea typeface="宋体"/>
                        </a:rPr>
                        <a:t>MKL_</a:t>
                      </a:r>
                      <a:r>
                        <a:rPr lang="en-US" sz="1400" b="0" kern="100" dirty="0" smtClean="0">
                          <a:solidFill>
                            <a:srgbClr val="C00000"/>
                          </a:solidFill>
                          <a:effectLst/>
                          <a:latin typeface="Times New Roman"/>
                          <a:ea typeface="宋体"/>
                        </a:rPr>
                        <a:t>CRC-SPM </a:t>
                      </a:r>
                      <a:r>
                        <a:rPr lang="en-US" sz="1400" b="0" kern="100" dirty="0">
                          <a:solidFill>
                            <a:srgbClr val="C00000"/>
                          </a:solidFill>
                          <a:effectLst/>
                          <a:latin typeface="Times New Roman"/>
                          <a:ea typeface="宋体"/>
                        </a:rPr>
                        <a:t>(GRBF)</a:t>
                      </a:r>
                      <a:endParaRPr lang="zh-CN" sz="1400" b="0" kern="100" dirty="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solidFill>
                      <a:schemeClr val="accent5">
                        <a:lumMod val="40000"/>
                        <a:lumOff val="60000"/>
                      </a:schemeClr>
                    </a:solidFill>
                  </a:tcPr>
                </a:tc>
                <a:tc hMerge="1">
                  <a:txBody>
                    <a:bodyPr/>
                    <a:lstStyle/>
                    <a:p>
                      <a:pPr indent="200660" algn="just">
                        <a:lnSpc>
                          <a:spcPct val="150000"/>
                        </a:lnSpc>
                        <a:spcAft>
                          <a:spcPts val="0"/>
                        </a:spcAft>
                      </a:pPr>
                      <a:endParaRPr lang="zh-CN" sz="1400" kern="100" dirty="0">
                        <a:solidFill>
                          <a:srgbClr val="C00000"/>
                        </a:solidFill>
                        <a:effectLst/>
                        <a:latin typeface="Times New Roman"/>
                        <a:ea typeface="宋体"/>
                      </a:endParaRPr>
                    </a:p>
                  </a:txBody>
                  <a:tcPr/>
                </a:tc>
                <a:tc>
                  <a:txBody>
                    <a:bodyPr/>
                    <a:lstStyle/>
                    <a:p>
                      <a:pPr indent="200660" algn="just">
                        <a:lnSpc>
                          <a:spcPct val="150000"/>
                        </a:lnSpc>
                        <a:spcAft>
                          <a:spcPts val="0"/>
                        </a:spcAft>
                      </a:pPr>
                      <a:r>
                        <a:rPr lang="en-US" sz="1400" b="0" kern="100" dirty="0" smtClean="0">
                          <a:solidFill>
                            <a:srgbClr val="C00000"/>
                          </a:solidFill>
                          <a:effectLst/>
                          <a:latin typeface="Times New Roman"/>
                          <a:ea typeface="宋体"/>
                        </a:rPr>
                        <a:t>     97.16</a:t>
                      </a:r>
                      <a:endParaRPr lang="zh-CN" sz="1400" b="0" kern="100" dirty="0">
                        <a:solidFill>
                          <a:srgbClr val="C00000"/>
                        </a:solidFill>
                        <a:effectLst/>
                        <a:latin typeface="Times New Roman"/>
                        <a:ea typeface="宋体"/>
                      </a:endParaRPr>
                    </a:p>
                  </a:txBody>
                  <a:tcPr marL="68580" marR="68580" marT="0" marB="0"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xmlns="" val="10006"/>
                  </a:ext>
                </a:extLst>
              </a:tr>
              <a:tr h="357274">
                <a:tc gridSpan="2">
                  <a:txBody>
                    <a:bodyPr/>
                    <a:lstStyle/>
                    <a:p>
                      <a:pPr indent="133350" algn="just">
                        <a:lnSpc>
                          <a:spcPct val="150000"/>
                        </a:lnSpc>
                        <a:spcAft>
                          <a:spcPts val="0"/>
                        </a:spcAft>
                      </a:pPr>
                      <a:r>
                        <a:rPr lang="en-US" altLang="zh-CN" sz="1400" kern="100" dirty="0" smtClean="0">
                          <a:solidFill>
                            <a:srgbClr val="000000"/>
                          </a:solidFill>
                          <a:effectLst/>
                          <a:latin typeface="Times New Roman"/>
                          <a:ea typeface="宋体"/>
                        </a:rPr>
                        <a:t>MKL_</a:t>
                      </a:r>
                      <a:r>
                        <a:rPr lang="en-US" sz="1400" kern="100" dirty="0" smtClean="0">
                          <a:solidFill>
                            <a:srgbClr val="000000"/>
                          </a:solidFill>
                          <a:effectLst/>
                          <a:latin typeface="Times New Roman"/>
                          <a:ea typeface="宋体"/>
                        </a:rPr>
                        <a:t>-</a:t>
                      </a:r>
                      <a:r>
                        <a:rPr lang="en-US" sz="1400" kern="100" dirty="0">
                          <a:solidFill>
                            <a:srgbClr val="000000"/>
                          </a:solidFill>
                          <a:effectLst/>
                          <a:latin typeface="Times New Roman"/>
                          <a:ea typeface="宋体"/>
                        </a:rPr>
                        <a:t>SPM (Poly)</a:t>
                      </a:r>
                      <a:endParaRPr lang="zh-CN" sz="1400" kern="100" dirty="0">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97.05</a:t>
                      </a:r>
                      <a:endParaRPr lang="zh-CN" sz="1400" kern="100" dirty="0">
                        <a:effectLst/>
                        <a:latin typeface="Times New Roman"/>
                        <a:ea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7"/>
                  </a:ext>
                </a:extLst>
              </a:tr>
            </a:tbl>
          </a:graphicData>
        </a:graphic>
      </p:graphicFrame>
      <p:cxnSp>
        <p:nvCxnSpPr>
          <p:cNvPr id="20" name="直接连接符 19"/>
          <p:cNvCxnSpPr/>
          <p:nvPr/>
        </p:nvCxnSpPr>
        <p:spPr>
          <a:xfrm>
            <a:off x="1490178" y="3355846"/>
            <a:ext cx="8034381" cy="0"/>
          </a:xfrm>
          <a:prstGeom prst="line">
            <a:avLst/>
          </a:prstGeom>
          <a:ln w="44450" cmpd="dbl">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490178" y="4775331"/>
            <a:ext cx="8352437" cy="1487506"/>
            <a:chOff x="695325" y="2500088"/>
            <a:chExt cx="10536332" cy="672534"/>
          </a:xfrm>
        </p:grpSpPr>
        <p:sp>
          <p:nvSpPr>
            <p:cNvPr id="22" name="矩形 21"/>
            <p:cNvSpPr/>
            <p:nvPr/>
          </p:nvSpPr>
          <p:spPr>
            <a:xfrm>
              <a:off x="695325" y="2500088"/>
              <a:ext cx="10536332" cy="67253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4" name="矩形 23"/>
            <p:cNvSpPr/>
            <p:nvPr/>
          </p:nvSpPr>
          <p:spPr>
            <a:xfrm>
              <a:off x="700351" y="2505344"/>
              <a:ext cx="10531306" cy="511386"/>
            </a:xfrm>
            <a:prstGeom prst="rect">
              <a:avLst/>
            </a:prstGeom>
          </p:spPr>
          <p:txBody>
            <a:bodyPr wrap="square">
              <a:spAutoFit/>
            </a:bodyPr>
            <a:lstStyle/>
            <a:p>
              <a:pPr algn="just">
                <a:lnSpc>
                  <a:spcPct val="125000"/>
                </a:lnSpc>
              </a:pPr>
              <a:r>
                <a:rPr lang="zh-CN" altLang="en-US" dirty="0" smtClean="0">
                  <a:latin typeface="+mn-ea"/>
                </a:rPr>
                <a:t>对于</a:t>
              </a:r>
              <a:r>
                <a:rPr lang="en-US" altLang="zh-CN" dirty="0">
                  <a:latin typeface="+mn-ea"/>
                </a:rPr>
                <a:t>WHU-RS19</a:t>
              </a:r>
              <a:r>
                <a:rPr lang="zh-CN" altLang="en-US" dirty="0" smtClean="0">
                  <a:latin typeface="+mn-ea"/>
                </a:rPr>
                <a:t>数据库，</a:t>
              </a:r>
              <a:r>
                <a:rPr lang="en-US" altLang="zh-CN" dirty="0" smtClean="0">
                  <a:latin typeface="+mn-ea"/>
                </a:rPr>
                <a:t>CRC+SPM</a:t>
              </a:r>
              <a:r>
                <a:rPr lang="zh-CN" altLang="en-US" dirty="0" smtClean="0">
                  <a:latin typeface="+mn-ea"/>
                </a:rPr>
                <a:t>算法以及</a:t>
              </a:r>
              <a:r>
                <a:rPr lang="en-US" altLang="zh-CN" dirty="0" smtClean="0">
                  <a:latin typeface="+mn-ea"/>
                </a:rPr>
                <a:t>MKL_CRC+SPM</a:t>
              </a:r>
              <a:r>
                <a:rPr lang="zh-CN" altLang="en-US" dirty="0" smtClean="0">
                  <a:latin typeface="+mn-ea"/>
                </a:rPr>
                <a:t>算法均在</a:t>
              </a:r>
              <a:r>
                <a:rPr lang="en-US" altLang="zh-CN" dirty="0" smtClean="0">
                  <a:latin typeface="+mn-ea"/>
                </a:rPr>
                <a:t>RBF</a:t>
              </a:r>
              <a:r>
                <a:rPr lang="zh-CN" altLang="en-US" dirty="0" smtClean="0">
                  <a:latin typeface="+mn-ea"/>
                </a:rPr>
                <a:t>核空间取得最好的分类结果。其中，</a:t>
              </a:r>
              <a:r>
                <a:rPr lang="en-US" altLang="zh-CN" dirty="0">
                  <a:latin typeface="+mn-ea"/>
                </a:rPr>
                <a:t> </a:t>
              </a:r>
              <a:r>
                <a:rPr lang="en-US" altLang="zh-CN" dirty="0" smtClean="0">
                  <a:latin typeface="+mn-ea"/>
                </a:rPr>
                <a:t>MKL_CRC+SPM</a:t>
              </a:r>
              <a:r>
                <a:rPr lang="zh-CN" altLang="en-US" dirty="0" smtClean="0">
                  <a:latin typeface="+mn-ea"/>
                </a:rPr>
                <a:t>算法在</a:t>
              </a:r>
              <a:r>
                <a:rPr lang="en-US" altLang="zh-CN" dirty="0" smtClean="0">
                  <a:latin typeface="+mn-ea"/>
                </a:rPr>
                <a:t>RBF</a:t>
              </a:r>
              <a:r>
                <a:rPr lang="zh-CN" altLang="en-US" dirty="0" smtClean="0">
                  <a:latin typeface="+mn-ea"/>
                </a:rPr>
                <a:t>核空间的分类结果比</a:t>
              </a:r>
              <a:r>
                <a:rPr lang="en-US" altLang="zh-CN" dirty="0" smtClean="0">
                  <a:latin typeface="+mn-ea"/>
                </a:rPr>
                <a:t>CRC+SPM</a:t>
              </a:r>
              <a:r>
                <a:rPr lang="zh-CN" altLang="en-US" dirty="0" smtClean="0">
                  <a:latin typeface="+mn-ea"/>
                </a:rPr>
                <a:t>算法提高</a:t>
              </a:r>
              <a:r>
                <a:rPr lang="en-US" altLang="zh-CN" dirty="0" smtClean="0">
                  <a:latin typeface="+mn-ea"/>
                </a:rPr>
                <a:t>0.37%.</a:t>
              </a:r>
              <a:endParaRPr lang="en-US" altLang="zh-CN" dirty="0">
                <a:latin typeface="+mn-ea"/>
              </a:endParaRPr>
            </a:p>
          </p:txBody>
        </p:sp>
      </p:grpSp>
    </p:spTree>
    <p:extLst>
      <p:ext uri="{BB962C8B-B14F-4D97-AF65-F5344CB8AC3E}">
        <p14:creationId xmlns:p14="http://schemas.microsoft.com/office/powerpoint/2010/main" val="389788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pPr/>
              <a:t>21</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25" name="矩形 24"/>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 </a:t>
            </a:r>
            <a:r>
              <a:rPr lang="en-US" altLang="zh-CN" sz="2400" b="1" dirty="0" err="1">
                <a:solidFill>
                  <a:schemeClr val="bg1"/>
                </a:solidFill>
              </a:rPr>
              <a:t>AID_imagenet</a:t>
            </a:r>
            <a:r>
              <a:rPr lang="en-US" altLang="zh-CN" sz="2400" dirty="0" smtClean="0"/>
              <a:t> </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3" y="1538308"/>
            <a:ext cx="10310133" cy="4867129"/>
          </a:xfrm>
          <a:prstGeom prst="rect">
            <a:avLst/>
          </a:prstGeom>
        </p:spPr>
      </p:pic>
    </p:spTree>
    <p:extLst>
      <p:ext uri="{BB962C8B-B14F-4D97-AF65-F5344CB8AC3E}">
        <p14:creationId xmlns:p14="http://schemas.microsoft.com/office/powerpoint/2010/main" val="369583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MKL_KCRC+SPM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16" name="灯片编号占位符 3"/>
          <p:cNvSpPr>
            <a:spLocks noGrp="1"/>
          </p:cNvSpPr>
          <p:nvPr>
            <p:ph type="sldNum" sz="quarter" idx="12"/>
          </p:nvPr>
        </p:nvSpPr>
        <p:spPr>
          <a:xfrm>
            <a:off x="10801350" y="6405438"/>
            <a:ext cx="1390650" cy="365125"/>
          </a:xfrm>
        </p:spPr>
        <p:txBody>
          <a:bodyPr/>
          <a:lstStyle/>
          <a:p>
            <a:fld id="{51D91E7F-84B6-4064-9D4E-CC7D244BCA04}" type="slidenum">
              <a:rPr lang="zh-CN" altLang="en-US" smtClean="0"/>
              <a:pPr/>
              <a:t>22</a:t>
            </a:fld>
            <a:endParaRPr lang="zh-CN" altLang="en-US" dirty="0"/>
          </a:p>
        </p:txBody>
      </p:sp>
      <p:sp>
        <p:nvSpPr>
          <p:cNvPr id="17"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矩形 29"/>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a:t>
            </a:r>
            <a:r>
              <a:rPr lang="en-US" altLang="zh-CN" sz="2400" b="1" dirty="0" err="1">
                <a:solidFill>
                  <a:schemeClr val="bg1"/>
                </a:solidFill>
              </a:rPr>
              <a:t>AID_imagenet</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sp>
        <p:nvSpPr>
          <p:cNvPr id="32" name="矩形 31"/>
          <p:cNvSpPr/>
          <p:nvPr/>
        </p:nvSpPr>
        <p:spPr>
          <a:xfrm>
            <a:off x="1735105" y="4775331"/>
            <a:ext cx="8352437" cy="1487506"/>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19" name="表格 18"/>
          <p:cNvGraphicFramePr>
            <a:graphicFrameLocks noGrp="1" noChangeAspect="1"/>
          </p:cNvGraphicFramePr>
          <p:nvPr>
            <p:extLst>
              <p:ext uri="{D42A27DB-BD31-4B8C-83A1-F6EECF244321}">
                <p14:modId xmlns:p14="http://schemas.microsoft.com/office/powerpoint/2010/main" val="574622059"/>
              </p:ext>
            </p:extLst>
          </p:nvPr>
        </p:nvGraphicFramePr>
        <p:xfrm>
          <a:off x="1735107" y="1854488"/>
          <a:ext cx="8034381" cy="2576042"/>
        </p:xfrm>
        <a:graphic>
          <a:graphicData uri="http://schemas.openxmlformats.org/drawingml/2006/table">
            <a:tbl>
              <a:tblPr firstRow="1" firstCol="1" bandRow="1"/>
              <a:tblGrid>
                <a:gridCol w="4292099">
                  <a:extLst>
                    <a:ext uri="{9D8B030D-6E8A-4147-A177-3AD203B41FA5}">
                      <a16:colId xmlns:a16="http://schemas.microsoft.com/office/drawing/2014/main" xmlns="" val="20003"/>
                    </a:ext>
                  </a:extLst>
                </a:gridCol>
                <a:gridCol w="464742">
                  <a:extLst>
                    <a:ext uri="{9D8B030D-6E8A-4147-A177-3AD203B41FA5}">
                      <a16:colId xmlns:a16="http://schemas.microsoft.com/office/drawing/2014/main" xmlns="" val="20004"/>
                    </a:ext>
                  </a:extLst>
                </a:gridCol>
                <a:gridCol w="3277540">
                  <a:extLst>
                    <a:ext uri="{9D8B030D-6E8A-4147-A177-3AD203B41FA5}">
                      <a16:colId xmlns:a16="http://schemas.microsoft.com/office/drawing/2014/main" xmlns="" val="20005"/>
                    </a:ext>
                  </a:extLst>
                </a:gridCol>
              </a:tblGrid>
              <a:tr h="357274">
                <a:tc>
                  <a:txBody>
                    <a:bodyPr/>
                    <a:lstStyle/>
                    <a:p>
                      <a:pPr algn="ctr">
                        <a:lnSpc>
                          <a:spcPct val="150000"/>
                        </a:lnSpc>
                        <a:spcAft>
                          <a:spcPts val="0"/>
                        </a:spcAft>
                      </a:pPr>
                      <a:r>
                        <a:rPr lang="zh-CN" sz="1400" b="1" kern="100" dirty="0" smtClean="0">
                          <a:solidFill>
                            <a:schemeClr val="bg1"/>
                          </a:solidFill>
                          <a:effectLst/>
                          <a:latin typeface="Times New Roman"/>
                          <a:ea typeface="宋体"/>
                        </a:rPr>
                        <a:t>算</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zh-CN" sz="1400" b="1" kern="100" dirty="0">
                          <a:solidFill>
                            <a:schemeClr val="bg1"/>
                          </a:solidFill>
                          <a:effectLst/>
                          <a:latin typeface="Times New Roman"/>
                          <a:ea typeface="宋体"/>
                        </a:rPr>
                        <a:t>法</a:t>
                      </a: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gridSpan="2">
                  <a:txBody>
                    <a:bodyPr/>
                    <a:lstStyle/>
                    <a:p>
                      <a:pPr algn="ctr">
                        <a:lnSpc>
                          <a:spcPct val="150000"/>
                        </a:lnSpc>
                        <a:spcAft>
                          <a:spcPts val="0"/>
                        </a:spcAft>
                      </a:pPr>
                      <a:r>
                        <a:rPr lang="zh-CN" sz="1400" b="1" kern="100" dirty="0" smtClean="0">
                          <a:solidFill>
                            <a:schemeClr val="bg1"/>
                          </a:solidFill>
                          <a:effectLst/>
                          <a:latin typeface="Times New Roman"/>
                          <a:ea typeface="宋体"/>
                        </a:rPr>
                        <a:t>平均分类正确率</a:t>
                      </a:r>
                      <a:r>
                        <a:rPr lang="en-US" sz="1400" b="1" kern="100" dirty="0" smtClean="0">
                          <a:solidFill>
                            <a:schemeClr val="bg1"/>
                          </a:solidFill>
                          <a:effectLst/>
                          <a:latin typeface="Times New Roman"/>
                          <a:ea typeface="宋体"/>
                        </a:rPr>
                        <a:t>(%)</a:t>
                      </a:r>
                      <a:endParaRPr lang="zh-CN" sz="1400" b="1" kern="100" dirty="0">
                        <a:solidFill>
                          <a:schemeClr val="bg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hMerge="1">
                  <a:txBody>
                    <a:bodyPr/>
                    <a:lstStyle/>
                    <a:p>
                      <a:endParaRPr lang="zh-CN" altLang="en-US"/>
                    </a:p>
                  </a:txBody>
                  <a:tcPr/>
                </a:tc>
                <a:extLst>
                  <a:ext uri="{0D108BD9-81ED-4DB2-BD59-A6C34878D82A}">
                    <a16:rowId xmlns:a16="http://schemas.microsoft.com/office/drawing/2014/main" xmlns="" val="10000"/>
                  </a:ext>
                </a:extLst>
              </a:tr>
              <a:tr h="432398">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b="0" kern="100" dirty="0" smtClean="0">
                          <a:solidFill>
                            <a:schemeClr val="tx1"/>
                          </a:solidFill>
                          <a:effectLst/>
                          <a:latin typeface="Times New Roman"/>
                          <a:ea typeface="宋体"/>
                        </a:rPr>
                        <a:t>CRC-SPM(Linear)</a:t>
                      </a:r>
                      <a:endParaRPr lang="zh-CN" altLang="zh-CN" sz="1400" b="0" kern="100" dirty="0" smtClean="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endParaRPr lang="zh-CN" altLang="en-US" dirty="0"/>
                    </a:p>
                  </a:txBody>
                  <a:tcPr/>
                </a:tc>
                <a:tc>
                  <a:txBody>
                    <a:bodyPr/>
                    <a:lstStyle/>
                    <a:p>
                      <a:pPr indent="200025" algn="just">
                        <a:lnSpc>
                          <a:spcPct val="150000"/>
                        </a:lnSpc>
                        <a:spcAft>
                          <a:spcPts val="0"/>
                        </a:spcAft>
                      </a:pPr>
                      <a:r>
                        <a:rPr lang="en-US" altLang="zh-CN" sz="1400" b="0" kern="100" dirty="0" smtClean="0">
                          <a:solidFill>
                            <a:schemeClr val="tx1"/>
                          </a:solidFill>
                          <a:effectLst/>
                          <a:latin typeface="Times New Roman"/>
                          <a:ea typeface="宋体"/>
                        </a:rPr>
                        <a:t>     80.55</a:t>
                      </a:r>
                      <a:endParaRPr lang="zh-CN" sz="1400" b="0" kern="100" dirty="0">
                        <a:solidFill>
                          <a:schemeClr val="tx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158426406"/>
                  </a:ext>
                </a:extLst>
              </a:tr>
              <a:tr h="357274">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b="1" kern="100" dirty="0" smtClean="0">
                          <a:solidFill>
                            <a:srgbClr val="C00000"/>
                          </a:solidFill>
                          <a:effectLst/>
                          <a:latin typeface="Times New Roman"/>
                          <a:ea typeface="宋体"/>
                        </a:rPr>
                        <a:t> CRC-SPM(GRBF)</a:t>
                      </a:r>
                      <a:endParaRPr lang="zh-CN" altLang="zh-CN" sz="1400" b="1" kern="100" dirty="0" smtClean="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endParaRPr lang="zh-CN" altLang="en-US"/>
                    </a:p>
                  </a:txBody>
                  <a:tcPr/>
                </a:tc>
                <a:tc>
                  <a:txBody>
                    <a:bodyPr/>
                    <a:lstStyle/>
                    <a:p>
                      <a:pPr indent="200025" algn="just">
                        <a:lnSpc>
                          <a:spcPct val="150000"/>
                        </a:lnSpc>
                        <a:spcAft>
                          <a:spcPts val="0"/>
                        </a:spcAft>
                      </a:pPr>
                      <a:r>
                        <a:rPr lang="en-US" altLang="zh-CN" sz="1400" b="1" kern="100" dirty="0" smtClean="0">
                          <a:solidFill>
                            <a:srgbClr val="C00000"/>
                          </a:solidFill>
                          <a:effectLst/>
                          <a:latin typeface="Times New Roman"/>
                          <a:ea typeface="宋体"/>
                        </a:rPr>
                        <a:t>     81.83</a:t>
                      </a:r>
                      <a:endParaRPr lang="zh-CN" sz="1400" b="1" kern="100" dirty="0">
                        <a:solidFill>
                          <a:srgbClr val="C00000"/>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1"/>
                  </a:ext>
                </a:extLst>
              </a:tr>
              <a:tr h="357274">
                <a:tc gridSpan="2">
                  <a:txBody>
                    <a:bodyPr/>
                    <a:lstStyle/>
                    <a:p>
                      <a:pPr indent="466725" algn="just">
                        <a:lnSpc>
                          <a:spcPct val="150000"/>
                        </a:lnSpc>
                        <a:spcAft>
                          <a:spcPts val="0"/>
                        </a:spcAft>
                      </a:pPr>
                      <a:r>
                        <a:rPr lang="en-US" sz="1400" kern="100" dirty="0" smtClean="0">
                          <a:solidFill>
                            <a:srgbClr val="000000"/>
                          </a:solidFill>
                          <a:effectLst/>
                          <a:latin typeface="Times New Roman"/>
                          <a:ea typeface="宋体"/>
                        </a:rPr>
                        <a:t>  CRC-SPM</a:t>
                      </a:r>
                      <a:r>
                        <a:rPr lang="en-US" altLang="zh-CN" sz="1400" kern="100" dirty="0" smtClean="0">
                          <a:solidFill>
                            <a:srgbClr val="000000"/>
                          </a:solidFill>
                          <a:effectLst/>
                          <a:latin typeface="Times New Roman"/>
                          <a:ea typeface="宋体"/>
                        </a:rPr>
                        <a:t>(Poly)</a:t>
                      </a:r>
                      <a:endParaRPr lang="zh-CN" sz="1400" kern="100" dirty="0">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81.55</a:t>
                      </a:r>
                      <a:endParaRPr lang="zh-CN" sz="1400" kern="100" dirty="0">
                        <a:effectLst/>
                        <a:latin typeface="Times New Roman"/>
                        <a:ea typeface="宋体"/>
                      </a:endParaRPr>
                    </a:p>
                  </a:txBody>
                  <a:tcPr marL="68580" marR="68580" marT="0" marB="0" anchor="ctr">
                    <a:lnL>
                      <a:noFill/>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2"/>
                  </a:ext>
                </a:extLst>
              </a:tr>
              <a:tr h="357274">
                <a:tc gridSpan="2">
                  <a:txBody>
                    <a:bodyPr/>
                    <a:lstStyle/>
                    <a:p>
                      <a:pPr indent="66675" algn="just">
                        <a:lnSpc>
                          <a:spcPct val="150000"/>
                        </a:lnSpc>
                        <a:spcAft>
                          <a:spcPts val="0"/>
                        </a:spcAft>
                      </a:pPr>
                      <a:r>
                        <a:rPr lang="en-US" sz="1400" b="0" kern="100" dirty="0" smtClean="0">
                          <a:solidFill>
                            <a:schemeClr val="tx1"/>
                          </a:solidFill>
                          <a:effectLst/>
                          <a:latin typeface="Times New Roman"/>
                          <a:ea typeface="宋体"/>
                        </a:rPr>
                        <a:t>MKL_CRC-SPM </a:t>
                      </a:r>
                      <a:r>
                        <a:rPr lang="en-US" sz="1400" b="0" kern="100" dirty="0">
                          <a:solidFill>
                            <a:schemeClr val="tx1"/>
                          </a:solidFill>
                          <a:effectLst/>
                          <a:latin typeface="Times New Roman"/>
                          <a:ea typeface="宋体"/>
                        </a:rPr>
                        <a:t>(Linear)</a:t>
                      </a:r>
                      <a:endParaRPr lang="zh-CN" sz="1400" b="0" kern="100" dirty="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marL="0" marR="0" lvl="0" indent="200025" algn="just" defTabSz="914400" rtl="0" eaLnBrk="1" fontAlgn="auto" latinLnBrk="0" hangingPunct="1">
                        <a:lnSpc>
                          <a:spcPct val="150000"/>
                        </a:lnSpc>
                        <a:spcBef>
                          <a:spcPts val="0"/>
                        </a:spcBef>
                        <a:spcAft>
                          <a:spcPts val="0"/>
                        </a:spcAft>
                        <a:buClrTx/>
                        <a:buSzTx/>
                        <a:buFontTx/>
                        <a:buNone/>
                        <a:tabLst/>
                        <a:defRPr/>
                      </a:pPr>
                      <a:r>
                        <a:rPr lang="en-US" sz="1400" b="0" kern="100" dirty="0" smtClean="0">
                          <a:solidFill>
                            <a:schemeClr val="tx1"/>
                          </a:solidFill>
                          <a:effectLst/>
                          <a:latin typeface="Times New Roman"/>
                          <a:ea typeface="宋体"/>
                        </a:rPr>
                        <a:t>     </a:t>
                      </a:r>
                      <a:r>
                        <a:rPr lang="en-US" altLang="zh-CN" sz="1400" kern="100" dirty="0" smtClean="0">
                          <a:solidFill>
                            <a:srgbClr val="000000"/>
                          </a:solidFill>
                          <a:effectLst/>
                          <a:latin typeface="Times New Roman"/>
                          <a:ea typeface="宋体"/>
                        </a:rPr>
                        <a:t>81.12</a:t>
                      </a:r>
                      <a:endParaRPr lang="zh-CN" altLang="zh-CN" sz="1400" kern="100" dirty="0" smtClean="0">
                        <a:effectLst/>
                        <a:latin typeface="Times New Roman"/>
                        <a:ea typeface="宋体"/>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3"/>
                  </a:ext>
                </a:extLst>
              </a:tr>
              <a:tr h="357274">
                <a:tc gridSpan="2">
                  <a:txBody>
                    <a:bodyPr/>
                    <a:lstStyle/>
                    <a:p>
                      <a:pPr indent="66675" algn="just">
                        <a:lnSpc>
                          <a:spcPct val="150000"/>
                        </a:lnSpc>
                        <a:spcAft>
                          <a:spcPts val="0"/>
                        </a:spcAft>
                      </a:pPr>
                      <a:r>
                        <a:rPr lang="en-US" altLang="zh-CN" sz="1400" b="0" kern="100" dirty="0" smtClean="0">
                          <a:solidFill>
                            <a:srgbClr val="C00000"/>
                          </a:solidFill>
                          <a:effectLst/>
                          <a:latin typeface="Times New Roman"/>
                          <a:ea typeface="宋体"/>
                        </a:rPr>
                        <a:t>MKL_</a:t>
                      </a:r>
                      <a:r>
                        <a:rPr lang="en-US" sz="1400" b="0" kern="100" dirty="0" smtClean="0">
                          <a:solidFill>
                            <a:srgbClr val="C00000"/>
                          </a:solidFill>
                          <a:effectLst/>
                          <a:latin typeface="Times New Roman"/>
                          <a:ea typeface="宋体"/>
                        </a:rPr>
                        <a:t>CRC-SPM </a:t>
                      </a:r>
                      <a:r>
                        <a:rPr lang="en-US" sz="1400" b="0" kern="100" dirty="0">
                          <a:solidFill>
                            <a:srgbClr val="C00000"/>
                          </a:solidFill>
                          <a:effectLst/>
                          <a:latin typeface="Times New Roman"/>
                          <a:ea typeface="宋体"/>
                        </a:rPr>
                        <a:t>(GRBF)</a:t>
                      </a:r>
                      <a:endParaRPr lang="zh-CN" sz="1400" b="0" kern="100" dirty="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solidFill>
                      <a:schemeClr val="accent5">
                        <a:lumMod val="40000"/>
                        <a:lumOff val="60000"/>
                      </a:schemeClr>
                    </a:solidFill>
                  </a:tcPr>
                </a:tc>
                <a:tc hMerge="1">
                  <a:txBody>
                    <a:bodyPr/>
                    <a:lstStyle/>
                    <a:p>
                      <a:pPr indent="200660" algn="just">
                        <a:lnSpc>
                          <a:spcPct val="150000"/>
                        </a:lnSpc>
                        <a:spcAft>
                          <a:spcPts val="0"/>
                        </a:spcAft>
                      </a:pPr>
                      <a:endParaRPr lang="zh-CN" sz="1400" kern="100" dirty="0">
                        <a:solidFill>
                          <a:srgbClr val="C00000"/>
                        </a:solidFill>
                        <a:effectLst/>
                        <a:latin typeface="Times New Roman"/>
                        <a:ea typeface="宋体"/>
                      </a:endParaRPr>
                    </a:p>
                  </a:txBody>
                  <a:tcPr/>
                </a:tc>
                <a:tc>
                  <a:txBody>
                    <a:bodyPr/>
                    <a:lstStyle/>
                    <a:p>
                      <a:pPr indent="200660" algn="just">
                        <a:lnSpc>
                          <a:spcPct val="150000"/>
                        </a:lnSpc>
                        <a:spcAft>
                          <a:spcPts val="0"/>
                        </a:spcAft>
                      </a:pPr>
                      <a:r>
                        <a:rPr lang="en-US" sz="1400" b="0" kern="100" dirty="0" smtClean="0">
                          <a:solidFill>
                            <a:srgbClr val="C00000"/>
                          </a:solidFill>
                          <a:effectLst/>
                          <a:latin typeface="Times New Roman"/>
                          <a:ea typeface="宋体"/>
                        </a:rPr>
                        <a:t>     82</a:t>
                      </a:r>
                      <a:endParaRPr lang="zh-CN" sz="1400" b="0" kern="100" dirty="0">
                        <a:solidFill>
                          <a:srgbClr val="C00000"/>
                        </a:solidFill>
                        <a:effectLst/>
                        <a:latin typeface="Times New Roman"/>
                        <a:ea typeface="宋体"/>
                      </a:endParaRPr>
                    </a:p>
                  </a:txBody>
                  <a:tcPr marL="68580" marR="68580" marT="0" marB="0"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xmlns="" val="10006"/>
                  </a:ext>
                </a:extLst>
              </a:tr>
              <a:tr h="357274">
                <a:tc gridSpan="2">
                  <a:txBody>
                    <a:bodyPr/>
                    <a:lstStyle/>
                    <a:p>
                      <a:pPr indent="133350" algn="just">
                        <a:lnSpc>
                          <a:spcPct val="150000"/>
                        </a:lnSpc>
                        <a:spcAft>
                          <a:spcPts val="0"/>
                        </a:spcAft>
                      </a:pPr>
                      <a:r>
                        <a:rPr lang="en-US" altLang="zh-CN" sz="1400" kern="100" dirty="0" smtClean="0">
                          <a:solidFill>
                            <a:srgbClr val="000000"/>
                          </a:solidFill>
                          <a:effectLst/>
                          <a:latin typeface="Times New Roman"/>
                          <a:ea typeface="宋体"/>
                        </a:rPr>
                        <a:t>MKL_</a:t>
                      </a:r>
                      <a:r>
                        <a:rPr lang="en-US" sz="1400" kern="100" dirty="0" smtClean="0">
                          <a:solidFill>
                            <a:srgbClr val="000000"/>
                          </a:solidFill>
                          <a:effectLst/>
                          <a:latin typeface="Times New Roman"/>
                          <a:ea typeface="宋体"/>
                        </a:rPr>
                        <a:t>-</a:t>
                      </a:r>
                      <a:r>
                        <a:rPr lang="en-US" sz="1400" kern="100" dirty="0">
                          <a:solidFill>
                            <a:srgbClr val="000000"/>
                          </a:solidFill>
                          <a:effectLst/>
                          <a:latin typeface="Times New Roman"/>
                          <a:ea typeface="宋体"/>
                        </a:rPr>
                        <a:t>SPM (Poly)</a:t>
                      </a:r>
                      <a:endParaRPr lang="zh-CN" sz="1400" kern="100" dirty="0">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kern="100" dirty="0" smtClean="0">
                          <a:solidFill>
                            <a:srgbClr val="000000"/>
                          </a:solidFill>
                          <a:effectLst/>
                          <a:latin typeface="Times New Roman"/>
                          <a:ea typeface="宋体"/>
                        </a:rPr>
                        <a:t>     81.8</a:t>
                      </a:r>
                      <a:endParaRPr lang="zh-CN" sz="1400" kern="100" dirty="0">
                        <a:effectLst/>
                        <a:latin typeface="Times New Roman"/>
                        <a:ea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7"/>
                  </a:ext>
                </a:extLst>
              </a:tr>
            </a:tbl>
          </a:graphicData>
        </a:graphic>
      </p:graphicFrame>
      <p:cxnSp>
        <p:nvCxnSpPr>
          <p:cNvPr id="20" name="直接连接符 19"/>
          <p:cNvCxnSpPr/>
          <p:nvPr/>
        </p:nvCxnSpPr>
        <p:spPr>
          <a:xfrm>
            <a:off x="1735106" y="3339518"/>
            <a:ext cx="8034381" cy="0"/>
          </a:xfrm>
          <a:prstGeom prst="line">
            <a:avLst/>
          </a:prstGeom>
          <a:ln w="44450" cmpd="dbl">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735106" y="4775331"/>
            <a:ext cx="8352437" cy="1487506"/>
            <a:chOff x="695325" y="2500088"/>
            <a:chExt cx="10536332" cy="672534"/>
          </a:xfrm>
        </p:grpSpPr>
        <p:sp>
          <p:nvSpPr>
            <p:cNvPr id="22" name="矩形 21"/>
            <p:cNvSpPr/>
            <p:nvPr/>
          </p:nvSpPr>
          <p:spPr>
            <a:xfrm>
              <a:off x="695325" y="2500088"/>
              <a:ext cx="10536332" cy="672534"/>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4" name="矩形 23"/>
            <p:cNvSpPr/>
            <p:nvPr/>
          </p:nvSpPr>
          <p:spPr>
            <a:xfrm>
              <a:off x="700351" y="2505344"/>
              <a:ext cx="10531306" cy="511386"/>
            </a:xfrm>
            <a:prstGeom prst="rect">
              <a:avLst/>
            </a:prstGeom>
          </p:spPr>
          <p:txBody>
            <a:bodyPr wrap="square">
              <a:spAutoFit/>
            </a:bodyPr>
            <a:lstStyle/>
            <a:p>
              <a:pPr algn="just">
                <a:lnSpc>
                  <a:spcPct val="125000"/>
                </a:lnSpc>
              </a:pPr>
              <a:r>
                <a:rPr lang="zh-CN" altLang="en-US" dirty="0" smtClean="0">
                  <a:latin typeface="+mn-ea"/>
                </a:rPr>
                <a:t>对于</a:t>
              </a:r>
              <a:r>
                <a:rPr lang="en-US" altLang="zh-CN" dirty="0" err="1">
                  <a:latin typeface="+mn-ea"/>
                </a:rPr>
                <a:t>AID_imagenet</a:t>
              </a:r>
              <a:r>
                <a:rPr lang="zh-CN" altLang="en-US" dirty="0" smtClean="0">
                  <a:latin typeface="+mn-ea"/>
                </a:rPr>
                <a:t>数据库，</a:t>
              </a:r>
              <a:r>
                <a:rPr lang="en-US" altLang="zh-CN" dirty="0" smtClean="0">
                  <a:latin typeface="+mn-ea"/>
                </a:rPr>
                <a:t>CRC+SPM</a:t>
              </a:r>
              <a:r>
                <a:rPr lang="zh-CN" altLang="en-US" dirty="0" smtClean="0">
                  <a:latin typeface="+mn-ea"/>
                </a:rPr>
                <a:t>算法以及</a:t>
              </a:r>
              <a:r>
                <a:rPr lang="en-US" altLang="zh-CN" dirty="0" smtClean="0">
                  <a:latin typeface="+mn-ea"/>
                </a:rPr>
                <a:t>MKL_CRC+SPM</a:t>
              </a:r>
              <a:r>
                <a:rPr lang="zh-CN" altLang="en-US" dirty="0" smtClean="0">
                  <a:latin typeface="+mn-ea"/>
                </a:rPr>
                <a:t>算法均在</a:t>
              </a:r>
              <a:r>
                <a:rPr lang="en-US" altLang="zh-CN" dirty="0" smtClean="0">
                  <a:latin typeface="+mn-ea"/>
                </a:rPr>
                <a:t>RBF</a:t>
              </a:r>
              <a:r>
                <a:rPr lang="zh-CN" altLang="en-US" dirty="0" smtClean="0">
                  <a:latin typeface="+mn-ea"/>
                </a:rPr>
                <a:t>核空间取得最好的分类结果。其中，</a:t>
              </a:r>
              <a:r>
                <a:rPr lang="en-US" altLang="zh-CN" dirty="0">
                  <a:latin typeface="+mn-ea"/>
                </a:rPr>
                <a:t> </a:t>
              </a:r>
              <a:r>
                <a:rPr lang="en-US" altLang="zh-CN" dirty="0" smtClean="0">
                  <a:latin typeface="+mn-ea"/>
                </a:rPr>
                <a:t>MKL_CRC+SPM</a:t>
              </a:r>
              <a:r>
                <a:rPr lang="zh-CN" altLang="en-US" dirty="0" smtClean="0">
                  <a:latin typeface="+mn-ea"/>
                </a:rPr>
                <a:t>算法在</a:t>
              </a:r>
              <a:r>
                <a:rPr lang="en-US" altLang="zh-CN" dirty="0" smtClean="0">
                  <a:latin typeface="+mn-ea"/>
                </a:rPr>
                <a:t>RBF</a:t>
              </a:r>
              <a:r>
                <a:rPr lang="zh-CN" altLang="en-US" dirty="0" smtClean="0">
                  <a:latin typeface="+mn-ea"/>
                </a:rPr>
                <a:t>核空间的分类结果比</a:t>
              </a:r>
              <a:r>
                <a:rPr lang="en-US" altLang="zh-CN" dirty="0" smtClean="0">
                  <a:latin typeface="+mn-ea"/>
                </a:rPr>
                <a:t>CRC+SPM</a:t>
              </a:r>
              <a:r>
                <a:rPr lang="zh-CN" altLang="en-US" dirty="0" smtClean="0">
                  <a:latin typeface="+mn-ea"/>
                </a:rPr>
                <a:t>算法提高</a:t>
              </a:r>
              <a:r>
                <a:rPr lang="en-US" altLang="zh-CN" dirty="0" smtClean="0">
                  <a:latin typeface="+mn-ea"/>
                </a:rPr>
                <a:t>0.17%.</a:t>
              </a:r>
              <a:endParaRPr lang="en-US" altLang="zh-CN" dirty="0">
                <a:latin typeface="+mn-ea"/>
              </a:endParaRPr>
            </a:p>
          </p:txBody>
        </p:sp>
      </p:grpSp>
    </p:spTree>
    <p:extLst>
      <p:ext uri="{BB962C8B-B14F-4D97-AF65-F5344CB8AC3E}">
        <p14:creationId xmlns:p14="http://schemas.microsoft.com/office/powerpoint/2010/main" val="26844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pPr/>
              <a:t>23</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25" name="矩形 24"/>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 </a:t>
            </a:r>
            <a:r>
              <a:rPr lang="en-US" altLang="zh-CN" sz="2400" b="1" dirty="0" smtClean="0">
                <a:solidFill>
                  <a:schemeClr val="bg1"/>
                </a:solidFill>
              </a:rPr>
              <a:t>UC-</a:t>
            </a:r>
            <a:r>
              <a:rPr lang="en-US" altLang="zh-CN" sz="2400" b="1" dirty="0" err="1" smtClean="0">
                <a:solidFill>
                  <a:schemeClr val="bg1"/>
                </a:solidFill>
              </a:rPr>
              <a:t>Mecerd</a:t>
            </a:r>
            <a:r>
              <a:rPr lang="en-US" altLang="zh-CN" sz="2400" b="1" dirty="0" smtClean="0">
                <a:solidFill>
                  <a:schemeClr val="bg1"/>
                </a:solidFill>
              </a:rPr>
              <a:t> </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3" y="1744621"/>
            <a:ext cx="10411292" cy="4500062"/>
          </a:xfrm>
          <a:prstGeom prst="rect">
            <a:avLst/>
          </a:prstGeom>
        </p:spPr>
      </p:pic>
    </p:spTree>
    <p:extLst>
      <p:ext uri="{BB962C8B-B14F-4D97-AF65-F5344CB8AC3E}">
        <p14:creationId xmlns:p14="http://schemas.microsoft.com/office/powerpoint/2010/main" val="4166213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0"/>
          <p:cNvSpPr txBox="1"/>
          <p:nvPr/>
        </p:nvSpPr>
        <p:spPr>
          <a:xfrm>
            <a:off x="695324" y="219425"/>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MKL_KCRC+SPM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结果</a:t>
            </a:r>
          </a:p>
        </p:txBody>
      </p:sp>
      <p:sp>
        <p:nvSpPr>
          <p:cNvPr id="16" name="灯片编号占位符 3"/>
          <p:cNvSpPr>
            <a:spLocks noGrp="1"/>
          </p:cNvSpPr>
          <p:nvPr>
            <p:ph type="sldNum" sz="quarter" idx="12"/>
          </p:nvPr>
        </p:nvSpPr>
        <p:spPr>
          <a:xfrm>
            <a:off x="10801350" y="6405438"/>
            <a:ext cx="1390650" cy="365125"/>
          </a:xfrm>
        </p:spPr>
        <p:txBody>
          <a:bodyPr/>
          <a:lstStyle/>
          <a:p>
            <a:fld id="{51D91E7F-84B6-4064-9D4E-CC7D244BCA04}" type="slidenum">
              <a:rPr lang="zh-CN" altLang="en-US" smtClean="0"/>
              <a:pPr/>
              <a:t>24</a:t>
            </a:fld>
            <a:endParaRPr lang="zh-CN" altLang="en-US" dirty="0"/>
          </a:p>
        </p:txBody>
      </p:sp>
      <p:sp>
        <p:nvSpPr>
          <p:cNvPr id="17"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0" name="矩形 29"/>
          <p:cNvSpPr/>
          <p:nvPr/>
        </p:nvSpPr>
        <p:spPr>
          <a:xfrm>
            <a:off x="695323" y="940422"/>
            <a:ext cx="10801350" cy="461665"/>
          </a:xfrm>
          <a:prstGeom prst="rect">
            <a:avLst/>
          </a:prstGeom>
          <a:solidFill>
            <a:schemeClr val="accent1"/>
          </a:solidFill>
        </p:spPr>
        <p:txBody>
          <a:bodyPr wrap="square">
            <a:spAutoFit/>
          </a:bodyPr>
          <a:lstStyle/>
          <a:p>
            <a:r>
              <a:rPr lang="en-US" altLang="zh-CN" sz="2400" b="1" dirty="0" smtClean="0">
                <a:solidFill>
                  <a:schemeClr val="bg1"/>
                </a:solidFill>
              </a:rPr>
              <a:t>1.</a:t>
            </a:r>
            <a:r>
              <a:rPr lang="zh-CN" altLang="en-US" sz="2400" b="1" dirty="0" smtClean="0">
                <a:solidFill>
                  <a:schemeClr val="bg1"/>
                </a:solidFill>
              </a:rPr>
              <a:t>在</a:t>
            </a:r>
            <a:r>
              <a:rPr lang="en-US" altLang="zh-CN" sz="2400" b="1" dirty="0" smtClean="0">
                <a:solidFill>
                  <a:schemeClr val="bg1"/>
                </a:solidFill>
              </a:rPr>
              <a:t>UC-</a:t>
            </a:r>
            <a:r>
              <a:rPr lang="en-US" altLang="zh-CN" sz="2400" b="1" dirty="0" err="1" smtClean="0">
                <a:solidFill>
                  <a:schemeClr val="bg1"/>
                </a:solidFill>
              </a:rPr>
              <a:t>Mecerd</a:t>
            </a:r>
            <a:r>
              <a:rPr lang="en-US" altLang="zh-CN" sz="2400" b="1" dirty="0" smtClean="0">
                <a:solidFill>
                  <a:schemeClr val="bg1"/>
                </a:solidFill>
              </a:rPr>
              <a:t> </a:t>
            </a:r>
            <a:r>
              <a:rPr lang="zh-CN" altLang="zh-CN" sz="2400" b="1" dirty="0" smtClean="0">
                <a:solidFill>
                  <a:schemeClr val="bg1"/>
                </a:solidFill>
              </a:rPr>
              <a:t>数据库</a:t>
            </a:r>
            <a:r>
              <a:rPr lang="zh-CN" altLang="zh-CN" sz="2400" b="1" dirty="0">
                <a:solidFill>
                  <a:schemeClr val="bg1"/>
                </a:solidFill>
              </a:rPr>
              <a:t>上</a:t>
            </a:r>
            <a:r>
              <a:rPr lang="zh-CN" altLang="zh-CN" sz="2400" b="1" dirty="0" smtClean="0">
                <a:solidFill>
                  <a:schemeClr val="bg1"/>
                </a:solidFill>
              </a:rPr>
              <a:t>的</a:t>
            </a:r>
            <a:r>
              <a:rPr lang="zh-CN" altLang="en-US" sz="2400" b="1" dirty="0">
                <a:solidFill>
                  <a:schemeClr val="bg1"/>
                </a:solidFill>
              </a:rPr>
              <a:t>分类</a:t>
            </a:r>
            <a:r>
              <a:rPr lang="zh-CN" altLang="zh-CN" sz="2400" b="1" dirty="0" smtClean="0">
                <a:solidFill>
                  <a:schemeClr val="bg1"/>
                </a:solidFill>
              </a:rPr>
              <a:t>结果</a:t>
            </a:r>
            <a:endParaRPr lang="en-US" altLang="zh-CN" sz="2400" dirty="0" smtClean="0">
              <a:solidFill>
                <a:schemeClr val="bg1"/>
              </a:solidFill>
            </a:endParaRPr>
          </a:p>
        </p:txBody>
      </p:sp>
      <p:graphicFrame>
        <p:nvGraphicFramePr>
          <p:cNvPr id="34" name="表格 33"/>
          <p:cNvGraphicFramePr>
            <a:graphicFrameLocks noGrp="1" noChangeAspect="1"/>
          </p:cNvGraphicFramePr>
          <p:nvPr>
            <p:extLst>
              <p:ext uri="{D42A27DB-BD31-4B8C-83A1-F6EECF244321}">
                <p14:modId xmlns:p14="http://schemas.microsoft.com/office/powerpoint/2010/main" val="2628947647"/>
              </p:ext>
            </p:extLst>
          </p:nvPr>
        </p:nvGraphicFramePr>
        <p:xfrm>
          <a:off x="2078807" y="2615741"/>
          <a:ext cx="8034381" cy="2576042"/>
        </p:xfrm>
        <a:graphic>
          <a:graphicData uri="http://schemas.openxmlformats.org/drawingml/2006/table">
            <a:tbl>
              <a:tblPr firstRow="1" firstCol="1" bandRow="1"/>
              <a:tblGrid>
                <a:gridCol w="4292099">
                  <a:extLst>
                    <a:ext uri="{9D8B030D-6E8A-4147-A177-3AD203B41FA5}">
                      <a16:colId xmlns:a16="http://schemas.microsoft.com/office/drawing/2014/main" xmlns="" val="20003"/>
                    </a:ext>
                  </a:extLst>
                </a:gridCol>
                <a:gridCol w="464742">
                  <a:extLst>
                    <a:ext uri="{9D8B030D-6E8A-4147-A177-3AD203B41FA5}">
                      <a16:colId xmlns:a16="http://schemas.microsoft.com/office/drawing/2014/main" xmlns="" val="20004"/>
                    </a:ext>
                  </a:extLst>
                </a:gridCol>
                <a:gridCol w="3277540">
                  <a:extLst>
                    <a:ext uri="{9D8B030D-6E8A-4147-A177-3AD203B41FA5}">
                      <a16:colId xmlns:a16="http://schemas.microsoft.com/office/drawing/2014/main" xmlns="" val="20005"/>
                    </a:ext>
                  </a:extLst>
                </a:gridCol>
              </a:tblGrid>
              <a:tr h="357274">
                <a:tc>
                  <a:txBody>
                    <a:bodyPr/>
                    <a:lstStyle/>
                    <a:p>
                      <a:pPr algn="ctr">
                        <a:lnSpc>
                          <a:spcPct val="150000"/>
                        </a:lnSpc>
                        <a:spcAft>
                          <a:spcPts val="0"/>
                        </a:spcAft>
                      </a:pPr>
                      <a:r>
                        <a:rPr lang="zh-CN" sz="1400" b="1" kern="100" dirty="0" smtClean="0">
                          <a:solidFill>
                            <a:schemeClr val="bg1"/>
                          </a:solidFill>
                          <a:effectLst/>
                          <a:latin typeface="Times New Roman"/>
                          <a:ea typeface="宋体"/>
                        </a:rPr>
                        <a:t>算</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en-US" altLang="zh-CN" sz="1400" b="1" kern="100" dirty="0" smtClean="0">
                          <a:solidFill>
                            <a:schemeClr val="bg1"/>
                          </a:solidFill>
                          <a:effectLst/>
                          <a:latin typeface="Times New Roman"/>
                          <a:ea typeface="宋体"/>
                        </a:rPr>
                        <a:t> </a:t>
                      </a:r>
                      <a:r>
                        <a:rPr lang="zh-CN" sz="1400" b="1" kern="100" dirty="0" smtClean="0">
                          <a:solidFill>
                            <a:schemeClr val="bg1"/>
                          </a:solidFill>
                          <a:effectLst/>
                          <a:latin typeface="Times New Roman"/>
                          <a:ea typeface="宋体"/>
                        </a:rPr>
                        <a:t> </a:t>
                      </a:r>
                      <a:r>
                        <a:rPr lang="zh-CN" sz="1400" b="1" kern="100" dirty="0">
                          <a:solidFill>
                            <a:schemeClr val="bg1"/>
                          </a:solidFill>
                          <a:effectLst/>
                          <a:latin typeface="Times New Roman"/>
                          <a:ea typeface="宋体"/>
                        </a:rPr>
                        <a:t>法</a:t>
                      </a: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gridSpan="2">
                  <a:txBody>
                    <a:bodyPr/>
                    <a:lstStyle/>
                    <a:p>
                      <a:pPr algn="ctr">
                        <a:lnSpc>
                          <a:spcPct val="150000"/>
                        </a:lnSpc>
                        <a:spcAft>
                          <a:spcPts val="0"/>
                        </a:spcAft>
                      </a:pPr>
                      <a:r>
                        <a:rPr lang="zh-CN" sz="1400" b="1" kern="100" dirty="0" smtClean="0">
                          <a:solidFill>
                            <a:schemeClr val="bg1"/>
                          </a:solidFill>
                          <a:effectLst/>
                          <a:latin typeface="Times New Roman"/>
                          <a:ea typeface="宋体"/>
                        </a:rPr>
                        <a:t>平均分类正确率</a:t>
                      </a:r>
                      <a:r>
                        <a:rPr lang="en-US" sz="1400" b="1" kern="100" dirty="0" smtClean="0">
                          <a:solidFill>
                            <a:schemeClr val="bg1"/>
                          </a:solidFill>
                          <a:effectLst/>
                          <a:latin typeface="Times New Roman"/>
                          <a:ea typeface="宋体"/>
                        </a:rPr>
                        <a:t>(%)</a:t>
                      </a:r>
                      <a:endParaRPr lang="zh-CN" sz="1400" b="1" kern="100" dirty="0">
                        <a:solidFill>
                          <a:schemeClr val="bg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53A3"/>
                    </a:solidFill>
                  </a:tcPr>
                </a:tc>
                <a:tc hMerge="1">
                  <a:txBody>
                    <a:bodyPr/>
                    <a:lstStyle/>
                    <a:p>
                      <a:endParaRPr lang="zh-CN" altLang="en-US"/>
                    </a:p>
                  </a:txBody>
                  <a:tcPr/>
                </a:tc>
                <a:extLst>
                  <a:ext uri="{0D108BD9-81ED-4DB2-BD59-A6C34878D82A}">
                    <a16:rowId xmlns:a16="http://schemas.microsoft.com/office/drawing/2014/main" xmlns="" val="10000"/>
                  </a:ext>
                </a:extLst>
              </a:tr>
              <a:tr h="432398">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b="0" kern="100" dirty="0" smtClean="0">
                          <a:solidFill>
                            <a:schemeClr val="tx1"/>
                          </a:solidFill>
                          <a:effectLst/>
                          <a:latin typeface="Times New Roman"/>
                          <a:ea typeface="宋体"/>
                        </a:rPr>
                        <a:t>CRC-SPM(Linear)</a:t>
                      </a:r>
                      <a:endParaRPr lang="zh-CN" altLang="zh-CN" sz="1400" b="0" kern="100" dirty="0" smtClean="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endParaRPr lang="zh-CN" altLang="en-US" dirty="0"/>
                    </a:p>
                  </a:txBody>
                  <a:tcPr/>
                </a:tc>
                <a:tc>
                  <a:txBody>
                    <a:bodyPr/>
                    <a:lstStyle/>
                    <a:p>
                      <a:pPr indent="200025" algn="just">
                        <a:lnSpc>
                          <a:spcPct val="150000"/>
                        </a:lnSpc>
                        <a:spcAft>
                          <a:spcPts val="0"/>
                        </a:spcAft>
                      </a:pPr>
                      <a:r>
                        <a:rPr lang="en-US" altLang="zh-CN" sz="1400" b="0" kern="100" dirty="0" smtClean="0">
                          <a:solidFill>
                            <a:schemeClr val="tx1"/>
                          </a:solidFill>
                          <a:effectLst/>
                          <a:latin typeface="Times New Roman"/>
                          <a:ea typeface="宋体"/>
                        </a:rPr>
                        <a:t>     93.52</a:t>
                      </a:r>
                      <a:endParaRPr lang="zh-CN" sz="1400" b="0" kern="100" dirty="0">
                        <a:solidFill>
                          <a:schemeClr val="tx1"/>
                        </a:solidFill>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3158426406"/>
                  </a:ext>
                </a:extLst>
              </a:tr>
              <a:tr h="357274">
                <a:tc gridSpan="2">
                  <a:txBody>
                    <a:bodyPr/>
                    <a:lstStyle/>
                    <a:p>
                      <a:pPr marL="0" marR="0" lvl="0" indent="466725" algn="just" defTabSz="914400" rtl="0" eaLnBrk="1" fontAlgn="auto" latinLnBrk="0" hangingPunct="1">
                        <a:lnSpc>
                          <a:spcPct val="150000"/>
                        </a:lnSpc>
                        <a:spcBef>
                          <a:spcPts val="0"/>
                        </a:spcBef>
                        <a:spcAft>
                          <a:spcPts val="0"/>
                        </a:spcAft>
                        <a:buClrTx/>
                        <a:buSzTx/>
                        <a:buFontTx/>
                        <a:buNone/>
                        <a:tabLst/>
                        <a:defRPr/>
                      </a:pPr>
                      <a:r>
                        <a:rPr lang="en-US" altLang="zh-CN" sz="1400" kern="100" dirty="0" smtClean="0">
                          <a:effectLst/>
                          <a:latin typeface="Times New Roman"/>
                          <a:ea typeface="宋体"/>
                        </a:rPr>
                        <a:t> </a:t>
                      </a:r>
                      <a:r>
                        <a:rPr lang="en-US" altLang="zh-CN" sz="1400" kern="100" dirty="0" smtClean="0">
                          <a:solidFill>
                            <a:schemeClr val="tx1"/>
                          </a:solidFill>
                          <a:effectLst/>
                          <a:latin typeface="Times New Roman"/>
                          <a:ea typeface="宋体"/>
                        </a:rPr>
                        <a:t>CRC-SPM(GRBF)</a:t>
                      </a:r>
                      <a:endParaRPr lang="zh-CN" altLang="zh-CN" sz="1400" kern="100" dirty="0" smtClean="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endParaRPr lang="zh-CN" altLang="en-US"/>
                    </a:p>
                  </a:txBody>
                  <a:tcPr/>
                </a:tc>
                <a:tc>
                  <a:txBody>
                    <a:bodyPr/>
                    <a:lstStyle/>
                    <a:p>
                      <a:pPr indent="200025" algn="just">
                        <a:lnSpc>
                          <a:spcPct val="150000"/>
                        </a:lnSpc>
                        <a:spcAft>
                          <a:spcPts val="0"/>
                        </a:spcAft>
                      </a:pPr>
                      <a:r>
                        <a:rPr lang="en-US" altLang="zh-CN" sz="1400" kern="100" dirty="0" smtClean="0">
                          <a:effectLst/>
                          <a:latin typeface="Times New Roman"/>
                          <a:ea typeface="宋体"/>
                        </a:rPr>
                        <a:t>     93.79</a:t>
                      </a:r>
                      <a:endParaRPr lang="zh-CN" sz="1400" kern="100" dirty="0">
                        <a:effectLst/>
                        <a:latin typeface="Times New Roman"/>
                        <a:ea typeface="宋体"/>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1"/>
                  </a:ext>
                </a:extLst>
              </a:tr>
              <a:tr h="357274">
                <a:tc gridSpan="2">
                  <a:txBody>
                    <a:bodyPr/>
                    <a:lstStyle/>
                    <a:p>
                      <a:pPr indent="466725" algn="just">
                        <a:lnSpc>
                          <a:spcPct val="150000"/>
                        </a:lnSpc>
                        <a:spcAft>
                          <a:spcPts val="0"/>
                        </a:spcAft>
                      </a:pPr>
                      <a:r>
                        <a:rPr lang="en-US" sz="1400" b="1" kern="100" dirty="0" smtClean="0">
                          <a:solidFill>
                            <a:srgbClr val="C00000"/>
                          </a:solidFill>
                          <a:effectLst/>
                          <a:latin typeface="Times New Roman"/>
                          <a:ea typeface="宋体"/>
                        </a:rPr>
                        <a:t>  CRC-SPM</a:t>
                      </a:r>
                      <a:r>
                        <a:rPr lang="en-US" altLang="zh-CN" sz="1400" b="1" kern="100" dirty="0" smtClean="0">
                          <a:solidFill>
                            <a:srgbClr val="C00000"/>
                          </a:solidFill>
                          <a:effectLst/>
                          <a:latin typeface="Times New Roman"/>
                          <a:ea typeface="宋体"/>
                        </a:rPr>
                        <a:t>(Poly)</a:t>
                      </a:r>
                      <a:endParaRPr lang="zh-CN" sz="1400" b="1" kern="100" dirty="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b="1" kern="100" dirty="0" smtClean="0">
                          <a:solidFill>
                            <a:srgbClr val="C00000"/>
                          </a:solidFill>
                          <a:effectLst/>
                          <a:latin typeface="Times New Roman"/>
                          <a:ea typeface="宋体"/>
                        </a:rPr>
                        <a:t>     93.86</a:t>
                      </a:r>
                      <a:endParaRPr lang="zh-CN" sz="1400" b="1" kern="100" dirty="0">
                        <a:solidFill>
                          <a:srgbClr val="C00000"/>
                        </a:solidFill>
                        <a:effectLst/>
                        <a:latin typeface="Times New Roman"/>
                        <a:ea typeface="宋体"/>
                      </a:endParaRPr>
                    </a:p>
                  </a:txBody>
                  <a:tcPr marL="68580" marR="68580" marT="0" marB="0" anchor="ctr">
                    <a:lnL>
                      <a:noFill/>
                    </a:lnL>
                    <a:lnR>
                      <a:noFill/>
                    </a:lnR>
                    <a:lnT>
                      <a:noFill/>
                    </a:lnT>
                    <a:lnB w="28575" cap="flat" cmpd="dbl"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2"/>
                  </a:ext>
                </a:extLst>
              </a:tr>
              <a:tr h="357274">
                <a:tc gridSpan="2">
                  <a:txBody>
                    <a:bodyPr/>
                    <a:lstStyle/>
                    <a:p>
                      <a:pPr indent="66675" algn="just">
                        <a:lnSpc>
                          <a:spcPct val="150000"/>
                        </a:lnSpc>
                        <a:spcAft>
                          <a:spcPts val="0"/>
                        </a:spcAft>
                      </a:pPr>
                      <a:r>
                        <a:rPr lang="en-US" sz="1400" b="0" kern="100" dirty="0" smtClean="0">
                          <a:solidFill>
                            <a:schemeClr val="tx1"/>
                          </a:solidFill>
                          <a:effectLst/>
                          <a:latin typeface="Times New Roman"/>
                          <a:ea typeface="宋体"/>
                        </a:rPr>
                        <a:t>MKL_CRC-SPM </a:t>
                      </a:r>
                      <a:r>
                        <a:rPr lang="en-US" sz="1400" b="0" kern="100" dirty="0">
                          <a:solidFill>
                            <a:schemeClr val="tx1"/>
                          </a:solidFill>
                          <a:effectLst/>
                          <a:latin typeface="Times New Roman"/>
                          <a:ea typeface="宋体"/>
                        </a:rPr>
                        <a:t>(Linear)</a:t>
                      </a:r>
                      <a:endParaRPr lang="zh-CN" sz="1400" b="0" kern="100" dirty="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b="0" kern="100" dirty="0" smtClean="0">
                          <a:solidFill>
                            <a:schemeClr val="tx1"/>
                          </a:solidFill>
                          <a:effectLst/>
                          <a:latin typeface="Times New Roman"/>
                          <a:ea typeface="宋体"/>
                        </a:rPr>
                        <a:t>     93.55</a:t>
                      </a:r>
                      <a:endParaRPr lang="zh-CN" sz="1400" b="0" kern="100" dirty="0">
                        <a:solidFill>
                          <a:schemeClr val="tx1"/>
                        </a:solidFill>
                        <a:effectLst/>
                        <a:latin typeface="Times New Roman"/>
                        <a:ea typeface="宋体"/>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xmlns="" val="10003"/>
                  </a:ext>
                </a:extLst>
              </a:tr>
              <a:tr h="357274">
                <a:tc gridSpan="2">
                  <a:txBody>
                    <a:bodyPr/>
                    <a:lstStyle/>
                    <a:p>
                      <a:pPr indent="66675" algn="just">
                        <a:lnSpc>
                          <a:spcPct val="150000"/>
                        </a:lnSpc>
                        <a:spcAft>
                          <a:spcPts val="0"/>
                        </a:spcAft>
                      </a:pPr>
                      <a:r>
                        <a:rPr lang="en-US" altLang="zh-CN" sz="1400" kern="100" dirty="0" smtClean="0">
                          <a:solidFill>
                            <a:srgbClr val="000000"/>
                          </a:solidFill>
                          <a:effectLst/>
                          <a:latin typeface="Times New Roman"/>
                          <a:ea typeface="宋体"/>
                        </a:rPr>
                        <a:t>MKL_</a:t>
                      </a:r>
                      <a:r>
                        <a:rPr lang="en-US" sz="1400" kern="100" dirty="0" smtClean="0">
                          <a:solidFill>
                            <a:srgbClr val="000000"/>
                          </a:solidFill>
                          <a:effectLst/>
                          <a:latin typeface="Times New Roman"/>
                          <a:ea typeface="宋体"/>
                        </a:rPr>
                        <a:t>CRC-SPM </a:t>
                      </a:r>
                      <a:r>
                        <a:rPr lang="en-US" sz="1400" kern="100" dirty="0">
                          <a:solidFill>
                            <a:srgbClr val="000000"/>
                          </a:solidFill>
                          <a:effectLst/>
                          <a:latin typeface="Times New Roman"/>
                          <a:ea typeface="宋体"/>
                        </a:rPr>
                        <a:t>(</a:t>
                      </a:r>
                      <a:r>
                        <a:rPr lang="en-US" sz="1400" kern="100" dirty="0">
                          <a:solidFill>
                            <a:schemeClr val="tx1"/>
                          </a:solidFill>
                          <a:effectLst/>
                          <a:latin typeface="Times New Roman"/>
                          <a:ea typeface="宋体"/>
                        </a:rPr>
                        <a:t>GRBF)</a:t>
                      </a:r>
                      <a:endParaRPr lang="zh-CN" sz="1400" kern="100" dirty="0">
                        <a:solidFill>
                          <a:schemeClr val="tx1"/>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a:noFill/>
                    </a:lnB>
                    <a:solidFill>
                      <a:schemeClr val="accent5">
                        <a:lumMod val="40000"/>
                        <a:lumOff val="60000"/>
                      </a:schemeClr>
                    </a:solidFill>
                  </a:tcPr>
                </a:tc>
                <a:tc hMerge="1">
                  <a:txBody>
                    <a:bodyPr/>
                    <a:lstStyle/>
                    <a:p>
                      <a:pPr indent="200660" algn="just">
                        <a:lnSpc>
                          <a:spcPct val="150000"/>
                        </a:lnSpc>
                        <a:spcAft>
                          <a:spcPts val="0"/>
                        </a:spcAft>
                      </a:pPr>
                      <a:endParaRPr lang="zh-CN" sz="1400" kern="100" dirty="0">
                        <a:solidFill>
                          <a:srgbClr val="C00000"/>
                        </a:solidFill>
                        <a:effectLst/>
                        <a:latin typeface="Times New Roman"/>
                        <a:ea typeface="宋体"/>
                      </a:endParaRPr>
                    </a:p>
                  </a:txBody>
                  <a:tcPr/>
                </a:tc>
                <a:tc>
                  <a:txBody>
                    <a:bodyPr/>
                    <a:lstStyle/>
                    <a:p>
                      <a:pPr indent="200660" algn="just">
                        <a:lnSpc>
                          <a:spcPct val="150000"/>
                        </a:lnSpc>
                        <a:spcAft>
                          <a:spcPts val="0"/>
                        </a:spcAft>
                      </a:pPr>
                      <a:r>
                        <a:rPr lang="en-US" sz="1400" b="1" kern="100" dirty="0" smtClean="0">
                          <a:solidFill>
                            <a:srgbClr val="C00000"/>
                          </a:solidFill>
                          <a:effectLst/>
                          <a:latin typeface="Times New Roman"/>
                          <a:ea typeface="宋体"/>
                        </a:rPr>
                        <a:t>     </a:t>
                      </a:r>
                      <a:r>
                        <a:rPr lang="en-US" sz="1400" b="0" kern="100" dirty="0" smtClean="0">
                          <a:solidFill>
                            <a:schemeClr val="tx1"/>
                          </a:solidFill>
                          <a:effectLst/>
                          <a:latin typeface="Times New Roman"/>
                          <a:ea typeface="宋体"/>
                        </a:rPr>
                        <a:t>93.62</a:t>
                      </a:r>
                      <a:endParaRPr lang="zh-CN" sz="1400" b="0" kern="100" dirty="0">
                        <a:solidFill>
                          <a:schemeClr val="tx1"/>
                        </a:solidFill>
                        <a:effectLst/>
                        <a:latin typeface="Times New Roman"/>
                        <a:ea typeface="宋体"/>
                      </a:endParaRPr>
                    </a:p>
                  </a:txBody>
                  <a:tcPr marL="68580" marR="68580" marT="0" marB="0"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xmlns="" val="10006"/>
                  </a:ext>
                </a:extLst>
              </a:tr>
              <a:tr h="357274">
                <a:tc gridSpan="2">
                  <a:txBody>
                    <a:bodyPr/>
                    <a:lstStyle/>
                    <a:p>
                      <a:pPr indent="133350" algn="just">
                        <a:lnSpc>
                          <a:spcPct val="150000"/>
                        </a:lnSpc>
                        <a:spcAft>
                          <a:spcPts val="0"/>
                        </a:spcAft>
                      </a:pPr>
                      <a:r>
                        <a:rPr lang="en-US" altLang="zh-CN" sz="1400" b="1" kern="100" dirty="0" smtClean="0">
                          <a:solidFill>
                            <a:srgbClr val="C00000"/>
                          </a:solidFill>
                          <a:effectLst/>
                          <a:latin typeface="Times New Roman"/>
                          <a:ea typeface="宋体"/>
                        </a:rPr>
                        <a:t>MKL_</a:t>
                      </a:r>
                      <a:r>
                        <a:rPr lang="en-US" sz="1400" b="1" kern="100" dirty="0" smtClean="0">
                          <a:solidFill>
                            <a:srgbClr val="C00000"/>
                          </a:solidFill>
                          <a:effectLst/>
                          <a:latin typeface="Times New Roman"/>
                          <a:ea typeface="宋体"/>
                        </a:rPr>
                        <a:t>-</a:t>
                      </a:r>
                      <a:r>
                        <a:rPr lang="en-US" sz="1400" b="1" kern="100" dirty="0">
                          <a:solidFill>
                            <a:srgbClr val="C00000"/>
                          </a:solidFill>
                          <a:effectLst/>
                          <a:latin typeface="Times New Roman"/>
                          <a:ea typeface="宋体"/>
                        </a:rPr>
                        <a:t>SPM (Poly)</a:t>
                      </a:r>
                      <a:endParaRPr lang="zh-CN" sz="1400" b="1" kern="100" dirty="0">
                        <a:solidFill>
                          <a:srgbClr val="C00000"/>
                        </a:solidFill>
                        <a:effectLst/>
                        <a:latin typeface="Times New Roman"/>
                        <a:ea typeface="宋体"/>
                      </a:endParaRPr>
                    </a:p>
                  </a:txBody>
                  <a:tcPr marL="68580" marR="68580" marT="0" marB="0" anchor="ctr">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pPr indent="200025" algn="just">
                        <a:lnSpc>
                          <a:spcPct val="150000"/>
                        </a:lnSpc>
                        <a:spcAft>
                          <a:spcPts val="0"/>
                        </a:spcAft>
                      </a:pPr>
                      <a:endParaRPr lang="zh-CN" sz="1400" kern="100" dirty="0">
                        <a:effectLst/>
                        <a:latin typeface="Times New Roman"/>
                        <a:ea typeface="宋体"/>
                      </a:endParaRPr>
                    </a:p>
                  </a:txBody>
                  <a:tcPr/>
                </a:tc>
                <a:tc>
                  <a:txBody>
                    <a:bodyPr/>
                    <a:lstStyle/>
                    <a:p>
                      <a:pPr indent="200025" algn="just">
                        <a:lnSpc>
                          <a:spcPct val="150000"/>
                        </a:lnSpc>
                        <a:spcAft>
                          <a:spcPts val="0"/>
                        </a:spcAft>
                      </a:pPr>
                      <a:r>
                        <a:rPr lang="en-US" sz="1400" b="1" kern="100" dirty="0" smtClean="0">
                          <a:solidFill>
                            <a:srgbClr val="C00000"/>
                          </a:solidFill>
                          <a:effectLst/>
                          <a:latin typeface="Times New Roman"/>
                          <a:ea typeface="宋体"/>
                        </a:rPr>
                        <a:t>     93.69</a:t>
                      </a:r>
                      <a:endParaRPr lang="zh-CN" sz="1400" b="1" kern="100" dirty="0">
                        <a:solidFill>
                          <a:srgbClr val="C00000"/>
                        </a:solidFill>
                        <a:effectLst/>
                        <a:latin typeface="Times New Roman"/>
                        <a:ea typeface="宋体"/>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7"/>
                  </a:ext>
                </a:extLst>
              </a:tr>
            </a:tbl>
          </a:graphicData>
        </a:graphic>
      </p:graphicFrame>
      <p:cxnSp>
        <p:nvCxnSpPr>
          <p:cNvPr id="8" name="直接连接符 7"/>
          <p:cNvCxnSpPr/>
          <p:nvPr/>
        </p:nvCxnSpPr>
        <p:spPr>
          <a:xfrm>
            <a:off x="2078806" y="4090634"/>
            <a:ext cx="8034381" cy="0"/>
          </a:xfrm>
          <a:prstGeom prst="line">
            <a:avLst/>
          </a:prstGeom>
          <a:ln w="44450" cmpd="dbl">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997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41243" y="73724"/>
            <a:ext cx="10801351" cy="584775"/>
          </a:xfrm>
          <a:prstGeom prst="rect">
            <a:avLst/>
          </a:prstGeom>
          <a:noFill/>
        </p:spPr>
        <p:txBody>
          <a:bodyPr wrap="square" rtlCol="0">
            <a:spAutoFit/>
          </a:bodyPr>
          <a:lstStyle/>
          <a:p>
            <a:r>
              <a:rPr lang="en-US" altLang="zh-CN" sz="3200" b="1" dirty="0" smtClean="0">
                <a:latin typeface="微软雅黑" panose="020B0503020204020204" pitchFamily="34" charset="-122"/>
              </a:rPr>
              <a:t>MKL_KCRC+SPM</a:t>
            </a:r>
            <a:r>
              <a:rPr lang="zh-CN" altLang="en-US" sz="3200" b="1" dirty="0" smtClean="0">
                <a:latin typeface="微软雅黑" panose="020B0503020204020204" pitchFamily="34" charset="-122"/>
              </a:rPr>
              <a:t>算法实验</a:t>
            </a:r>
            <a:r>
              <a:rPr lang="zh-CN" altLang="en-US" sz="3200" b="1" dirty="0">
                <a:latin typeface="微软雅黑" panose="020B0503020204020204" pitchFamily="34" charset="-122"/>
              </a:rPr>
              <a:t>分析</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25</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图表 14"/>
          <p:cNvGraphicFramePr>
            <a:graphicFrameLocks/>
          </p:cNvGraphicFramePr>
          <p:nvPr/>
        </p:nvGraphicFramePr>
        <p:xfrm>
          <a:off x="289932" y="936702"/>
          <a:ext cx="10772078" cy="546873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Box 14"/>
          <p:cNvSpPr txBox="1">
            <a:spLocks noChangeArrowheads="1"/>
          </p:cNvSpPr>
          <p:nvPr/>
        </p:nvSpPr>
        <p:spPr bwMode="auto">
          <a:xfrm>
            <a:off x="245411" y="3028600"/>
            <a:ext cx="11701178" cy="1938992"/>
          </a:xfrm>
          <a:prstGeom prst="rect">
            <a:avLst/>
          </a:prstGeom>
          <a:solidFill>
            <a:schemeClr val="accent1"/>
          </a:solidFill>
          <a:ln>
            <a:noFill/>
          </a:ln>
          <a:effectLst>
            <a:prstShdw prst="shdw17" dist="17961" dir="2700000">
              <a:schemeClr val="accent1"/>
            </a:prstShdw>
          </a:effectLst>
          <a:extLst/>
        </p:spPr>
        <p:txBody>
          <a:bodyPr wrap="square">
            <a:spAutoFit/>
          </a:bodyPr>
          <a:lstStyle/>
          <a:p>
            <a:pPr algn="just">
              <a:spcBef>
                <a:spcPct val="50000"/>
              </a:spcBef>
              <a:defRPr/>
            </a:pPr>
            <a:r>
              <a:rPr lang="zh-CN" altLang="en-US" sz="2400" dirty="0" smtClean="0">
                <a:solidFill>
                  <a:schemeClr val="bg1"/>
                </a:solidFill>
              </a:rPr>
              <a:t>由图像分类</a:t>
            </a:r>
            <a:r>
              <a:rPr lang="zh-CN" altLang="en-US" sz="2400" dirty="0">
                <a:solidFill>
                  <a:schemeClr val="bg1"/>
                </a:solidFill>
              </a:rPr>
              <a:t>结果可得，相比</a:t>
            </a:r>
            <a:r>
              <a:rPr lang="zh-CN" altLang="en-US" sz="2400" dirty="0" smtClean="0">
                <a:solidFill>
                  <a:schemeClr val="bg1"/>
                </a:solidFill>
              </a:rPr>
              <a:t>于</a:t>
            </a:r>
            <a:r>
              <a:rPr lang="en-US" altLang="zh-CN" sz="2400" dirty="0" err="1" smtClean="0">
                <a:solidFill>
                  <a:schemeClr val="bg1"/>
                </a:solidFill>
              </a:rPr>
              <a:t>ResNet+CRC+SPM</a:t>
            </a:r>
            <a:r>
              <a:rPr lang="zh-CN" altLang="en-US" sz="2400" dirty="0" smtClean="0">
                <a:solidFill>
                  <a:schemeClr val="bg1"/>
                </a:solidFill>
              </a:rPr>
              <a:t>算法和</a:t>
            </a:r>
            <a:r>
              <a:rPr lang="en-US" altLang="zh-CN" sz="2400" dirty="0" smtClean="0">
                <a:solidFill>
                  <a:schemeClr val="bg1"/>
                </a:solidFill>
              </a:rPr>
              <a:t>VGG19+CRC</a:t>
            </a:r>
            <a:r>
              <a:rPr lang="zh-CN" altLang="en-US" sz="2400" dirty="0">
                <a:solidFill>
                  <a:schemeClr val="bg1"/>
                </a:solidFill>
              </a:rPr>
              <a:t>算法，除了</a:t>
            </a:r>
            <a:r>
              <a:rPr lang="zh-CN" altLang="en-US" sz="2400" dirty="0" smtClean="0">
                <a:solidFill>
                  <a:schemeClr val="bg1"/>
                </a:solidFill>
              </a:rPr>
              <a:t>在</a:t>
            </a:r>
            <a:r>
              <a:rPr lang="en-US" altLang="zh-CN" sz="2400" dirty="0" err="1" smtClean="0">
                <a:solidFill>
                  <a:schemeClr val="bg1"/>
                </a:solidFill>
              </a:rPr>
              <a:t>UC_Merced</a:t>
            </a:r>
            <a:r>
              <a:rPr lang="zh-CN" altLang="en-US" sz="2400" dirty="0" smtClean="0">
                <a:solidFill>
                  <a:schemeClr val="bg1"/>
                </a:solidFill>
              </a:rPr>
              <a:t>数据库</a:t>
            </a:r>
            <a:r>
              <a:rPr lang="zh-CN" altLang="en-US" sz="2400" dirty="0">
                <a:solidFill>
                  <a:schemeClr val="bg1"/>
                </a:solidFill>
              </a:rPr>
              <a:t>上的实验结果与</a:t>
            </a:r>
            <a:r>
              <a:rPr lang="en-US" altLang="zh-CN" sz="2400" dirty="0">
                <a:solidFill>
                  <a:schemeClr val="bg1"/>
                </a:solidFill>
              </a:rPr>
              <a:t>CRC</a:t>
            </a:r>
            <a:r>
              <a:rPr lang="zh-CN" altLang="en-US" sz="2400" dirty="0">
                <a:solidFill>
                  <a:schemeClr val="bg1"/>
                </a:solidFill>
              </a:rPr>
              <a:t>算法几乎相同，在</a:t>
            </a:r>
            <a:r>
              <a:rPr lang="zh-CN" altLang="en-US" sz="2400" dirty="0" smtClean="0">
                <a:solidFill>
                  <a:schemeClr val="bg1"/>
                </a:solidFill>
              </a:rPr>
              <a:t>另外</a:t>
            </a:r>
            <a:r>
              <a:rPr lang="zh-CN" altLang="en-US" sz="2400" dirty="0">
                <a:solidFill>
                  <a:schemeClr val="bg1"/>
                </a:solidFill>
              </a:rPr>
              <a:t>三个</a:t>
            </a:r>
            <a:r>
              <a:rPr lang="zh-CN" altLang="en-US" sz="2400" dirty="0" smtClean="0">
                <a:solidFill>
                  <a:schemeClr val="bg1"/>
                </a:solidFill>
              </a:rPr>
              <a:t>个</a:t>
            </a:r>
            <a:r>
              <a:rPr lang="zh-CN" altLang="en-US" sz="2400" dirty="0">
                <a:solidFill>
                  <a:schemeClr val="bg1"/>
                </a:solidFill>
              </a:rPr>
              <a:t>数据库上</a:t>
            </a:r>
            <a:r>
              <a:rPr lang="zh-CN" altLang="en-US" sz="2400" dirty="0" smtClean="0">
                <a:solidFill>
                  <a:schemeClr val="bg1"/>
                </a:solidFill>
              </a:rPr>
              <a:t>，</a:t>
            </a:r>
            <a:r>
              <a:rPr lang="en-US" altLang="zh-CN" sz="2400" b="1" dirty="0">
                <a:latin typeface="微软雅黑" panose="020B0503020204020204" pitchFamily="34" charset="-122"/>
              </a:rPr>
              <a:t> </a:t>
            </a:r>
            <a:r>
              <a:rPr lang="en-US" altLang="zh-CN" sz="2400" b="1" dirty="0" smtClean="0">
                <a:solidFill>
                  <a:srgbClr val="FFFF00"/>
                </a:solidFill>
              </a:rPr>
              <a:t>MKL_CRC+SPM</a:t>
            </a:r>
            <a:r>
              <a:rPr lang="zh-CN" altLang="en-US" sz="2400" dirty="0" smtClean="0">
                <a:solidFill>
                  <a:schemeClr val="bg1"/>
                </a:solidFill>
              </a:rPr>
              <a:t>算法</a:t>
            </a:r>
            <a:r>
              <a:rPr lang="zh-CN" altLang="en-US" sz="2400" dirty="0">
                <a:solidFill>
                  <a:schemeClr val="bg1"/>
                </a:solidFill>
              </a:rPr>
              <a:t>在线性核空间均取得</a:t>
            </a:r>
            <a:r>
              <a:rPr lang="zh-CN" altLang="en-US" sz="2400" b="1" dirty="0">
                <a:solidFill>
                  <a:srgbClr val="FFFF00"/>
                </a:solidFill>
              </a:rPr>
              <a:t>更好的分类结果</a:t>
            </a:r>
            <a:r>
              <a:rPr lang="zh-CN" altLang="en-US" sz="2400" dirty="0">
                <a:solidFill>
                  <a:schemeClr val="bg1"/>
                </a:solidFill>
              </a:rPr>
              <a:t>，其中</a:t>
            </a:r>
            <a:r>
              <a:rPr lang="zh-CN" altLang="en-US" sz="2400" dirty="0" smtClean="0">
                <a:solidFill>
                  <a:schemeClr val="bg1"/>
                </a:solidFill>
              </a:rPr>
              <a:t>在</a:t>
            </a:r>
            <a:r>
              <a:rPr lang="en-US" altLang="zh-CN" sz="2400" b="1" dirty="0">
                <a:solidFill>
                  <a:srgbClr val="FFFF00"/>
                </a:solidFill>
              </a:rPr>
              <a:t>AID</a:t>
            </a:r>
            <a:r>
              <a:rPr lang="zh-CN" altLang="en-US" sz="2400" dirty="0" smtClean="0">
                <a:solidFill>
                  <a:schemeClr val="bg1"/>
                </a:solidFill>
              </a:rPr>
              <a:t>数据库</a:t>
            </a:r>
            <a:r>
              <a:rPr lang="zh-CN" altLang="en-US" sz="2400" dirty="0">
                <a:solidFill>
                  <a:schemeClr val="bg1"/>
                </a:solidFill>
              </a:rPr>
              <a:t>上的分类结果相比于</a:t>
            </a:r>
            <a:r>
              <a:rPr lang="en-US" altLang="zh-CN" sz="2400" dirty="0" smtClean="0">
                <a:solidFill>
                  <a:schemeClr val="bg1"/>
                </a:solidFill>
              </a:rPr>
              <a:t>CRC+SPM</a:t>
            </a:r>
            <a:r>
              <a:rPr lang="zh-CN" altLang="en-US" sz="2400" dirty="0" smtClean="0">
                <a:solidFill>
                  <a:schemeClr val="bg1"/>
                </a:solidFill>
              </a:rPr>
              <a:t>算法</a:t>
            </a:r>
            <a:r>
              <a:rPr lang="zh-CN" altLang="en-US" sz="2400" dirty="0">
                <a:solidFill>
                  <a:schemeClr val="bg1"/>
                </a:solidFill>
              </a:rPr>
              <a:t>提高</a:t>
            </a:r>
            <a:r>
              <a:rPr lang="zh-CN" altLang="en-US" sz="2400" dirty="0" smtClean="0">
                <a:solidFill>
                  <a:schemeClr val="bg1"/>
                </a:solidFill>
              </a:rPr>
              <a:t>了</a:t>
            </a:r>
            <a:r>
              <a:rPr lang="en-US" altLang="zh-CN" sz="2400" b="1" dirty="0" smtClean="0">
                <a:solidFill>
                  <a:srgbClr val="FFFF00"/>
                </a:solidFill>
              </a:rPr>
              <a:t>0.57%</a:t>
            </a:r>
            <a:r>
              <a:rPr lang="zh-CN" altLang="en-US" sz="2400" dirty="0">
                <a:solidFill>
                  <a:schemeClr val="bg1"/>
                </a:solidFill>
              </a:rPr>
              <a:t>，证明了本章所提出</a:t>
            </a:r>
            <a:r>
              <a:rPr lang="zh-CN" altLang="en-US" sz="2400" dirty="0" smtClean="0">
                <a:solidFill>
                  <a:schemeClr val="bg1"/>
                </a:solidFill>
              </a:rPr>
              <a:t>的</a:t>
            </a:r>
            <a:r>
              <a:rPr lang="en-US" altLang="zh-CN" sz="2400" b="1" smtClean="0">
                <a:solidFill>
                  <a:srgbClr val="FFFF00"/>
                </a:solidFill>
              </a:rPr>
              <a:t>MKL_CRC+SPM</a:t>
            </a:r>
            <a:r>
              <a:rPr lang="zh-CN" altLang="en-US" sz="2400" dirty="0" smtClean="0">
                <a:solidFill>
                  <a:schemeClr val="bg1"/>
                </a:solidFill>
              </a:rPr>
              <a:t>算法</a:t>
            </a:r>
            <a:r>
              <a:rPr lang="zh-CN" altLang="en-US" sz="2400" dirty="0">
                <a:solidFill>
                  <a:schemeClr val="bg1"/>
                </a:solidFill>
              </a:rPr>
              <a:t>的有效性。</a:t>
            </a:r>
            <a:endParaRPr kumimoji="0" lang="zh-CN" altLang="en-US" sz="2400" kern="0" dirty="0">
              <a:solidFill>
                <a:schemeClr val="bg1"/>
              </a:solidFill>
              <a:latin typeface="+mn-ea"/>
            </a:endParaRPr>
          </a:p>
        </p:txBody>
      </p:sp>
    </p:spTree>
    <p:extLst>
      <p:ext uri="{BB962C8B-B14F-4D97-AF65-F5344CB8AC3E}">
        <p14:creationId xmlns:p14="http://schemas.microsoft.com/office/powerpoint/2010/main" val="18646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组合 290"/>
          <p:cNvGrpSpPr/>
          <p:nvPr/>
        </p:nvGrpSpPr>
        <p:grpSpPr>
          <a:xfrm>
            <a:off x="589909" y="947923"/>
            <a:ext cx="8797149" cy="3392362"/>
            <a:chOff x="589909" y="947923"/>
            <a:chExt cx="8797149" cy="3392362"/>
          </a:xfrm>
        </p:grpSpPr>
        <p:grpSp>
          <p:nvGrpSpPr>
            <p:cNvPr id="3" name="组合 2"/>
            <p:cNvGrpSpPr/>
            <p:nvPr/>
          </p:nvGrpSpPr>
          <p:grpSpPr>
            <a:xfrm>
              <a:off x="628843" y="1589423"/>
              <a:ext cx="2455648" cy="1450684"/>
              <a:chOff x="447571" y="778828"/>
              <a:chExt cx="2721935" cy="2445488"/>
            </a:xfrm>
          </p:grpSpPr>
          <p:sp>
            <p:nvSpPr>
              <p:cNvPr id="168" name="矩形 167"/>
              <p:cNvSpPr/>
              <p:nvPr/>
            </p:nvSpPr>
            <p:spPr>
              <a:xfrm>
                <a:off x="447571" y="778828"/>
                <a:ext cx="2721935" cy="244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流程图: 手动操作 168"/>
              <p:cNvSpPr/>
              <p:nvPr/>
            </p:nvSpPr>
            <p:spPr>
              <a:xfrm>
                <a:off x="776833" y="87894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1542600" y="942752"/>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等腰三角形 170"/>
              <p:cNvSpPr/>
              <p:nvPr/>
            </p:nvSpPr>
            <p:spPr>
              <a:xfrm>
                <a:off x="1982525" y="94275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流程图: 手动操作 171"/>
              <p:cNvSpPr/>
              <p:nvPr/>
            </p:nvSpPr>
            <p:spPr>
              <a:xfrm>
                <a:off x="733308" y="2080436"/>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流程图: 手动操作 172"/>
              <p:cNvSpPr/>
              <p:nvPr/>
            </p:nvSpPr>
            <p:spPr>
              <a:xfrm>
                <a:off x="2777740" y="1541721"/>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1435386" y="1541721"/>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721569" y="153196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flipV="1">
                <a:off x="2558891" y="1618806"/>
                <a:ext cx="173664" cy="180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等腰三角形 176"/>
              <p:cNvSpPr/>
              <p:nvPr/>
            </p:nvSpPr>
            <p:spPr>
              <a:xfrm>
                <a:off x="2000682" y="156741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等腰三角形 177"/>
              <p:cNvSpPr/>
              <p:nvPr/>
            </p:nvSpPr>
            <p:spPr>
              <a:xfrm>
                <a:off x="2631112" y="8488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流程图: 手动操作 178"/>
              <p:cNvSpPr/>
              <p:nvPr/>
            </p:nvSpPr>
            <p:spPr>
              <a:xfrm>
                <a:off x="2714607" y="1180432"/>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流程图: 手动操作 179"/>
              <p:cNvSpPr/>
              <p:nvPr/>
            </p:nvSpPr>
            <p:spPr>
              <a:xfrm>
                <a:off x="2185426" y="2294855"/>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流程图: 手动操作 180"/>
              <p:cNvSpPr/>
              <p:nvPr/>
            </p:nvSpPr>
            <p:spPr>
              <a:xfrm>
                <a:off x="1571402" y="213536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流程图: 手动操作 181"/>
              <p:cNvSpPr/>
              <p:nvPr/>
            </p:nvSpPr>
            <p:spPr>
              <a:xfrm>
                <a:off x="879070" y="2916626"/>
                <a:ext cx="90821" cy="18828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流程图: 手动操作 182"/>
              <p:cNvSpPr/>
              <p:nvPr/>
            </p:nvSpPr>
            <p:spPr>
              <a:xfrm>
                <a:off x="2978876" y="28885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1329719" y="2265998"/>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2617164" y="245434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等腰三角形 185"/>
              <p:cNvSpPr/>
              <p:nvPr/>
            </p:nvSpPr>
            <p:spPr>
              <a:xfrm>
                <a:off x="2665742" y="21158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等腰三角形 186"/>
              <p:cNvSpPr/>
              <p:nvPr/>
            </p:nvSpPr>
            <p:spPr>
              <a:xfrm>
                <a:off x="1466294" y="28596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等腰三角形 187"/>
              <p:cNvSpPr/>
              <p:nvPr/>
            </p:nvSpPr>
            <p:spPr>
              <a:xfrm>
                <a:off x="1578490" y="24490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等腰三角形 188"/>
              <p:cNvSpPr/>
              <p:nvPr/>
            </p:nvSpPr>
            <p:spPr>
              <a:xfrm>
                <a:off x="2119422" y="285859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流程图: 手动操作 189"/>
              <p:cNvSpPr/>
              <p:nvPr/>
            </p:nvSpPr>
            <p:spPr>
              <a:xfrm>
                <a:off x="1338376" y="1015403"/>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流程图: 手动操作 190"/>
              <p:cNvSpPr/>
              <p:nvPr/>
            </p:nvSpPr>
            <p:spPr>
              <a:xfrm>
                <a:off x="786471" y="12059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流程图: 手动操作 191"/>
              <p:cNvSpPr/>
              <p:nvPr/>
            </p:nvSpPr>
            <p:spPr>
              <a:xfrm>
                <a:off x="2087287" y="1162260"/>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760002" y="233207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2137806" y="261338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2907780" y="98262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1516467" y="1236034"/>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等腰三角形 196"/>
              <p:cNvSpPr/>
              <p:nvPr/>
            </p:nvSpPr>
            <p:spPr>
              <a:xfrm>
                <a:off x="969891" y="153994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等腰三角形 197"/>
              <p:cNvSpPr/>
              <p:nvPr/>
            </p:nvSpPr>
            <p:spPr>
              <a:xfrm>
                <a:off x="2481187" y="1370689"/>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等腰三角形 198"/>
              <p:cNvSpPr/>
              <p:nvPr/>
            </p:nvSpPr>
            <p:spPr>
              <a:xfrm>
                <a:off x="2625137" y="2853283"/>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等腰三角形 199"/>
              <p:cNvSpPr/>
              <p:nvPr/>
            </p:nvSpPr>
            <p:spPr>
              <a:xfrm>
                <a:off x="719793" y="2596110"/>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775622" y="1590566"/>
              <a:ext cx="2455648" cy="1450684"/>
              <a:chOff x="3533003" y="777925"/>
              <a:chExt cx="2721935" cy="2445488"/>
            </a:xfrm>
          </p:grpSpPr>
          <p:grpSp>
            <p:nvGrpSpPr>
              <p:cNvPr id="132" name="组合 131"/>
              <p:cNvGrpSpPr/>
              <p:nvPr/>
            </p:nvGrpSpPr>
            <p:grpSpPr>
              <a:xfrm>
                <a:off x="3533003" y="777925"/>
                <a:ext cx="2721935" cy="2445488"/>
                <a:chOff x="447571" y="778828"/>
                <a:chExt cx="2721935" cy="2445488"/>
              </a:xfrm>
            </p:grpSpPr>
            <p:sp>
              <p:nvSpPr>
                <p:cNvPr id="135" name="矩形 134"/>
                <p:cNvSpPr/>
                <p:nvPr/>
              </p:nvSpPr>
              <p:spPr>
                <a:xfrm>
                  <a:off x="447571" y="778828"/>
                  <a:ext cx="2721935" cy="244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流程图: 手动操作 135"/>
                <p:cNvSpPr/>
                <p:nvPr/>
              </p:nvSpPr>
              <p:spPr>
                <a:xfrm>
                  <a:off x="776833" y="87894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1542600" y="942752"/>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等腰三角形 137"/>
                <p:cNvSpPr/>
                <p:nvPr/>
              </p:nvSpPr>
              <p:spPr>
                <a:xfrm>
                  <a:off x="1982525" y="94275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流程图: 手动操作 138"/>
                <p:cNvSpPr/>
                <p:nvPr/>
              </p:nvSpPr>
              <p:spPr>
                <a:xfrm>
                  <a:off x="733308" y="2080436"/>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流程图: 手动操作 139"/>
                <p:cNvSpPr/>
                <p:nvPr/>
              </p:nvSpPr>
              <p:spPr>
                <a:xfrm>
                  <a:off x="2777740" y="1541721"/>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1435386" y="1541721"/>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721569" y="153196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flipV="1">
                  <a:off x="2558891" y="1618806"/>
                  <a:ext cx="173664" cy="180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等腰三角形 143"/>
                <p:cNvSpPr/>
                <p:nvPr/>
              </p:nvSpPr>
              <p:spPr>
                <a:xfrm>
                  <a:off x="2000682" y="156741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等腰三角形 144"/>
                <p:cNvSpPr/>
                <p:nvPr/>
              </p:nvSpPr>
              <p:spPr>
                <a:xfrm>
                  <a:off x="2631112" y="8488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流程图: 手动操作 145"/>
                <p:cNvSpPr/>
                <p:nvPr/>
              </p:nvSpPr>
              <p:spPr>
                <a:xfrm>
                  <a:off x="2714607" y="1180432"/>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流程图: 手动操作 146"/>
                <p:cNvSpPr/>
                <p:nvPr/>
              </p:nvSpPr>
              <p:spPr>
                <a:xfrm>
                  <a:off x="2185426" y="2294855"/>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手动操作 147"/>
                <p:cNvSpPr/>
                <p:nvPr/>
              </p:nvSpPr>
              <p:spPr>
                <a:xfrm>
                  <a:off x="1571402" y="213536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流程图: 手动操作 148"/>
                <p:cNvSpPr/>
                <p:nvPr/>
              </p:nvSpPr>
              <p:spPr>
                <a:xfrm>
                  <a:off x="879070" y="2916627"/>
                  <a:ext cx="120746" cy="15884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流程图: 手动操作 149"/>
                <p:cNvSpPr/>
                <p:nvPr/>
              </p:nvSpPr>
              <p:spPr>
                <a:xfrm>
                  <a:off x="2978876" y="28885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a:off x="1329719" y="2265998"/>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2617164" y="245434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等腰三角形 152"/>
                <p:cNvSpPr/>
                <p:nvPr/>
              </p:nvSpPr>
              <p:spPr>
                <a:xfrm>
                  <a:off x="2665742" y="21158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等腰三角形 153"/>
                <p:cNvSpPr/>
                <p:nvPr/>
              </p:nvSpPr>
              <p:spPr>
                <a:xfrm>
                  <a:off x="1466294" y="28596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等腰三角形 154"/>
                <p:cNvSpPr/>
                <p:nvPr/>
              </p:nvSpPr>
              <p:spPr>
                <a:xfrm>
                  <a:off x="1578490" y="24490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等腰三角形 155"/>
                <p:cNvSpPr/>
                <p:nvPr/>
              </p:nvSpPr>
              <p:spPr>
                <a:xfrm>
                  <a:off x="2119422" y="285859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流程图: 手动操作 156"/>
                <p:cNvSpPr/>
                <p:nvPr/>
              </p:nvSpPr>
              <p:spPr>
                <a:xfrm>
                  <a:off x="1338376" y="1015403"/>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流程图: 手动操作 157"/>
                <p:cNvSpPr/>
                <p:nvPr/>
              </p:nvSpPr>
              <p:spPr>
                <a:xfrm>
                  <a:off x="786471" y="12059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流程图: 手动操作 158"/>
                <p:cNvSpPr/>
                <p:nvPr/>
              </p:nvSpPr>
              <p:spPr>
                <a:xfrm>
                  <a:off x="2087287" y="1162260"/>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760002" y="233207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2137806" y="261338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2907780" y="98262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516467" y="1236034"/>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等腰三角形 163"/>
                <p:cNvSpPr/>
                <p:nvPr/>
              </p:nvSpPr>
              <p:spPr>
                <a:xfrm>
                  <a:off x="969891" y="153994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等腰三角形 164"/>
                <p:cNvSpPr/>
                <p:nvPr/>
              </p:nvSpPr>
              <p:spPr>
                <a:xfrm>
                  <a:off x="2481187" y="1370689"/>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等腰三角形 165"/>
                <p:cNvSpPr/>
                <p:nvPr/>
              </p:nvSpPr>
              <p:spPr>
                <a:xfrm>
                  <a:off x="2625137" y="2853283"/>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p:cNvSpPr/>
                <p:nvPr/>
              </p:nvSpPr>
              <p:spPr>
                <a:xfrm>
                  <a:off x="719793" y="2596110"/>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3" name="直接连接符 132"/>
              <p:cNvCxnSpPr>
                <a:stCxn id="135" idx="1"/>
                <a:endCxn id="135" idx="3"/>
              </p:cNvCxnSpPr>
              <p:nvPr/>
            </p:nvCxnSpPr>
            <p:spPr>
              <a:xfrm>
                <a:off x="3533003" y="2000669"/>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35" idx="0"/>
                <a:endCxn id="135" idx="2"/>
              </p:cNvCxnSpPr>
              <p:nvPr/>
            </p:nvCxnSpPr>
            <p:spPr>
              <a:xfrm>
                <a:off x="4893971" y="777925"/>
                <a:ext cx="0" cy="24454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879085" y="1590566"/>
              <a:ext cx="2455648" cy="1450684"/>
              <a:chOff x="6596679" y="777925"/>
              <a:chExt cx="2721935" cy="2445488"/>
            </a:xfrm>
          </p:grpSpPr>
          <p:grpSp>
            <p:nvGrpSpPr>
              <p:cNvPr id="91" name="组合 90"/>
              <p:cNvGrpSpPr/>
              <p:nvPr/>
            </p:nvGrpSpPr>
            <p:grpSpPr>
              <a:xfrm>
                <a:off x="6596679" y="777925"/>
                <a:ext cx="2721935" cy="2445488"/>
                <a:chOff x="3533003" y="777925"/>
                <a:chExt cx="2721935" cy="2445488"/>
              </a:xfrm>
            </p:grpSpPr>
            <p:grpSp>
              <p:nvGrpSpPr>
                <p:cNvPr id="96" name="组合 95"/>
                <p:cNvGrpSpPr/>
                <p:nvPr/>
              </p:nvGrpSpPr>
              <p:grpSpPr>
                <a:xfrm>
                  <a:off x="3533003" y="777925"/>
                  <a:ext cx="2721935" cy="2445488"/>
                  <a:chOff x="447571" y="778828"/>
                  <a:chExt cx="2721935" cy="2445488"/>
                </a:xfrm>
              </p:grpSpPr>
              <p:sp>
                <p:nvSpPr>
                  <p:cNvPr id="99" name="矩形 98"/>
                  <p:cNvSpPr/>
                  <p:nvPr/>
                </p:nvSpPr>
                <p:spPr>
                  <a:xfrm>
                    <a:off x="447571" y="778828"/>
                    <a:ext cx="2721935" cy="244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流程图: 手动操作 99"/>
                  <p:cNvSpPr/>
                  <p:nvPr/>
                </p:nvSpPr>
                <p:spPr>
                  <a:xfrm>
                    <a:off x="776833" y="87894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1542600" y="942752"/>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nvSpPr>
                <p:spPr>
                  <a:xfrm>
                    <a:off x="1982525" y="94275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流程图: 手动操作 102"/>
                  <p:cNvSpPr/>
                  <p:nvPr/>
                </p:nvSpPr>
                <p:spPr>
                  <a:xfrm>
                    <a:off x="733308" y="2080436"/>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流程图: 手动操作 103"/>
                  <p:cNvSpPr/>
                  <p:nvPr/>
                </p:nvSpPr>
                <p:spPr>
                  <a:xfrm>
                    <a:off x="2777740" y="1541721"/>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435386" y="1541721"/>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721569" y="153196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flipV="1">
                    <a:off x="2558891" y="1618806"/>
                    <a:ext cx="173664" cy="180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a:off x="2000682" y="156741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8"/>
                  <p:cNvSpPr/>
                  <p:nvPr/>
                </p:nvSpPr>
                <p:spPr>
                  <a:xfrm>
                    <a:off x="2631112" y="8488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流程图: 手动操作 109"/>
                  <p:cNvSpPr/>
                  <p:nvPr/>
                </p:nvSpPr>
                <p:spPr>
                  <a:xfrm>
                    <a:off x="2714607" y="1180432"/>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流程图: 手动操作 110"/>
                  <p:cNvSpPr/>
                  <p:nvPr/>
                </p:nvSpPr>
                <p:spPr>
                  <a:xfrm>
                    <a:off x="2185426" y="2294855"/>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流程图: 手动操作 111"/>
                  <p:cNvSpPr/>
                  <p:nvPr/>
                </p:nvSpPr>
                <p:spPr>
                  <a:xfrm>
                    <a:off x="1571402" y="213536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流程图: 手动操作 112"/>
                  <p:cNvSpPr/>
                  <p:nvPr/>
                </p:nvSpPr>
                <p:spPr>
                  <a:xfrm>
                    <a:off x="879070" y="2916626"/>
                    <a:ext cx="90821" cy="18828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流程图: 手动操作 113"/>
                  <p:cNvSpPr/>
                  <p:nvPr/>
                </p:nvSpPr>
                <p:spPr>
                  <a:xfrm>
                    <a:off x="2978876" y="28885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1329719" y="2265998"/>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2617164" y="245434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p:cNvSpPr/>
                  <p:nvPr/>
                </p:nvSpPr>
                <p:spPr>
                  <a:xfrm>
                    <a:off x="2665742" y="21158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等腰三角形 117"/>
                  <p:cNvSpPr/>
                  <p:nvPr/>
                </p:nvSpPr>
                <p:spPr>
                  <a:xfrm>
                    <a:off x="1466294" y="28596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等腰三角形 118"/>
                  <p:cNvSpPr/>
                  <p:nvPr/>
                </p:nvSpPr>
                <p:spPr>
                  <a:xfrm>
                    <a:off x="1578490" y="24490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等腰三角形 119"/>
                  <p:cNvSpPr/>
                  <p:nvPr/>
                </p:nvSpPr>
                <p:spPr>
                  <a:xfrm>
                    <a:off x="2119422" y="285859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流程图: 手动操作 120"/>
                  <p:cNvSpPr/>
                  <p:nvPr/>
                </p:nvSpPr>
                <p:spPr>
                  <a:xfrm>
                    <a:off x="1338376" y="1015403"/>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流程图: 手动操作 121"/>
                  <p:cNvSpPr/>
                  <p:nvPr/>
                </p:nvSpPr>
                <p:spPr>
                  <a:xfrm>
                    <a:off x="786471" y="12059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流程图: 手动操作 122"/>
                  <p:cNvSpPr/>
                  <p:nvPr/>
                </p:nvSpPr>
                <p:spPr>
                  <a:xfrm>
                    <a:off x="2087287" y="1162260"/>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760002" y="233207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2137806" y="261338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2907780" y="98262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1516467" y="1236034"/>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等腰三角形 127"/>
                  <p:cNvSpPr/>
                  <p:nvPr/>
                </p:nvSpPr>
                <p:spPr>
                  <a:xfrm>
                    <a:off x="969891" y="153994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等腰三角形 128"/>
                  <p:cNvSpPr/>
                  <p:nvPr/>
                </p:nvSpPr>
                <p:spPr>
                  <a:xfrm>
                    <a:off x="2481187" y="1370689"/>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等腰三角形 129"/>
                  <p:cNvSpPr/>
                  <p:nvPr/>
                </p:nvSpPr>
                <p:spPr>
                  <a:xfrm>
                    <a:off x="2625137" y="2853283"/>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等腰三角形 130"/>
                  <p:cNvSpPr/>
                  <p:nvPr/>
                </p:nvSpPr>
                <p:spPr>
                  <a:xfrm>
                    <a:off x="719793" y="2596110"/>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7" name="直接连接符 96"/>
                <p:cNvCxnSpPr>
                  <a:stCxn id="99" idx="1"/>
                  <a:endCxn id="99" idx="3"/>
                </p:cNvCxnSpPr>
                <p:nvPr/>
              </p:nvCxnSpPr>
              <p:spPr>
                <a:xfrm>
                  <a:off x="3533003" y="2000669"/>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99" idx="0"/>
                  <a:endCxn id="99" idx="2"/>
                </p:cNvCxnSpPr>
                <p:nvPr/>
              </p:nvCxnSpPr>
              <p:spPr>
                <a:xfrm>
                  <a:off x="4893971" y="777925"/>
                  <a:ext cx="0" cy="244548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2" name="直接连接符 91"/>
              <p:cNvCxnSpPr/>
              <p:nvPr/>
            </p:nvCxnSpPr>
            <p:spPr>
              <a:xfrm>
                <a:off x="6596679" y="1383987"/>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596679" y="2595207"/>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7310386" y="777925"/>
                <a:ext cx="0" cy="2445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630295" y="777925"/>
                <a:ext cx="0" cy="24454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737030" y="3037667"/>
              <a:ext cx="581132" cy="756705"/>
              <a:chOff x="537445" y="3242045"/>
              <a:chExt cx="644149" cy="764927"/>
            </a:xfrm>
          </p:grpSpPr>
          <p:sp>
            <p:nvSpPr>
              <p:cNvPr id="89" name="下箭头 88"/>
              <p:cNvSpPr/>
              <p:nvPr/>
            </p:nvSpPr>
            <p:spPr>
              <a:xfrm>
                <a:off x="537445" y="324204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0" name="椭圆 89"/>
              <p:cNvSpPr/>
              <p:nvPr/>
            </p:nvSpPr>
            <p:spPr>
              <a:xfrm>
                <a:off x="775237" y="3453157"/>
                <a:ext cx="157717" cy="14848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7" name="组合 6"/>
            <p:cNvGrpSpPr/>
            <p:nvPr/>
          </p:nvGrpSpPr>
          <p:grpSpPr>
            <a:xfrm>
              <a:off x="1641500" y="3038900"/>
              <a:ext cx="581132" cy="772510"/>
              <a:chOff x="1275135" y="3242044"/>
              <a:chExt cx="644149" cy="764927"/>
            </a:xfrm>
          </p:grpSpPr>
          <p:sp>
            <p:nvSpPr>
              <p:cNvPr id="87" name="下箭头 86"/>
              <p:cNvSpPr/>
              <p:nvPr/>
            </p:nvSpPr>
            <p:spPr>
              <a:xfrm>
                <a:off x="1275135" y="3242044"/>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等腰三角形 87"/>
              <p:cNvSpPr/>
              <p:nvPr/>
            </p:nvSpPr>
            <p:spPr>
              <a:xfrm>
                <a:off x="1516467" y="3474567"/>
                <a:ext cx="217519" cy="1649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8" name="组合 7"/>
            <p:cNvGrpSpPr/>
            <p:nvPr/>
          </p:nvGrpSpPr>
          <p:grpSpPr>
            <a:xfrm>
              <a:off x="2528225" y="3047792"/>
              <a:ext cx="581132" cy="748139"/>
              <a:chOff x="2043905" y="3253187"/>
              <a:chExt cx="644149" cy="764927"/>
            </a:xfrm>
          </p:grpSpPr>
          <p:sp>
            <p:nvSpPr>
              <p:cNvPr id="85" name="下箭头 84"/>
              <p:cNvSpPr/>
              <p:nvPr/>
            </p:nvSpPr>
            <p:spPr>
              <a:xfrm>
                <a:off x="2043905" y="3253187"/>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6" name="流程图: 手动操作 85"/>
              <p:cNvSpPr/>
              <p:nvPr/>
            </p:nvSpPr>
            <p:spPr>
              <a:xfrm>
                <a:off x="2329192" y="3453157"/>
                <a:ext cx="151995" cy="180956"/>
              </a:xfrm>
              <a:prstGeom prst="flowChartManualOperat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 name="组合 8"/>
            <p:cNvGrpSpPr/>
            <p:nvPr/>
          </p:nvGrpSpPr>
          <p:grpSpPr>
            <a:xfrm>
              <a:off x="589909" y="3807330"/>
              <a:ext cx="824812" cy="532955"/>
              <a:chOff x="443652" y="4026181"/>
              <a:chExt cx="792274" cy="898427"/>
            </a:xfrm>
          </p:grpSpPr>
          <p:sp>
            <p:nvSpPr>
              <p:cNvPr id="83" name="矩形 82"/>
              <p:cNvSpPr/>
              <p:nvPr/>
            </p:nvSpPr>
            <p:spPr>
              <a:xfrm>
                <a:off x="443652" y="4026181"/>
                <a:ext cx="792274" cy="8984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4" name="矩形 83"/>
              <p:cNvSpPr/>
              <p:nvPr/>
            </p:nvSpPr>
            <p:spPr>
              <a:xfrm>
                <a:off x="768243" y="4162385"/>
                <a:ext cx="132795" cy="4602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1" name="组合 10"/>
            <p:cNvGrpSpPr/>
            <p:nvPr/>
          </p:nvGrpSpPr>
          <p:grpSpPr>
            <a:xfrm>
              <a:off x="1510012" y="3811410"/>
              <a:ext cx="772338" cy="519837"/>
              <a:chOff x="1516467" y="4006318"/>
              <a:chExt cx="792274" cy="876314"/>
            </a:xfrm>
          </p:grpSpPr>
          <p:sp>
            <p:nvSpPr>
              <p:cNvPr id="81" name="矩形 80"/>
              <p:cNvSpPr/>
              <p:nvPr/>
            </p:nvSpPr>
            <p:spPr>
              <a:xfrm>
                <a:off x="1516467" y="4006318"/>
                <a:ext cx="792274" cy="876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2" name="矩形 81"/>
              <p:cNvSpPr/>
              <p:nvPr/>
            </p:nvSpPr>
            <p:spPr>
              <a:xfrm>
                <a:off x="1868630" y="4148737"/>
                <a:ext cx="132795" cy="46021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2" name="组合 11"/>
            <p:cNvGrpSpPr/>
            <p:nvPr/>
          </p:nvGrpSpPr>
          <p:grpSpPr>
            <a:xfrm>
              <a:off x="3795278" y="3067054"/>
              <a:ext cx="581132" cy="728572"/>
              <a:chOff x="537445" y="3242045"/>
              <a:chExt cx="644149" cy="764927"/>
            </a:xfrm>
          </p:grpSpPr>
          <p:sp>
            <p:nvSpPr>
              <p:cNvPr id="79" name="下箭头 78"/>
              <p:cNvSpPr/>
              <p:nvPr/>
            </p:nvSpPr>
            <p:spPr>
              <a:xfrm>
                <a:off x="537445" y="324204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0" name="椭圆 79"/>
              <p:cNvSpPr/>
              <p:nvPr/>
            </p:nvSpPr>
            <p:spPr>
              <a:xfrm>
                <a:off x="775237" y="3453157"/>
                <a:ext cx="157717" cy="14848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3" name="组合 12"/>
            <p:cNvGrpSpPr/>
            <p:nvPr/>
          </p:nvGrpSpPr>
          <p:grpSpPr>
            <a:xfrm>
              <a:off x="4639469" y="3067353"/>
              <a:ext cx="581132" cy="713326"/>
              <a:chOff x="1275135" y="3242044"/>
              <a:chExt cx="644149" cy="764927"/>
            </a:xfrm>
          </p:grpSpPr>
          <p:sp>
            <p:nvSpPr>
              <p:cNvPr id="77" name="下箭头 76"/>
              <p:cNvSpPr/>
              <p:nvPr/>
            </p:nvSpPr>
            <p:spPr>
              <a:xfrm>
                <a:off x="1275135" y="3242044"/>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8" name="等腰三角形 77"/>
              <p:cNvSpPr/>
              <p:nvPr/>
            </p:nvSpPr>
            <p:spPr>
              <a:xfrm>
                <a:off x="1516467" y="3474567"/>
                <a:ext cx="217519" cy="1649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4" name="组合 13"/>
            <p:cNvGrpSpPr/>
            <p:nvPr/>
          </p:nvGrpSpPr>
          <p:grpSpPr>
            <a:xfrm>
              <a:off x="5603585" y="3057806"/>
              <a:ext cx="581132" cy="708786"/>
              <a:chOff x="2043906" y="3253185"/>
              <a:chExt cx="644149" cy="764927"/>
            </a:xfrm>
          </p:grpSpPr>
          <p:sp>
            <p:nvSpPr>
              <p:cNvPr id="75" name="下箭头 74"/>
              <p:cNvSpPr/>
              <p:nvPr/>
            </p:nvSpPr>
            <p:spPr>
              <a:xfrm>
                <a:off x="2043906" y="325318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6" name="流程图: 手动操作 75"/>
              <p:cNvSpPr/>
              <p:nvPr/>
            </p:nvSpPr>
            <p:spPr>
              <a:xfrm>
                <a:off x="2329192" y="3453157"/>
                <a:ext cx="151995" cy="180957"/>
              </a:xfrm>
              <a:prstGeom prst="flowChartManualOperat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5" name="组合 14"/>
            <p:cNvGrpSpPr/>
            <p:nvPr/>
          </p:nvGrpSpPr>
          <p:grpSpPr>
            <a:xfrm>
              <a:off x="3758464" y="3807329"/>
              <a:ext cx="661277" cy="519837"/>
              <a:chOff x="3775724" y="4006318"/>
              <a:chExt cx="732986" cy="876314"/>
            </a:xfrm>
          </p:grpSpPr>
          <p:sp>
            <p:nvSpPr>
              <p:cNvPr id="68" name="矩形 67"/>
              <p:cNvSpPr/>
              <p:nvPr/>
            </p:nvSpPr>
            <p:spPr>
              <a:xfrm>
                <a:off x="3775724" y="4006318"/>
                <a:ext cx="732986" cy="876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69" name="直接连接符 68"/>
              <p:cNvCxnSpPr>
                <a:stCxn id="68" idx="1"/>
                <a:endCxn id="68" idx="3"/>
              </p:cNvCxnSpPr>
              <p:nvPr/>
            </p:nvCxnSpPr>
            <p:spPr>
              <a:xfrm>
                <a:off x="3775724" y="4444475"/>
                <a:ext cx="732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8" idx="0"/>
                <a:endCxn id="68" idx="2"/>
              </p:cNvCxnSpPr>
              <p:nvPr/>
            </p:nvCxnSpPr>
            <p:spPr>
              <a:xfrm>
                <a:off x="4142217" y="4006318"/>
                <a:ext cx="0" cy="876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3871904" y="4060727"/>
                <a:ext cx="132370" cy="350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2" name="矩形 71"/>
              <p:cNvSpPr/>
              <p:nvPr/>
            </p:nvSpPr>
            <p:spPr>
              <a:xfrm>
                <a:off x="3886120" y="4538707"/>
                <a:ext cx="131689" cy="2782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3" name="矩形 72"/>
              <p:cNvSpPr/>
              <p:nvPr/>
            </p:nvSpPr>
            <p:spPr>
              <a:xfrm>
                <a:off x="4278941" y="4133377"/>
                <a:ext cx="131689" cy="2782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4" name="矩形 73"/>
              <p:cNvSpPr/>
              <p:nvPr/>
            </p:nvSpPr>
            <p:spPr>
              <a:xfrm>
                <a:off x="4278941" y="4510954"/>
                <a:ext cx="144867" cy="3060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6" name="组合 15"/>
            <p:cNvGrpSpPr/>
            <p:nvPr/>
          </p:nvGrpSpPr>
          <p:grpSpPr>
            <a:xfrm>
              <a:off x="4567232" y="3794931"/>
              <a:ext cx="740365" cy="533700"/>
              <a:chOff x="4623397" y="3982948"/>
              <a:chExt cx="820650" cy="899684"/>
            </a:xfrm>
          </p:grpSpPr>
          <p:sp>
            <p:nvSpPr>
              <p:cNvPr id="61" name="矩形 60"/>
              <p:cNvSpPr/>
              <p:nvPr/>
            </p:nvSpPr>
            <p:spPr>
              <a:xfrm>
                <a:off x="4623397" y="3982948"/>
                <a:ext cx="820650" cy="89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62" name="直接连接符 61"/>
              <p:cNvCxnSpPr>
                <a:stCxn id="61" idx="1"/>
                <a:endCxn id="61" idx="3"/>
              </p:cNvCxnSpPr>
              <p:nvPr/>
            </p:nvCxnSpPr>
            <p:spPr>
              <a:xfrm>
                <a:off x="4623397" y="4432790"/>
                <a:ext cx="820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1" idx="0"/>
                <a:endCxn id="61" idx="2"/>
              </p:cNvCxnSpPr>
              <p:nvPr/>
            </p:nvCxnSpPr>
            <p:spPr>
              <a:xfrm>
                <a:off x="5033722" y="3982948"/>
                <a:ext cx="0" cy="899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4793285" y="4171627"/>
                <a:ext cx="100686" cy="1787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5" name="矩形 64"/>
              <p:cNvSpPr/>
              <p:nvPr/>
            </p:nvSpPr>
            <p:spPr>
              <a:xfrm>
                <a:off x="5187242" y="4110510"/>
                <a:ext cx="131689" cy="2782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6" name="矩形 65"/>
              <p:cNvSpPr/>
              <p:nvPr/>
            </p:nvSpPr>
            <p:spPr>
              <a:xfrm>
                <a:off x="5184161" y="4517736"/>
                <a:ext cx="131689" cy="2782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7" name="矩形 66"/>
              <p:cNvSpPr/>
              <p:nvPr/>
            </p:nvSpPr>
            <p:spPr>
              <a:xfrm>
                <a:off x="4793286" y="4534842"/>
                <a:ext cx="125749" cy="2821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7" name="组合 16"/>
            <p:cNvGrpSpPr/>
            <p:nvPr/>
          </p:nvGrpSpPr>
          <p:grpSpPr>
            <a:xfrm>
              <a:off x="6944629" y="3041943"/>
              <a:ext cx="581132" cy="710696"/>
              <a:chOff x="537445" y="3242045"/>
              <a:chExt cx="644149" cy="764927"/>
            </a:xfrm>
          </p:grpSpPr>
          <p:sp>
            <p:nvSpPr>
              <p:cNvPr id="59" name="下箭头 58"/>
              <p:cNvSpPr/>
              <p:nvPr/>
            </p:nvSpPr>
            <p:spPr>
              <a:xfrm>
                <a:off x="537445" y="324204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0" name="椭圆 59"/>
              <p:cNvSpPr/>
              <p:nvPr/>
            </p:nvSpPr>
            <p:spPr>
              <a:xfrm>
                <a:off x="775237" y="3453157"/>
                <a:ext cx="157717" cy="14848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8" name="组合 17"/>
            <p:cNvGrpSpPr/>
            <p:nvPr/>
          </p:nvGrpSpPr>
          <p:grpSpPr>
            <a:xfrm>
              <a:off x="7822832" y="3051408"/>
              <a:ext cx="581132" cy="717006"/>
              <a:chOff x="1275135" y="3242044"/>
              <a:chExt cx="644149" cy="764927"/>
            </a:xfrm>
          </p:grpSpPr>
          <p:sp>
            <p:nvSpPr>
              <p:cNvPr id="57" name="下箭头 56"/>
              <p:cNvSpPr/>
              <p:nvPr/>
            </p:nvSpPr>
            <p:spPr>
              <a:xfrm>
                <a:off x="1275135" y="3242044"/>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8" name="等腰三角形 57"/>
              <p:cNvSpPr/>
              <p:nvPr/>
            </p:nvSpPr>
            <p:spPr>
              <a:xfrm>
                <a:off x="1516467" y="3474567"/>
                <a:ext cx="217519" cy="1649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9" name="组合 18"/>
            <p:cNvGrpSpPr/>
            <p:nvPr/>
          </p:nvGrpSpPr>
          <p:grpSpPr>
            <a:xfrm>
              <a:off x="8723826" y="3043219"/>
              <a:ext cx="581132" cy="730466"/>
              <a:chOff x="2043905" y="3253187"/>
              <a:chExt cx="644149" cy="764927"/>
            </a:xfrm>
          </p:grpSpPr>
          <p:sp>
            <p:nvSpPr>
              <p:cNvPr id="55" name="下箭头 54"/>
              <p:cNvSpPr/>
              <p:nvPr/>
            </p:nvSpPr>
            <p:spPr>
              <a:xfrm>
                <a:off x="2043905" y="3253187"/>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6" name="流程图: 手动操作 55"/>
              <p:cNvSpPr/>
              <p:nvPr/>
            </p:nvSpPr>
            <p:spPr>
              <a:xfrm>
                <a:off x="2329192" y="3453157"/>
                <a:ext cx="151995" cy="180956"/>
              </a:xfrm>
              <a:prstGeom prst="flowChartManualOperat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20" name="矩形 19"/>
            <p:cNvSpPr/>
            <p:nvPr/>
          </p:nvSpPr>
          <p:spPr>
            <a:xfrm>
              <a:off x="833270" y="947923"/>
              <a:ext cx="1616460" cy="27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t>level 0</a:t>
              </a:r>
              <a:endParaRPr lang="zh-CN" altLang="en-US" sz="1100" dirty="0"/>
            </a:p>
          </p:txBody>
        </p:sp>
        <p:sp>
          <p:nvSpPr>
            <p:cNvPr id="21" name="矩形 20"/>
            <p:cNvSpPr/>
            <p:nvPr/>
          </p:nvSpPr>
          <p:spPr>
            <a:xfrm>
              <a:off x="4164907" y="974329"/>
              <a:ext cx="1616460" cy="27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t>level </a:t>
              </a:r>
              <a:r>
                <a:rPr lang="en-US" altLang="zh-CN" sz="1100" dirty="0" smtClean="0"/>
                <a:t>1</a:t>
              </a:r>
              <a:endParaRPr lang="zh-CN" altLang="en-US" sz="1100" dirty="0"/>
            </a:p>
          </p:txBody>
        </p:sp>
        <p:sp>
          <p:nvSpPr>
            <p:cNvPr id="22" name="矩形 21"/>
            <p:cNvSpPr/>
            <p:nvPr/>
          </p:nvSpPr>
          <p:spPr>
            <a:xfrm>
              <a:off x="7272986" y="974329"/>
              <a:ext cx="1616461" cy="27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t>level </a:t>
              </a:r>
              <a:r>
                <a:rPr lang="en-US" altLang="zh-CN" sz="1100" dirty="0" smtClean="0"/>
                <a:t>2</a:t>
              </a:r>
              <a:endParaRPr lang="zh-CN" altLang="en-US" sz="1100" dirty="0"/>
            </a:p>
          </p:txBody>
        </p:sp>
        <p:grpSp>
          <p:nvGrpSpPr>
            <p:cNvPr id="26" name="组合 25"/>
            <p:cNvGrpSpPr/>
            <p:nvPr/>
          </p:nvGrpSpPr>
          <p:grpSpPr>
            <a:xfrm>
              <a:off x="5488176" y="3787688"/>
              <a:ext cx="834901" cy="530526"/>
              <a:chOff x="5585102" y="4004798"/>
              <a:chExt cx="934367" cy="917273"/>
            </a:xfrm>
          </p:grpSpPr>
          <p:sp>
            <p:nvSpPr>
              <p:cNvPr id="27" name="矩形 26"/>
              <p:cNvSpPr/>
              <p:nvPr/>
            </p:nvSpPr>
            <p:spPr>
              <a:xfrm>
                <a:off x="5585102" y="4004798"/>
                <a:ext cx="934367" cy="91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28" name="直接连接符 27"/>
              <p:cNvCxnSpPr>
                <a:stCxn id="27" idx="1"/>
                <a:endCxn id="27" idx="3"/>
              </p:cNvCxnSpPr>
              <p:nvPr/>
            </p:nvCxnSpPr>
            <p:spPr>
              <a:xfrm>
                <a:off x="5585102" y="4463435"/>
                <a:ext cx="9343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0"/>
                <a:endCxn id="27" idx="2"/>
              </p:cNvCxnSpPr>
              <p:nvPr/>
            </p:nvCxnSpPr>
            <p:spPr>
              <a:xfrm>
                <a:off x="6052286" y="4004798"/>
                <a:ext cx="0" cy="917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770267" y="4110349"/>
                <a:ext cx="131689" cy="27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1" name="矩形 30"/>
              <p:cNvSpPr/>
              <p:nvPr/>
            </p:nvSpPr>
            <p:spPr>
              <a:xfrm>
                <a:off x="5770028" y="4558080"/>
                <a:ext cx="131689" cy="27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2" name="矩形 31"/>
              <p:cNvSpPr/>
              <p:nvPr/>
            </p:nvSpPr>
            <p:spPr>
              <a:xfrm>
                <a:off x="6222142" y="4110115"/>
                <a:ext cx="131689" cy="27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3" name="矩形 32"/>
              <p:cNvSpPr/>
              <p:nvPr/>
            </p:nvSpPr>
            <p:spPr>
              <a:xfrm>
                <a:off x="6229449" y="4613537"/>
                <a:ext cx="124382" cy="2228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01" name="组合 200"/>
            <p:cNvGrpSpPr/>
            <p:nvPr/>
          </p:nvGrpSpPr>
          <p:grpSpPr>
            <a:xfrm>
              <a:off x="6875343" y="3773685"/>
              <a:ext cx="728071" cy="558231"/>
              <a:chOff x="6927843" y="3986076"/>
              <a:chExt cx="953496" cy="939219"/>
            </a:xfrm>
          </p:grpSpPr>
          <p:grpSp>
            <p:nvGrpSpPr>
              <p:cNvPr id="202" name="组合 201"/>
              <p:cNvGrpSpPr/>
              <p:nvPr/>
            </p:nvGrpSpPr>
            <p:grpSpPr>
              <a:xfrm>
                <a:off x="6927843" y="3986076"/>
                <a:ext cx="953496" cy="939219"/>
                <a:chOff x="6891268" y="3987208"/>
                <a:chExt cx="953496" cy="939219"/>
              </a:xfrm>
            </p:grpSpPr>
            <p:sp>
              <p:nvSpPr>
                <p:cNvPr id="212" name="矩形 211"/>
                <p:cNvSpPr/>
                <p:nvPr/>
              </p:nvSpPr>
              <p:spPr>
                <a:xfrm>
                  <a:off x="6891269" y="3987208"/>
                  <a:ext cx="953495" cy="9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213" name="直接连接符 212"/>
                <p:cNvCxnSpPr>
                  <a:stCxn id="212" idx="1"/>
                  <a:endCxn id="212" idx="3"/>
                </p:cNvCxnSpPr>
                <p:nvPr/>
              </p:nvCxnSpPr>
              <p:spPr>
                <a:xfrm>
                  <a:off x="6891269" y="4454640"/>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91268" y="4697759"/>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6891268" y="4229758"/>
                  <a:ext cx="953495" cy="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12" idx="0"/>
                  <a:endCxn id="212" idx="2"/>
                </p:cNvCxnSpPr>
                <p:nvPr/>
              </p:nvCxnSpPr>
              <p:spPr>
                <a:xfrm>
                  <a:off x="7368017" y="3987208"/>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7584368" y="3991564"/>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7105908" y="3991564"/>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3" name="矩形 202"/>
              <p:cNvSpPr/>
              <p:nvPr/>
            </p:nvSpPr>
            <p:spPr>
              <a:xfrm>
                <a:off x="6977731" y="4295470"/>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4" name="矩形 203"/>
              <p:cNvSpPr/>
              <p:nvPr/>
            </p:nvSpPr>
            <p:spPr>
              <a:xfrm>
                <a:off x="6979568" y="4535501"/>
                <a:ext cx="97160"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5" name="矩形 204"/>
              <p:cNvSpPr/>
              <p:nvPr/>
            </p:nvSpPr>
            <p:spPr>
              <a:xfrm>
                <a:off x="7219575" y="4295572"/>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6" name="矩形 205"/>
              <p:cNvSpPr/>
              <p:nvPr/>
            </p:nvSpPr>
            <p:spPr>
              <a:xfrm>
                <a:off x="7220778" y="4530185"/>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7" name="矩形 206"/>
              <p:cNvSpPr/>
              <p:nvPr/>
            </p:nvSpPr>
            <p:spPr>
              <a:xfrm>
                <a:off x="7210882" y="4027342"/>
                <a:ext cx="107515" cy="1746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8" name="矩形 207"/>
              <p:cNvSpPr/>
              <p:nvPr/>
            </p:nvSpPr>
            <p:spPr>
              <a:xfrm>
                <a:off x="7465669" y="4778602"/>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9" name="矩形 208"/>
              <p:cNvSpPr/>
              <p:nvPr/>
            </p:nvSpPr>
            <p:spPr>
              <a:xfrm>
                <a:off x="7697109" y="4535501"/>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0" name="矩形 209"/>
              <p:cNvSpPr/>
              <p:nvPr/>
            </p:nvSpPr>
            <p:spPr>
              <a:xfrm>
                <a:off x="7697109" y="4104492"/>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1" name="矩形 210"/>
              <p:cNvSpPr/>
              <p:nvPr/>
            </p:nvSpPr>
            <p:spPr>
              <a:xfrm>
                <a:off x="7698035" y="4294573"/>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19" name="组合 218"/>
            <p:cNvGrpSpPr/>
            <p:nvPr/>
          </p:nvGrpSpPr>
          <p:grpSpPr>
            <a:xfrm>
              <a:off x="7785918" y="3773685"/>
              <a:ext cx="693991" cy="565385"/>
              <a:chOff x="8225859" y="3967507"/>
              <a:chExt cx="953496" cy="950951"/>
            </a:xfrm>
          </p:grpSpPr>
          <p:grpSp>
            <p:nvGrpSpPr>
              <p:cNvPr id="220" name="组合 219"/>
              <p:cNvGrpSpPr/>
              <p:nvPr/>
            </p:nvGrpSpPr>
            <p:grpSpPr>
              <a:xfrm>
                <a:off x="8225859" y="3967507"/>
                <a:ext cx="953496" cy="950951"/>
                <a:chOff x="6891268" y="3987208"/>
                <a:chExt cx="953496" cy="950951"/>
              </a:xfrm>
            </p:grpSpPr>
            <p:sp>
              <p:nvSpPr>
                <p:cNvPr id="232" name="矩形 231"/>
                <p:cNvSpPr/>
                <p:nvPr/>
              </p:nvSpPr>
              <p:spPr>
                <a:xfrm>
                  <a:off x="6891269" y="3987208"/>
                  <a:ext cx="953495" cy="9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233" name="直接连接符 232"/>
                <p:cNvCxnSpPr>
                  <a:stCxn id="232" idx="1"/>
                  <a:endCxn id="232" idx="3"/>
                </p:cNvCxnSpPr>
                <p:nvPr/>
              </p:nvCxnSpPr>
              <p:spPr>
                <a:xfrm>
                  <a:off x="6891269" y="4454640"/>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6891268" y="4697759"/>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6891268" y="4219394"/>
                  <a:ext cx="953495" cy="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stCxn id="232" idx="0"/>
                  <a:endCxn id="232" idx="2"/>
                </p:cNvCxnSpPr>
                <p:nvPr/>
              </p:nvCxnSpPr>
              <p:spPr>
                <a:xfrm>
                  <a:off x="7368017" y="3987208"/>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7587201" y="4003296"/>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7105908" y="3996569"/>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1" name="矩形 220"/>
              <p:cNvSpPr/>
              <p:nvPr/>
            </p:nvSpPr>
            <p:spPr>
              <a:xfrm>
                <a:off x="8273282" y="4256603"/>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2" name="矩形 221"/>
              <p:cNvSpPr/>
              <p:nvPr/>
            </p:nvSpPr>
            <p:spPr>
              <a:xfrm>
                <a:off x="8494116" y="4538225"/>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3" name="矩形 222"/>
              <p:cNvSpPr/>
              <p:nvPr/>
            </p:nvSpPr>
            <p:spPr>
              <a:xfrm>
                <a:off x="8742220" y="4749781"/>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4" name="矩形 223"/>
              <p:cNvSpPr/>
              <p:nvPr/>
            </p:nvSpPr>
            <p:spPr>
              <a:xfrm>
                <a:off x="8997832" y="4516932"/>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5" name="矩形 224"/>
              <p:cNvSpPr/>
              <p:nvPr/>
            </p:nvSpPr>
            <p:spPr>
              <a:xfrm>
                <a:off x="8996429" y="4055120"/>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6" name="矩形 225"/>
              <p:cNvSpPr/>
              <p:nvPr/>
            </p:nvSpPr>
            <p:spPr>
              <a:xfrm>
                <a:off x="8996429" y="4287398"/>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7" name="矩形 226"/>
              <p:cNvSpPr/>
              <p:nvPr/>
            </p:nvSpPr>
            <p:spPr>
              <a:xfrm>
                <a:off x="8274073" y="4702331"/>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8" name="矩形 227"/>
              <p:cNvSpPr/>
              <p:nvPr/>
            </p:nvSpPr>
            <p:spPr>
              <a:xfrm>
                <a:off x="8494710" y="4731302"/>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9" name="矩形 228"/>
              <p:cNvSpPr/>
              <p:nvPr/>
            </p:nvSpPr>
            <p:spPr>
              <a:xfrm>
                <a:off x="8759866" y="4047104"/>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0" name="矩形 229"/>
              <p:cNvSpPr/>
              <p:nvPr/>
            </p:nvSpPr>
            <p:spPr>
              <a:xfrm>
                <a:off x="8758374" y="4262139"/>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1" name="矩形 230"/>
              <p:cNvSpPr/>
              <p:nvPr/>
            </p:nvSpPr>
            <p:spPr>
              <a:xfrm>
                <a:off x="8996429" y="4745983"/>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39" name="组合 238"/>
            <p:cNvGrpSpPr/>
            <p:nvPr/>
          </p:nvGrpSpPr>
          <p:grpSpPr>
            <a:xfrm>
              <a:off x="8684575" y="3780685"/>
              <a:ext cx="702483" cy="559600"/>
              <a:chOff x="9255865" y="3930361"/>
              <a:chExt cx="955972" cy="934865"/>
            </a:xfrm>
          </p:grpSpPr>
          <p:grpSp>
            <p:nvGrpSpPr>
              <p:cNvPr id="240" name="组合 239"/>
              <p:cNvGrpSpPr/>
              <p:nvPr/>
            </p:nvGrpSpPr>
            <p:grpSpPr>
              <a:xfrm>
                <a:off x="9255865" y="3930361"/>
                <a:ext cx="955972" cy="934865"/>
                <a:chOff x="9430135" y="5837273"/>
                <a:chExt cx="955972" cy="934865"/>
              </a:xfrm>
            </p:grpSpPr>
            <p:sp>
              <p:nvSpPr>
                <p:cNvPr id="252" name="矩形 251"/>
                <p:cNvSpPr/>
                <p:nvPr/>
              </p:nvSpPr>
              <p:spPr>
                <a:xfrm>
                  <a:off x="9432612" y="5837275"/>
                  <a:ext cx="953495" cy="93486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253" name="直接连接符 252"/>
                <p:cNvCxnSpPr/>
                <p:nvPr/>
              </p:nvCxnSpPr>
              <p:spPr>
                <a:xfrm>
                  <a:off x="9430136" y="6109648"/>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9430135" y="6351911"/>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9446636" y="6577320"/>
                  <a:ext cx="9204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a:stCxn id="252" idx="0"/>
                  <a:endCxn id="252" idx="2"/>
                </p:cNvCxnSpPr>
                <p:nvPr/>
              </p:nvCxnSpPr>
              <p:spPr>
                <a:xfrm>
                  <a:off x="9909360" y="5837275"/>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143175" y="5837274"/>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9643474" y="5837273"/>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组合 240"/>
              <p:cNvGrpSpPr/>
              <p:nvPr/>
            </p:nvGrpSpPr>
            <p:grpSpPr>
              <a:xfrm>
                <a:off x="9294276" y="3979213"/>
                <a:ext cx="848899" cy="834506"/>
                <a:chOff x="9294276" y="3979213"/>
                <a:chExt cx="848899" cy="834506"/>
              </a:xfrm>
            </p:grpSpPr>
            <p:sp>
              <p:nvSpPr>
                <p:cNvPr id="242" name="矩形 241"/>
                <p:cNvSpPr/>
                <p:nvPr/>
              </p:nvSpPr>
              <p:spPr>
                <a:xfrm>
                  <a:off x="10032145" y="4056102"/>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3" name="矩形 242"/>
                <p:cNvSpPr/>
                <p:nvPr/>
              </p:nvSpPr>
              <p:spPr>
                <a:xfrm>
                  <a:off x="10038822" y="4274092"/>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4" name="矩形 243"/>
                <p:cNvSpPr/>
                <p:nvPr/>
              </p:nvSpPr>
              <p:spPr>
                <a:xfrm>
                  <a:off x="9311508" y="4717376"/>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5" name="矩形 244"/>
                <p:cNvSpPr/>
                <p:nvPr/>
              </p:nvSpPr>
              <p:spPr>
                <a:xfrm>
                  <a:off x="9794635" y="4057428"/>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6" name="矩形 245"/>
                <p:cNvSpPr/>
                <p:nvPr/>
              </p:nvSpPr>
              <p:spPr>
                <a:xfrm>
                  <a:off x="10042554" y="4717376"/>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7" name="矩形 246"/>
                <p:cNvSpPr/>
                <p:nvPr/>
              </p:nvSpPr>
              <p:spPr>
                <a:xfrm>
                  <a:off x="9294276" y="3979213"/>
                  <a:ext cx="107515" cy="1746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8" name="矩形 247"/>
                <p:cNvSpPr/>
                <p:nvPr/>
              </p:nvSpPr>
              <p:spPr>
                <a:xfrm>
                  <a:off x="9311508" y="4494236"/>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9" name="矩形 248"/>
                <p:cNvSpPr/>
                <p:nvPr/>
              </p:nvSpPr>
              <p:spPr>
                <a:xfrm>
                  <a:off x="9544000" y="4057543"/>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50" name="矩形 249"/>
                <p:cNvSpPr/>
                <p:nvPr/>
              </p:nvSpPr>
              <p:spPr>
                <a:xfrm>
                  <a:off x="9579445" y="4494298"/>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51" name="矩形 250"/>
                <p:cNvSpPr/>
                <p:nvPr/>
              </p:nvSpPr>
              <p:spPr>
                <a:xfrm>
                  <a:off x="9806366" y="4495028"/>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grpSp>
          <p:nvGrpSpPr>
            <p:cNvPr id="265" name="组合 264"/>
            <p:cNvGrpSpPr/>
            <p:nvPr/>
          </p:nvGrpSpPr>
          <p:grpSpPr>
            <a:xfrm>
              <a:off x="2355274" y="3813923"/>
              <a:ext cx="875664" cy="519837"/>
              <a:chOff x="2505755" y="3685094"/>
              <a:chExt cx="710236" cy="519837"/>
            </a:xfrm>
          </p:grpSpPr>
          <p:sp>
            <p:nvSpPr>
              <p:cNvPr id="10" name="矩形 9"/>
              <p:cNvSpPr/>
              <p:nvPr/>
            </p:nvSpPr>
            <p:spPr>
              <a:xfrm>
                <a:off x="2505755" y="3685094"/>
                <a:ext cx="710236" cy="519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60" name="矩形 259"/>
              <p:cNvSpPr/>
              <p:nvPr/>
            </p:nvSpPr>
            <p:spPr>
              <a:xfrm>
                <a:off x="2821872" y="3774989"/>
                <a:ext cx="119804" cy="2730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Tree>
    <p:extLst>
      <p:ext uri="{BB962C8B-B14F-4D97-AF65-F5344CB8AC3E}">
        <p14:creationId xmlns:p14="http://schemas.microsoft.com/office/powerpoint/2010/main" val="2920119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11292702" cy="584775"/>
          </a:xfrm>
          <a:prstGeom prst="rect">
            <a:avLst/>
          </a:prstGeom>
          <a:noFill/>
        </p:spPr>
        <p:txBody>
          <a:bodyPr wrap="square" rtlCol="0">
            <a:spAutoFit/>
          </a:bodyPr>
          <a:lstStyle/>
          <a:p>
            <a:r>
              <a:rPr lang="zh-CN" altLang="en-US" sz="3200" b="1" kern="100" dirty="0">
                <a:latin typeface="+mn-ea"/>
                <a:cs typeface="Times New Roman" panose="02020603050405020304" pitchFamily="18" charset="0"/>
              </a:rPr>
              <a:t>基于核空间协同表示的分类器算法</a:t>
            </a:r>
            <a:endParaRPr lang="zh-CN" altLang="en-US" sz="3200" b="1" dirty="0">
              <a:latin typeface="+mn-ea"/>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27</a:t>
            </a:fld>
            <a:endParaRPr lang="zh-CN" altLang="en-US" dirty="0"/>
          </a:p>
        </p:txBody>
      </p:sp>
      <p:sp>
        <p:nvSpPr>
          <p:cNvPr id="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0" name="直接连接符 19"/>
          <p:cNvCxnSpPr/>
          <p:nvPr/>
        </p:nvCxnSpPr>
        <p:spPr>
          <a:xfrm>
            <a:off x="6006605" y="1370809"/>
            <a:ext cx="0" cy="5347901"/>
          </a:xfrm>
          <a:prstGeom prst="line">
            <a:avLst/>
          </a:prstGeom>
          <a:ln w="25400">
            <a:solidFill>
              <a:srgbClr val="0053A3"/>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05" y="1908889"/>
            <a:ext cx="2240684" cy="215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37"/>
          <p:cNvSpPr txBox="1">
            <a:spLocks noChangeArrowheads="1"/>
          </p:cNvSpPr>
          <p:nvPr/>
        </p:nvSpPr>
        <p:spPr bwMode="auto">
          <a:xfrm>
            <a:off x="2521904" y="2650255"/>
            <a:ext cx="373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dirty="0">
                <a:latin typeface="Times New Roman" panose="02020603050405020304" pitchFamily="18" charset="0"/>
                <a:cs typeface="Times New Roman" panose="02020603050405020304" pitchFamily="18" charset="0"/>
              </a:rPr>
              <a:t>F</a:t>
            </a:r>
            <a:endParaRPr lang="zh-CN" altLang="en-US" sz="2400" b="1" dirty="0">
              <a:latin typeface="Times New Roman" panose="02020603050405020304" pitchFamily="18" charset="0"/>
              <a:cs typeface="Times New Roman" panose="02020603050405020304" pitchFamily="18" charset="0"/>
            </a:endParaRPr>
          </a:p>
        </p:txBody>
      </p:sp>
      <p:cxnSp>
        <p:nvCxnSpPr>
          <p:cNvPr id="17" name="直接箭头连接符 35"/>
          <p:cNvCxnSpPr>
            <a:cxnSpLocks noChangeShapeType="1"/>
          </p:cNvCxnSpPr>
          <p:nvPr/>
        </p:nvCxnSpPr>
        <p:spPr bwMode="auto">
          <a:xfrm flipV="1">
            <a:off x="2367264" y="3289184"/>
            <a:ext cx="738764" cy="4164"/>
          </a:xfrm>
          <a:prstGeom prst="straightConnector1">
            <a:avLst/>
          </a:prstGeom>
          <a:noFill/>
          <a:ln w="9525" algn="ctr">
            <a:solidFill>
              <a:schemeClr val="tx2">
                <a:lumMod val="60000"/>
                <a:lumOff val="40000"/>
              </a:schemeClr>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5932" y="1917496"/>
            <a:ext cx="2449800" cy="217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75916" y="5016237"/>
            <a:ext cx="5320147" cy="1754326"/>
          </a:xfrm>
          <a:prstGeom prst="rect">
            <a:avLst/>
          </a:prstGeom>
          <a:noFill/>
        </p:spPr>
        <p:txBody>
          <a:bodyPr wrap="square" rtlCol="0">
            <a:spAutoFit/>
          </a:bodyPr>
          <a:lstStyle/>
          <a:p>
            <a:r>
              <a:rPr lang="en-US" altLang="zh-CN" dirty="0" smtClean="0"/>
              <a:t>      </a:t>
            </a:r>
            <a:r>
              <a:rPr lang="zh-CN" altLang="zh-CN" dirty="0">
                <a:solidFill>
                  <a:schemeClr val="accent1"/>
                </a:solidFill>
                <a:latin typeface="+mn-ea"/>
              </a:rPr>
              <a:t>核方法是一种通过低维空间的</a:t>
            </a:r>
            <a:r>
              <a:rPr lang="en-US" altLang="zh-CN" dirty="0">
                <a:solidFill>
                  <a:schemeClr val="accent1"/>
                </a:solidFill>
                <a:latin typeface="+mn-ea"/>
              </a:rPr>
              <a:t>“</a:t>
            </a:r>
            <a:r>
              <a:rPr lang="zh-CN" altLang="zh-CN" dirty="0">
                <a:solidFill>
                  <a:schemeClr val="accent1"/>
                </a:solidFill>
                <a:latin typeface="+mn-ea"/>
              </a:rPr>
              <a:t>核技巧</a:t>
            </a:r>
            <a:r>
              <a:rPr lang="en-US" altLang="zh-CN" dirty="0">
                <a:solidFill>
                  <a:schemeClr val="accent1"/>
                </a:solidFill>
                <a:latin typeface="+mn-ea"/>
              </a:rPr>
              <a:t>”</a:t>
            </a:r>
            <a:r>
              <a:rPr lang="zh-CN" altLang="zh-CN" dirty="0">
                <a:solidFill>
                  <a:schemeClr val="accent1"/>
                </a:solidFill>
                <a:latin typeface="+mn-ea"/>
              </a:rPr>
              <a:t>将低维空间中的特征非线性映射到高维空间以实现特征的线性可分，并避免了</a:t>
            </a:r>
            <a:r>
              <a:rPr lang="en-US" altLang="zh-CN" dirty="0">
                <a:solidFill>
                  <a:schemeClr val="accent1"/>
                </a:solidFill>
                <a:latin typeface="+mn-ea"/>
              </a:rPr>
              <a:t>“</a:t>
            </a:r>
            <a:r>
              <a:rPr lang="zh-CN" altLang="zh-CN" dirty="0">
                <a:solidFill>
                  <a:schemeClr val="accent1"/>
                </a:solidFill>
                <a:latin typeface="+mn-ea"/>
              </a:rPr>
              <a:t>维数灾难</a:t>
            </a:r>
            <a:r>
              <a:rPr lang="en-US" altLang="zh-CN" dirty="0">
                <a:solidFill>
                  <a:schemeClr val="accent1"/>
                </a:solidFill>
                <a:latin typeface="+mn-ea"/>
              </a:rPr>
              <a:t>”</a:t>
            </a:r>
            <a:r>
              <a:rPr lang="zh-CN" altLang="zh-CN" dirty="0">
                <a:solidFill>
                  <a:schemeClr val="accent1"/>
                </a:solidFill>
                <a:latin typeface="+mn-ea"/>
              </a:rPr>
              <a:t>的技术。通过核函数可以很容易将高维空间的内积运算转换成低维空间的核函数计算。</a:t>
            </a:r>
            <a:endParaRPr lang="zh-CN" altLang="en-US" dirty="0">
              <a:solidFill>
                <a:schemeClr val="accent1"/>
              </a:solidFill>
              <a:latin typeface="+mn-ea"/>
            </a:endParaRPr>
          </a:p>
          <a:p>
            <a:endParaRPr lang="zh-CN" altLang="en-US" dirty="0"/>
          </a:p>
        </p:txBody>
      </p:sp>
      <p:grpSp>
        <p:nvGrpSpPr>
          <p:cNvPr id="25" name="组合 24"/>
          <p:cNvGrpSpPr/>
          <p:nvPr/>
        </p:nvGrpSpPr>
        <p:grpSpPr>
          <a:xfrm>
            <a:off x="6619083" y="1093173"/>
            <a:ext cx="4094373" cy="2604308"/>
            <a:chOff x="2989716" y="1298592"/>
            <a:chExt cx="4094373" cy="2990328"/>
          </a:xfrm>
        </p:grpSpPr>
        <p:sp>
          <p:nvSpPr>
            <p:cNvPr id="26" name="文本框 25"/>
            <p:cNvSpPr txBox="1"/>
            <p:nvPr/>
          </p:nvSpPr>
          <p:spPr>
            <a:xfrm>
              <a:off x="4058005" y="2238418"/>
              <a:ext cx="1159585" cy="2473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800" dirty="0" smtClean="0"/>
                <a:t>Synthetic kernel </a:t>
              </a:r>
              <a:endParaRPr lang="zh-CN" altLang="en-US" sz="800" dirty="0"/>
            </a:p>
          </p:txBody>
        </p:sp>
        <p:sp>
          <p:nvSpPr>
            <p:cNvPr id="27" name="文本框 26"/>
            <p:cNvSpPr txBox="1"/>
            <p:nvPr/>
          </p:nvSpPr>
          <p:spPr>
            <a:xfrm>
              <a:off x="4658332" y="2815156"/>
              <a:ext cx="731019" cy="215444"/>
            </a:xfrm>
            <a:prstGeom prst="rect">
              <a:avLst/>
            </a:prstGeom>
            <a:noFill/>
          </p:spPr>
          <p:txBody>
            <a:bodyPr wrap="square" rtlCol="0">
              <a:spAutoFit/>
            </a:bodyPr>
            <a:lstStyle/>
            <a:p>
              <a:r>
                <a:rPr lang="en-US" altLang="zh-CN" sz="800" b="1" dirty="0" smtClean="0"/>
                <a:t>…</a:t>
              </a:r>
              <a:endParaRPr lang="zh-CN" altLang="en-US" sz="800" b="1" dirty="0"/>
            </a:p>
          </p:txBody>
        </p:sp>
        <p:cxnSp>
          <p:nvCxnSpPr>
            <p:cNvPr id="28" name="直接箭头连接符 27"/>
            <p:cNvCxnSpPr>
              <a:stCxn id="48" idx="0"/>
              <a:endCxn id="26" idx="2"/>
            </p:cNvCxnSpPr>
            <p:nvPr/>
          </p:nvCxnSpPr>
          <p:spPr>
            <a:xfrm flipV="1">
              <a:off x="4325451" y="2485796"/>
              <a:ext cx="312347" cy="34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9" idx="0"/>
              <a:endCxn id="26" idx="2"/>
            </p:cNvCxnSpPr>
            <p:nvPr/>
          </p:nvCxnSpPr>
          <p:spPr>
            <a:xfrm flipH="1" flipV="1">
              <a:off x="4637798" y="2485796"/>
              <a:ext cx="804852" cy="350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3464485" y="2486305"/>
                  <a:ext cx="764226" cy="2225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smtClean="0">
                                <a:latin typeface="Cambria Math" panose="02040503050406030204" pitchFamily="18" charset="0"/>
                              </a:rPr>
                              <m:t>𝛽</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464485" y="2486305"/>
                  <a:ext cx="764226" cy="222562"/>
                </a:xfrm>
                <a:prstGeom prst="rect">
                  <a:avLst/>
                </a:prstGeom>
                <a:blipFill>
                  <a:blip r:embed="rId5"/>
                  <a:stretch>
                    <a:fillRect b="-12500"/>
                  </a:stretch>
                </a:blipFill>
              </p:spPr>
              <p:txBody>
                <a:bodyPr/>
                <a:lstStyle/>
                <a:p>
                  <a:r>
                    <a:rPr lang="zh-CN" altLang="en-US">
                      <a:noFill/>
                    </a:rPr>
                    <a:t> </a:t>
                  </a:r>
                </a:p>
              </p:txBody>
            </p:sp>
          </mc:Fallback>
        </mc:AlternateContent>
        <p:sp>
          <p:nvSpPr>
            <p:cNvPr id="31" name="文本框 30"/>
            <p:cNvSpPr txBox="1"/>
            <p:nvPr/>
          </p:nvSpPr>
          <p:spPr>
            <a:xfrm>
              <a:off x="4143791" y="3363890"/>
              <a:ext cx="400240" cy="2154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800" dirty="0" smtClean="0"/>
                <a:t>   S</a:t>
              </a:r>
              <a:endParaRPr lang="zh-CN" altLang="en-US" sz="800" dirty="0"/>
            </a:p>
          </p:txBody>
        </p:sp>
        <p:cxnSp>
          <p:nvCxnSpPr>
            <p:cNvPr id="32" name="直接箭头连接符 31"/>
            <p:cNvCxnSpPr>
              <a:stCxn id="44" idx="0"/>
              <a:endCxn id="31" idx="2"/>
            </p:cNvCxnSpPr>
            <p:nvPr/>
          </p:nvCxnSpPr>
          <p:spPr>
            <a:xfrm flipH="1" flipV="1">
              <a:off x="4343911" y="3579334"/>
              <a:ext cx="5136" cy="46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684817" y="3371257"/>
              <a:ext cx="630458" cy="215444"/>
            </a:xfrm>
            <a:prstGeom prst="rect">
              <a:avLst/>
            </a:prstGeom>
            <a:noFill/>
          </p:spPr>
          <p:txBody>
            <a:bodyPr wrap="square" rtlCol="0">
              <a:spAutoFit/>
            </a:bodyPr>
            <a:lstStyle/>
            <a:p>
              <a:r>
                <a:rPr lang="en-US" altLang="zh-CN" sz="800" b="1" dirty="0" smtClean="0"/>
                <a:t>…</a:t>
              </a:r>
              <a:endParaRPr lang="zh-CN" altLang="en-US" sz="800" b="1" dirty="0"/>
            </a:p>
          </p:txBody>
        </p:sp>
        <p:cxnSp>
          <p:nvCxnSpPr>
            <p:cNvPr id="34" name="直接箭头连接符 33"/>
            <p:cNvCxnSpPr>
              <a:stCxn id="44" idx="0"/>
              <a:endCxn id="45" idx="2"/>
            </p:cNvCxnSpPr>
            <p:nvPr/>
          </p:nvCxnSpPr>
          <p:spPr>
            <a:xfrm flipH="1" flipV="1">
              <a:off x="3325178" y="3615389"/>
              <a:ext cx="1023869" cy="426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44" idx="0"/>
            </p:cNvCxnSpPr>
            <p:nvPr/>
          </p:nvCxnSpPr>
          <p:spPr>
            <a:xfrm flipV="1">
              <a:off x="4349047" y="3556123"/>
              <a:ext cx="464736" cy="485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4" idx="0"/>
              <a:endCxn id="46" idx="2"/>
            </p:cNvCxnSpPr>
            <p:nvPr/>
          </p:nvCxnSpPr>
          <p:spPr>
            <a:xfrm flipV="1">
              <a:off x="4349047" y="3515973"/>
              <a:ext cx="1092966" cy="525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4812801" y="3061069"/>
              <a:ext cx="982" cy="28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4341627" y="3068232"/>
              <a:ext cx="1" cy="295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7" idx="0"/>
              <a:endCxn id="26" idx="2"/>
            </p:cNvCxnSpPr>
            <p:nvPr/>
          </p:nvCxnSpPr>
          <p:spPr>
            <a:xfrm flipV="1">
              <a:off x="3325177" y="2485796"/>
              <a:ext cx="1312621" cy="35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26" idx="2"/>
            </p:cNvCxnSpPr>
            <p:nvPr/>
          </p:nvCxnSpPr>
          <p:spPr>
            <a:xfrm flipH="1" flipV="1">
              <a:off x="4637798" y="2485796"/>
              <a:ext cx="180094" cy="40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6" idx="0"/>
              <a:endCxn id="50" idx="2"/>
            </p:cNvCxnSpPr>
            <p:nvPr/>
          </p:nvCxnSpPr>
          <p:spPr>
            <a:xfrm flipH="1" flipV="1">
              <a:off x="4637671" y="2017439"/>
              <a:ext cx="127" cy="22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4116506" y="2474291"/>
                  <a:ext cx="521165" cy="2225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smtClean="0">
                                <a:latin typeface="Cambria Math" panose="02040503050406030204" pitchFamily="18" charset="0"/>
                              </a:rPr>
                              <m:t>𝛽</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116506" y="2474291"/>
                  <a:ext cx="521165" cy="22256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4953317" y="2487504"/>
                  <a:ext cx="686645" cy="215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b="0" i="1" smtClean="0">
                                <a:latin typeface="Cambria Math" panose="02040503050406030204" pitchFamily="18" charset="0"/>
                              </a:rPr>
                              <m:t>𝑀</m:t>
                            </m:r>
                          </m:sub>
                        </m:sSub>
                      </m:oMath>
                    </m:oMathPara>
                  </a14:m>
                  <a:endParaRPr lang="zh-CN" altLang="en-US" sz="800" dirty="0"/>
                </a:p>
              </p:txBody>
            </p:sp>
          </mc:Choice>
          <mc:Fallback xmlns="">
            <p:sp>
              <p:nvSpPr>
                <p:cNvPr id="43" name="文本框 42"/>
                <p:cNvSpPr txBox="1">
                  <a:spLocks noRot="1" noChangeAspect="1" noMove="1" noResize="1" noEditPoints="1" noAdjustHandles="1" noChangeArrowheads="1" noChangeShapeType="1" noTextEdit="1"/>
                </p:cNvSpPr>
                <p:nvPr/>
              </p:nvSpPr>
              <p:spPr>
                <a:xfrm>
                  <a:off x="4953317" y="2487504"/>
                  <a:ext cx="686645" cy="215443"/>
                </a:xfrm>
                <a:prstGeom prst="rect">
                  <a:avLst/>
                </a:prstGeom>
                <a:blipFill>
                  <a:blip r:embed="rId7"/>
                  <a:stretch>
                    <a:fillRect b="-16129"/>
                  </a:stretch>
                </a:blipFill>
              </p:spPr>
              <p:txBody>
                <a:bodyPr/>
                <a:lstStyle/>
                <a:p>
                  <a:r>
                    <a:rPr lang="zh-CN" altLang="en-US">
                      <a:noFill/>
                    </a:rPr>
                    <a:t> </a:t>
                  </a:r>
                </a:p>
              </p:txBody>
            </p:sp>
          </mc:Fallback>
        </mc:AlternateContent>
        <p:sp>
          <p:nvSpPr>
            <p:cNvPr id="44" name="文本框 43"/>
            <p:cNvSpPr txBox="1"/>
            <p:nvPr/>
          </p:nvSpPr>
          <p:spPr>
            <a:xfrm>
              <a:off x="3654628" y="4041542"/>
              <a:ext cx="1388837" cy="2473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800" dirty="0" smtClean="0"/>
                <a:t>Input data</a:t>
              </a:r>
              <a:endParaRPr lang="zh-CN" altLang="en-US" sz="800" dirty="0"/>
            </a:p>
          </p:txBody>
        </p:sp>
        <p:sp>
          <p:nvSpPr>
            <p:cNvPr id="45" name="文本框 44"/>
            <p:cNvSpPr txBox="1"/>
            <p:nvPr/>
          </p:nvSpPr>
          <p:spPr>
            <a:xfrm>
              <a:off x="3037619" y="3399946"/>
              <a:ext cx="575117" cy="2154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800" dirty="0" smtClean="0"/>
                <a:t>   C </a:t>
              </a:r>
              <a:endParaRPr lang="zh-CN" altLang="en-US" sz="800" dirty="0"/>
            </a:p>
          </p:txBody>
        </p:sp>
        <p:sp>
          <p:nvSpPr>
            <p:cNvPr id="46" name="文本框 45"/>
            <p:cNvSpPr txBox="1"/>
            <p:nvPr/>
          </p:nvSpPr>
          <p:spPr>
            <a:xfrm>
              <a:off x="5134707" y="3300529"/>
              <a:ext cx="614612" cy="2154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800" dirty="0" smtClean="0"/>
                <a:t>   H</a:t>
              </a:r>
              <a:endParaRPr lang="zh-CN" altLang="en-US" sz="800" dirty="0"/>
            </a:p>
          </p:txBody>
        </p:sp>
        <p:sp>
          <p:nvSpPr>
            <p:cNvPr id="47" name="文本框 46"/>
            <p:cNvSpPr txBox="1"/>
            <p:nvPr/>
          </p:nvSpPr>
          <p:spPr>
            <a:xfrm>
              <a:off x="2989716" y="2840311"/>
              <a:ext cx="670922" cy="2473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800" dirty="0" smtClean="0"/>
                <a:t>Kernel C</a:t>
              </a:r>
              <a:endParaRPr lang="zh-CN" altLang="en-US" sz="800" dirty="0"/>
            </a:p>
          </p:txBody>
        </p:sp>
        <p:sp>
          <p:nvSpPr>
            <p:cNvPr id="48" name="文本框 47"/>
            <p:cNvSpPr txBox="1"/>
            <p:nvPr/>
          </p:nvSpPr>
          <p:spPr>
            <a:xfrm>
              <a:off x="3989860" y="2830464"/>
              <a:ext cx="671181" cy="2154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800" dirty="0" smtClean="0"/>
                <a:t>Kernel S</a:t>
              </a:r>
              <a:endParaRPr lang="zh-CN" altLang="en-US" sz="800" dirty="0"/>
            </a:p>
          </p:txBody>
        </p:sp>
        <p:sp>
          <p:nvSpPr>
            <p:cNvPr id="49" name="文本框 48"/>
            <p:cNvSpPr txBox="1"/>
            <p:nvPr/>
          </p:nvSpPr>
          <p:spPr>
            <a:xfrm>
              <a:off x="5061993" y="2836564"/>
              <a:ext cx="761314" cy="2154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800" dirty="0" smtClean="0"/>
                <a:t>Kernel H</a:t>
              </a:r>
              <a:endParaRPr lang="zh-CN" altLang="en-US" sz="800" dirty="0"/>
            </a:p>
          </p:txBody>
        </p:sp>
        <p:sp>
          <p:nvSpPr>
            <p:cNvPr id="50" name="文本框 49"/>
            <p:cNvSpPr txBox="1"/>
            <p:nvPr/>
          </p:nvSpPr>
          <p:spPr>
            <a:xfrm>
              <a:off x="3726137" y="1770061"/>
              <a:ext cx="1823068" cy="2473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800" dirty="0"/>
                <a:t>Classifier or regression function</a:t>
              </a:r>
              <a:endParaRPr lang="zh-CN" altLang="en-US" sz="800" dirty="0"/>
            </a:p>
          </p:txBody>
        </p:sp>
        <p:sp>
          <p:nvSpPr>
            <p:cNvPr id="51" name="文本框 50"/>
            <p:cNvSpPr txBox="1"/>
            <p:nvPr/>
          </p:nvSpPr>
          <p:spPr>
            <a:xfrm>
              <a:off x="4137482" y="1301704"/>
              <a:ext cx="1002207" cy="2473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800" dirty="0"/>
                <a:t>Results output</a:t>
              </a:r>
              <a:endParaRPr lang="zh-CN" altLang="en-US" sz="800" dirty="0"/>
            </a:p>
          </p:txBody>
        </p:sp>
        <p:sp>
          <p:nvSpPr>
            <p:cNvPr id="52" name="文本框 51"/>
            <p:cNvSpPr txBox="1"/>
            <p:nvPr/>
          </p:nvSpPr>
          <p:spPr>
            <a:xfrm>
              <a:off x="5871785" y="3268858"/>
              <a:ext cx="1212304" cy="247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800" dirty="0"/>
                <a:t>The feature space</a:t>
              </a:r>
              <a:endParaRPr lang="zh-CN" altLang="en-US" sz="800" dirty="0"/>
            </a:p>
          </p:txBody>
        </p:sp>
        <p:sp>
          <p:nvSpPr>
            <p:cNvPr id="53" name="文本框 52"/>
            <p:cNvSpPr txBox="1"/>
            <p:nvPr/>
          </p:nvSpPr>
          <p:spPr>
            <a:xfrm>
              <a:off x="6241793" y="2809525"/>
              <a:ext cx="842296" cy="247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800" dirty="0" smtClean="0"/>
                <a:t>Kernel space</a:t>
              </a:r>
              <a:endParaRPr lang="zh-CN" altLang="en-US" sz="800" dirty="0"/>
            </a:p>
          </p:txBody>
        </p:sp>
        <p:sp>
          <p:nvSpPr>
            <p:cNvPr id="54" name="文本框 53"/>
            <p:cNvSpPr txBox="1"/>
            <p:nvPr/>
          </p:nvSpPr>
          <p:spPr>
            <a:xfrm>
              <a:off x="5699192" y="2244310"/>
              <a:ext cx="1384897" cy="247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800" dirty="0"/>
                <a:t>Synthetic </a:t>
              </a:r>
              <a:r>
                <a:rPr lang="en-US" altLang="zh-CN" sz="800" dirty="0" smtClean="0"/>
                <a:t>kernel space </a:t>
              </a:r>
              <a:endParaRPr lang="zh-CN" altLang="en-US" sz="800" dirty="0"/>
            </a:p>
          </p:txBody>
        </p:sp>
        <p:sp>
          <p:nvSpPr>
            <p:cNvPr id="55" name="文本框 54"/>
            <p:cNvSpPr txBox="1"/>
            <p:nvPr/>
          </p:nvSpPr>
          <p:spPr>
            <a:xfrm>
              <a:off x="5699192" y="1756538"/>
              <a:ext cx="1368238" cy="247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800" dirty="0"/>
                <a:t>Classifier or regression</a:t>
              </a:r>
              <a:endParaRPr lang="zh-CN" altLang="en-US" sz="800" dirty="0"/>
            </a:p>
          </p:txBody>
        </p:sp>
        <p:sp>
          <p:nvSpPr>
            <p:cNvPr id="56" name="文本框 55"/>
            <p:cNvSpPr txBox="1"/>
            <p:nvPr/>
          </p:nvSpPr>
          <p:spPr>
            <a:xfrm>
              <a:off x="5331935" y="1298592"/>
              <a:ext cx="1752154" cy="247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800" dirty="0"/>
                <a:t>Class label or predicted value</a:t>
              </a:r>
              <a:endParaRPr lang="zh-CN" altLang="en-US" sz="800" dirty="0"/>
            </a:p>
          </p:txBody>
        </p:sp>
        <p:cxnSp>
          <p:nvCxnSpPr>
            <p:cNvPr id="57" name="直接箭头连接符 56"/>
            <p:cNvCxnSpPr>
              <a:stCxn id="45" idx="0"/>
              <a:endCxn id="47" idx="2"/>
            </p:cNvCxnSpPr>
            <p:nvPr/>
          </p:nvCxnSpPr>
          <p:spPr>
            <a:xfrm flipH="1" flipV="1">
              <a:off x="3325177" y="3087689"/>
              <a:ext cx="1" cy="312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0" idx="0"/>
              <a:endCxn id="51" idx="2"/>
            </p:cNvCxnSpPr>
            <p:nvPr/>
          </p:nvCxnSpPr>
          <p:spPr>
            <a:xfrm flipV="1">
              <a:off x="4637671" y="1549082"/>
              <a:ext cx="915" cy="22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7043829" y="3794345"/>
            <a:ext cx="2784918" cy="369332"/>
          </a:xfrm>
          <a:prstGeom prst="rect">
            <a:avLst/>
          </a:prstGeom>
          <a:noFill/>
        </p:spPr>
        <p:txBody>
          <a:bodyPr wrap="square" rtlCol="0">
            <a:spAutoFit/>
          </a:bodyPr>
          <a:lstStyle/>
          <a:p>
            <a:pPr algn="ctr"/>
            <a:r>
              <a:rPr lang="zh-CN" altLang="en-US" dirty="0" smtClean="0"/>
              <a:t>多核学习模型</a:t>
            </a: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6027732" y="4220850"/>
                <a:ext cx="5929745" cy="2293705"/>
              </a:xfrm>
              <a:prstGeom prst="rect">
                <a:avLst/>
              </a:prstGeom>
              <a:noFill/>
            </p:spPr>
            <p:txBody>
              <a:bodyPr wrap="square" rtlCol="0">
                <a:spAutoFit/>
              </a:bodyPr>
              <a:lstStyle/>
              <a:p>
                <a:r>
                  <a:rPr lang="zh-CN" altLang="en-US" dirty="0">
                    <a:solidFill>
                      <a:schemeClr val="accent1"/>
                    </a:solidFill>
                    <a:latin typeface="+mn-ea"/>
                  </a:rPr>
                  <a:t>最简单也是最常用的一种方法就是将核函数</a:t>
                </a:r>
                <a14:m>
                  <m:oMath xmlns:m="http://schemas.openxmlformats.org/officeDocument/2006/math">
                    <m:r>
                      <a:rPr lang="el-GR" altLang="zh-CN" i="1">
                        <a:latin typeface="Cambria Math" panose="02040503050406030204" pitchFamily="18" charset="0"/>
                      </a:rPr>
                      <m:t>𝛫</m:t>
                    </m:r>
                    <m:d>
                      <m:dPr>
                        <m:ctrlPr>
                          <a:rPr lang="el-GR" altLang="zh-CN" i="1">
                            <a:latin typeface="Cambria Math" panose="02040503050406030204" pitchFamily="18" charset="0"/>
                          </a:rPr>
                        </m:ctrlPr>
                      </m:dPr>
                      <m:e>
                        <m:r>
                          <a:rPr lang="el-GR" altLang="zh-CN" i="1">
                            <a:latin typeface="Cambria Math" panose="02040503050406030204" pitchFamily="18" charset="0"/>
                          </a:rPr>
                          <m:t>𝛸</m:t>
                        </m:r>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l-GR" altLang="zh-CN" i="1">
                                <a:latin typeface="Cambria Math" panose="02040503050406030204" pitchFamily="18" charset="0"/>
                              </a:rPr>
                              <m:t>𝛸</m:t>
                            </m:r>
                          </m:e>
                          <m:sup>
                            <m:r>
                              <a:rPr lang="zh-CN" altLang="en-US" i="1">
                                <a:latin typeface="Cambria Math" panose="02040503050406030204" pitchFamily="18" charset="0"/>
                              </a:rPr>
                              <m:t>‘</m:t>
                            </m:r>
                          </m:sup>
                        </m:sSup>
                      </m:e>
                    </m:d>
                  </m:oMath>
                </a14:m>
                <a:r>
                  <a:rPr lang="zh-CN" altLang="en-US" dirty="0">
                    <a:solidFill>
                      <a:schemeClr val="accent1"/>
                    </a:solidFill>
                    <a:latin typeface="+mn-ea"/>
                  </a:rPr>
                  <a:t>表示成多个基核的组合形式，如下：</a:t>
                </a:r>
                <a:endParaRPr lang="en-US" altLang="zh-CN" dirty="0">
                  <a:solidFill>
                    <a:schemeClr val="accent1"/>
                  </a:solidFill>
                  <a:latin typeface="+mn-ea"/>
                </a:endParaRPr>
              </a:p>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Κ</m:t>
                      </m:r>
                      <m:d>
                        <m:dPr>
                          <m:ctrlPr>
                            <a:rPr lang="el-GR"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Χ</m:t>
                          </m:r>
                          <m:r>
                            <a:rPr lang="zh-CN" altLang="en-US"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Χ</m:t>
                              </m:r>
                            </m:e>
                            <m:sup>
                              <m:r>
                                <a:rPr lang="zh-CN" altLang="en-US" i="1">
                                  <a:latin typeface="Cambria Math" panose="02040503050406030204" pitchFamily="18" charset="0"/>
                                  <a:ea typeface="Cambria Math" panose="02040503050406030204" pitchFamily="18" charset="0"/>
                                </a:rPr>
                                <m:t>‘</m:t>
                              </m:r>
                            </m:sup>
                          </m:sSup>
                        </m:e>
                      </m:d>
                      <m:r>
                        <a:rPr lang="en-US" altLang="zh-CN" i="1">
                          <a:latin typeface="Cambria Math" panose="02040503050406030204" pitchFamily="18" charset="0"/>
                          <a:ea typeface="Cambria Math" panose="02040503050406030204" pitchFamily="18" charset="0"/>
                        </a:rPr>
                        <m:t>=</m:t>
                      </m:r>
                      <m:nary>
                        <m:naryPr>
                          <m:chr m:val="∑"/>
                          <m:ctrlPr>
                            <a:rPr lang="en-US" altLang="zh-CN" i="1">
                              <a:latin typeface="Cambria Math" panose="02040503050406030204" pitchFamily="18" charset="0"/>
                              <a:ea typeface="Cambria Math" panose="02040503050406030204" pitchFamily="18" charset="0"/>
                            </a:rPr>
                          </m:ctrlPr>
                        </m:naryPr>
                        <m:sub>
                          <m:r>
                            <m:rPr>
                              <m:sty m:val="p"/>
                              <m:brk m:alnAt="23"/>
                            </m:rPr>
                            <a:rPr lang="en-US" altLang="zh-CN" i="1">
                              <a:latin typeface="Cambria Math" panose="02040503050406030204" pitchFamily="18" charset="0"/>
                              <a:ea typeface="Cambria Math" panose="02040503050406030204" pitchFamily="18" charset="0"/>
                            </a:rPr>
                            <m:t>m</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𝑀</m:t>
                          </m:r>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𝑚</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𝐾</m:t>
                              </m:r>
                            </m:e>
                            <m:sub>
                              <m:r>
                                <a:rPr lang="en-US" altLang="zh-CN" i="1">
                                  <a:latin typeface="Cambria Math" panose="02040503050406030204" pitchFamily="18" charset="0"/>
                                  <a:ea typeface="Cambria Math" panose="02040503050406030204" pitchFamily="18" charset="0"/>
                                </a:rPr>
                                <m:t>𝑚</m:t>
                              </m:r>
                            </m:sub>
                          </m:sSub>
                        </m:e>
                      </m:nary>
                      <m:d>
                        <m:dPr>
                          <m:ctrlPr>
                            <a:rPr lang="en-US"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Χ</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Χ</m:t>
                              </m:r>
                            </m:e>
                            <m:sup>
                              <m:r>
                                <a:rPr lang="en-US" altLang="zh-CN" i="1">
                                  <a:latin typeface="Cambria Math" panose="02040503050406030204" pitchFamily="18" charset="0"/>
                                  <a:ea typeface="Cambria Math" panose="02040503050406030204" pitchFamily="18" charset="0"/>
                                </a:rPr>
                                <m:t>′</m:t>
                              </m:r>
                            </m:sup>
                          </m:sSup>
                        </m:e>
                      </m:d>
                    </m:oMath>
                  </m:oMathPara>
                </a14:m>
                <a:endParaRPr lang="en-US" altLang="zh-CN" dirty="0">
                  <a:solidFill>
                    <a:schemeClr val="accent1"/>
                  </a:solidFill>
                </a:endParaRPr>
              </a:p>
              <a:p>
                <a:endParaRPr lang="en-US" altLang="zh-CN" dirty="0">
                  <a:solidFill>
                    <a:schemeClr val="accent1"/>
                  </a:solidFill>
                </a:endParaRPr>
              </a:p>
              <a:p>
                <a:r>
                  <a:rPr lang="zh-CN" altLang="en-US" dirty="0">
                    <a:solidFill>
                      <a:schemeClr val="accent1"/>
                    </a:solidFill>
                    <a:latin typeface="+mn-ea"/>
                  </a:rPr>
                  <a:t>其中，</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𝑑</m:t>
                        </m:r>
                      </m:e>
                      <m:sub>
                        <m:r>
                          <a:rPr lang="en-US" altLang="zh-CN" i="1">
                            <a:solidFill>
                              <a:schemeClr val="accent1"/>
                            </a:solidFill>
                            <a:latin typeface="Cambria Math" panose="02040503050406030204" pitchFamily="18" charset="0"/>
                          </a:rPr>
                          <m:t>𝑚</m:t>
                        </m:r>
                      </m:sub>
                    </m:sSub>
                    <m:r>
                      <a:rPr lang="en-US" altLang="zh-CN" i="1">
                        <a:solidFill>
                          <a:schemeClr val="accent1"/>
                        </a:solidFill>
                        <a:latin typeface="Cambria Math" panose="02040503050406030204" pitchFamily="18" charset="0"/>
                      </a:rPr>
                      <m:t>≥0</m:t>
                    </m:r>
                  </m:oMath>
                </a14:m>
                <a:r>
                  <a:rPr lang="zh-CN" altLang="en-US" dirty="0">
                    <a:solidFill>
                      <a:schemeClr val="accent1"/>
                    </a:solidFill>
                    <a:latin typeface="+mn-ea"/>
                  </a:rPr>
                  <a:t>，</a:t>
                </a:r>
                <a14:m>
                  <m:oMath xmlns:m="http://schemas.openxmlformats.org/officeDocument/2006/math">
                    <m:nary>
                      <m:naryPr>
                        <m:chr m:val="∑"/>
                        <m:ctrlPr>
                          <a:rPr lang="en-US" altLang="zh-CN" i="1">
                            <a:solidFill>
                              <a:schemeClr val="accent1"/>
                            </a:solidFill>
                            <a:latin typeface="Cambria Math" panose="02040503050406030204" pitchFamily="18" charset="0"/>
                          </a:rPr>
                        </m:ctrlPr>
                      </m:naryPr>
                      <m:sub>
                        <m:r>
                          <m:rPr>
                            <m:sty m:val="p"/>
                            <m:brk m:alnAt="23"/>
                          </m:rPr>
                          <a:rPr lang="en-US" altLang="zh-CN" i="1">
                            <a:solidFill>
                              <a:schemeClr val="accent1"/>
                            </a:solidFill>
                            <a:latin typeface="Cambria Math" panose="02040503050406030204" pitchFamily="18" charset="0"/>
                          </a:rPr>
                          <m:t>m</m:t>
                        </m:r>
                        <m:r>
                          <a:rPr lang="en-US" altLang="zh-CN" i="1">
                            <a:solidFill>
                              <a:schemeClr val="accent1"/>
                            </a:solidFill>
                            <a:latin typeface="Cambria Math" panose="02040503050406030204" pitchFamily="18" charset="0"/>
                          </a:rPr>
                          <m:t>=1</m:t>
                        </m:r>
                      </m:sub>
                      <m:sup>
                        <m:r>
                          <a:rPr lang="en-US" altLang="zh-CN" i="1">
                            <a:solidFill>
                              <a:schemeClr val="accent1"/>
                            </a:solidFill>
                            <a:latin typeface="Cambria Math" panose="02040503050406030204" pitchFamily="18" charset="0"/>
                          </a:rPr>
                          <m:t>𝑀</m:t>
                        </m:r>
                      </m:sup>
                      <m:e>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𝑑</m:t>
                            </m:r>
                          </m:e>
                          <m:sub>
                            <m:r>
                              <a:rPr lang="en-US" altLang="zh-CN" i="1">
                                <a:solidFill>
                                  <a:schemeClr val="accent1"/>
                                </a:solidFill>
                                <a:latin typeface="Cambria Math" panose="02040503050406030204" pitchFamily="18" charset="0"/>
                              </a:rPr>
                              <m:t>𝑚</m:t>
                            </m:r>
                          </m:sub>
                        </m:sSub>
                        <m:r>
                          <a:rPr lang="en-US" altLang="zh-CN" i="1">
                            <a:solidFill>
                              <a:schemeClr val="accent1"/>
                            </a:solidFill>
                            <a:latin typeface="Cambria Math" panose="02040503050406030204" pitchFamily="18" charset="0"/>
                          </a:rPr>
                          <m:t>=1</m:t>
                        </m:r>
                      </m:e>
                    </m:nary>
                  </m:oMath>
                </a14:m>
                <a:r>
                  <a:rPr lang="zh-CN" altLang="en-US" dirty="0">
                    <a:solidFill>
                      <a:schemeClr val="accent1"/>
                    </a:solidFill>
                    <a:latin typeface="+mn-ea"/>
                  </a:rPr>
                  <a:t>，</a:t>
                </a:r>
                <a14:m>
                  <m:oMath xmlns:m="http://schemas.openxmlformats.org/officeDocument/2006/math">
                    <m:r>
                      <a:rPr lang="en-US" altLang="zh-CN" i="1" dirty="0">
                        <a:solidFill>
                          <a:schemeClr val="accent1"/>
                        </a:solidFill>
                        <a:latin typeface="Cambria Math" panose="02040503050406030204" pitchFamily="18" charset="0"/>
                      </a:rPr>
                      <m:t>𝑀</m:t>
                    </m:r>
                  </m:oMath>
                </a14:m>
                <a:r>
                  <a:rPr lang="zh-CN" altLang="en-US" dirty="0">
                    <a:solidFill>
                      <a:schemeClr val="accent1"/>
                    </a:solidFill>
                    <a:latin typeface="+mn-ea"/>
                  </a:rPr>
                  <a:t>是基核的个数，</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𝑑</m:t>
                        </m:r>
                      </m:e>
                      <m:sub>
                        <m:r>
                          <a:rPr lang="en-US" altLang="zh-CN" i="1">
                            <a:solidFill>
                              <a:schemeClr val="accent1"/>
                            </a:solidFill>
                            <a:latin typeface="Cambria Math" panose="02040503050406030204" pitchFamily="18" charset="0"/>
                          </a:rPr>
                          <m:t>𝑚</m:t>
                        </m:r>
                      </m:sub>
                    </m:sSub>
                  </m:oMath>
                </a14:m>
                <a:r>
                  <a:rPr lang="zh-CN" altLang="en-US" dirty="0">
                    <a:solidFill>
                      <a:schemeClr val="accent1"/>
                    </a:solidFill>
                    <a:latin typeface="+mn-ea"/>
                  </a:rPr>
                  <a:t>是每个基核的权重（组合</a:t>
                </a:r>
                <a:r>
                  <a:rPr lang="zh-CN" altLang="en-US" dirty="0" smtClean="0">
                    <a:solidFill>
                      <a:schemeClr val="accent1"/>
                    </a:solidFill>
                    <a:latin typeface="+mn-ea"/>
                  </a:rPr>
                  <a:t>系数）</a:t>
                </a:r>
                <a:endParaRPr lang="zh-CN" altLang="en-US" dirty="0">
                  <a:latin typeface="+mn-ea"/>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6027732" y="4220850"/>
                <a:ext cx="5929745" cy="2293705"/>
              </a:xfrm>
              <a:prstGeom prst="rect">
                <a:avLst/>
              </a:prstGeom>
              <a:blipFill>
                <a:blip r:embed="rId8"/>
                <a:stretch>
                  <a:fillRect l="-925" t="-531" b="-17772"/>
                </a:stretch>
              </a:blipFill>
            </p:spPr>
            <p:txBody>
              <a:bodyPr/>
              <a:lstStyle/>
              <a:p>
                <a:r>
                  <a:rPr lang="zh-CN" altLang="en-US">
                    <a:noFill/>
                  </a:rPr>
                  <a:t> </a:t>
                </a:r>
              </a:p>
            </p:txBody>
          </p:sp>
        </mc:Fallback>
      </mc:AlternateContent>
      <p:sp>
        <p:nvSpPr>
          <p:cNvPr id="59" name="文本框 58"/>
          <p:cNvSpPr txBox="1"/>
          <p:nvPr/>
        </p:nvSpPr>
        <p:spPr>
          <a:xfrm>
            <a:off x="974805" y="4447401"/>
            <a:ext cx="2784918" cy="369332"/>
          </a:xfrm>
          <a:prstGeom prst="rect">
            <a:avLst/>
          </a:prstGeom>
          <a:noFill/>
        </p:spPr>
        <p:txBody>
          <a:bodyPr wrap="square" rtlCol="0">
            <a:spAutoFit/>
          </a:bodyPr>
          <a:lstStyle/>
          <a:p>
            <a:pPr algn="ctr"/>
            <a:r>
              <a:rPr lang="zh-CN" altLang="en-US" dirty="0" smtClean="0"/>
              <a:t>核方法</a:t>
            </a:r>
            <a:endParaRPr lang="zh-CN" altLang="en-US" dirty="0"/>
          </a:p>
        </p:txBody>
      </p:sp>
      <p:sp>
        <p:nvSpPr>
          <p:cNvPr id="6" name="文本框 5"/>
          <p:cNvSpPr txBox="1"/>
          <p:nvPr/>
        </p:nvSpPr>
        <p:spPr>
          <a:xfrm>
            <a:off x="547727" y="961149"/>
            <a:ext cx="6243684" cy="461665"/>
          </a:xfrm>
          <a:prstGeom prst="rect">
            <a:avLst/>
          </a:prstGeom>
          <a:noFill/>
        </p:spPr>
        <p:txBody>
          <a:bodyPr wrap="square" rtlCol="0">
            <a:spAutoFit/>
          </a:bodyPr>
          <a:lstStyle/>
          <a:p>
            <a:r>
              <a:rPr lang="en-US" altLang="zh-CN" sz="2400" dirty="0" smtClean="0">
                <a:solidFill>
                  <a:schemeClr val="accent2"/>
                </a:solidFill>
              </a:rPr>
              <a:t>1.</a:t>
            </a:r>
            <a:r>
              <a:rPr lang="zh-CN" altLang="en-US" sz="2400" dirty="0" smtClean="0">
                <a:solidFill>
                  <a:schemeClr val="accent2"/>
                </a:solidFill>
              </a:rPr>
              <a:t>核技术介绍</a:t>
            </a:r>
            <a:endParaRPr lang="zh-CN" altLang="en-US" sz="2400" dirty="0">
              <a:solidFill>
                <a:schemeClr val="accent2"/>
              </a:solidFill>
            </a:endParaRPr>
          </a:p>
        </p:txBody>
      </p:sp>
      <p:cxnSp>
        <p:nvCxnSpPr>
          <p:cNvPr id="78" name="直接箭头连接符 77"/>
          <p:cNvCxnSpPr>
            <a:stCxn id="46" idx="0"/>
            <a:endCxn id="49" idx="2"/>
          </p:cNvCxnSpPr>
          <p:nvPr/>
        </p:nvCxnSpPr>
        <p:spPr>
          <a:xfrm flipV="1">
            <a:off x="9071380" y="2620241"/>
            <a:ext cx="637" cy="21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本框 96"/>
              <p:cNvSpPr txBox="1"/>
              <p:nvPr/>
            </p:nvSpPr>
            <p:spPr>
              <a:xfrm>
                <a:off x="8079779" y="2131164"/>
                <a:ext cx="686645"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b="0" i="1" smtClean="0">
                              <a:latin typeface="Cambria Math" panose="02040503050406030204" pitchFamily="18" charset="0"/>
                            </a:rPr>
                            <m:t>𝑖</m:t>
                          </m:r>
                        </m:sub>
                      </m:sSub>
                    </m:oMath>
                  </m:oMathPara>
                </a14:m>
                <a:endParaRPr lang="zh-CN" altLang="en-US" sz="8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8079779" y="2131164"/>
                <a:ext cx="686645" cy="215444"/>
              </a:xfrm>
              <a:prstGeom prst="rect">
                <a:avLst/>
              </a:prstGeom>
              <a:blipFill>
                <a:blip r:embed="rId9"/>
                <a:stretch>
                  <a:fillRect b="-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846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ppt_x"/>
                                          </p:val>
                                        </p:tav>
                                        <p:tav tm="100000">
                                          <p:val>
                                            <p:strVal val="#ppt_x"/>
                                          </p:val>
                                        </p:tav>
                                      </p:tavLst>
                                    </p:anim>
                                    <p:anim calcmode="lin" valueType="num">
                                      <p:cBhvr additive="base">
                                        <p:cTn id="2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P spid="18" grpId="0"/>
      <p:bldP spid="19"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8099" y="2431463"/>
            <a:ext cx="190821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1400" dirty="0" smtClean="0"/>
              <a:t>Synthetic kernel </a:t>
            </a:r>
            <a:endParaRPr lang="zh-CN" altLang="en-US" sz="1400" dirty="0"/>
          </a:p>
        </p:txBody>
      </p:sp>
      <p:sp>
        <p:nvSpPr>
          <p:cNvPr id="4" name="文本框 3"/>
          <p:cNvSpPr txBox="1"/>
          <p:nvPr/>
        </p:nvSpPr>
        <p:spPr>
          <a:xfrm>
            <a:off x="4645996" y="3543313"/>
            <a:ext cx="1202963" cy="415338"/>
          </a:xfrm>
          <a:prstGeom prst="rect">
            <a:avLst/>
          </a:prstGeom>
          <a:noFill/>
        </p:spPr>
        <p:txBody>
          <a:bodyPr wrap="square" rtlCol="0">
            <a:spAutoFit/>
          </a:bodyPr>
          <a:lstStyle/>
          <a:p>
            <a:r>
              <a:rPr lang="en-US" altLang="zh-CN" sz="800" b="1" dirty="0" smtClean="0"/>
              <a:t>…</a:t>
            </a:r>
            <a:endParaRPr lang="zh-CN" altLang="en-US" sz="800" b="1" dirty="0"/>
          </a:p>
        </p:txBody>
      </p:sp>
      <p:cxnSp>
        <p:nvCxnSpPr>
          <p:cNvPr id="5" name="直接箭头连接符 4"/>
          <p:cNvCxnSpPr>
            <a:stCxn id="25" idx="0"/>
            <a:endCxn id="3" idx="2"/>
          </p:cNvCxnSpPr>
          <p:nvPr/>
        </p:nvCxnSpPr>
        <p:spPr>
          <a:xfrm flipV="1">
            <a:off x="4098207" y="2739240"/>
            <a:ext cx="513997" cy="833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26" idx="0"/>
            <a:endCxn id="3" idx="2"/>
          </p:cNvCxnSpPr>
          <p:nvPr/>
        </p:nvCxnSpPr>
        <p:spPr>
          <a:xfrm flipH="1" flipV="1">
            <a:off x="4612204" y="2739240"/>
            <a:ext cx="1324463" cy="84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2681405" y="2909346"/>
                <a:ext cx="125760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𝛽</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681405" y="2909346"/>
                <a:ext cx="1257608" cy="307777"/>
              </a:xfrm>
              <a:prstGeom prst="rect">
                <a:avLst/>
              </a:prstGeom>
              <a:blipFill>
                <a:blip r:embed="rId2"/>
                <a:stretch>
                  <a:fillRect b="-9804"/>
                </a:stretch>
              </a:blipFill>
            </p:spPr>
            <p:txBody>
              <a:bodyPr/>
              <a:lstStyle/>
              <a:p>
                <a:r>
                  <a:rPr lang="zh-CN" altLang="en-US">
                    <a:noFill/>
                  </a:rPr>
                  <a:t> </a:t>
                </a:r>
              </a:p>
            </p:txBody>
          </p:sp>
        </mc:Fallback>
      </mc:AlternateContent>
      <p:sp>
        <p:nvSpPr>
          <p:cNvPr id="8" name="文本框 7"/>
          <p:cNvSpPr txBox="1"/>
          <p:nvPr/>
        </p:nvSpPr>
        <p:spPr>
          <a:xfrm>
            <a:off x="3766891" y="4666095"/>
            <a:ext cx="658634"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smtClean="0"/>
              <a:t>   S</a:t>
            </a:r>
            <a:endParaRPr lang="zh-CN" altLang="en-US" sz="1400" dirty="0"/>
          </a:p>
        </p:txBody>
      </p:sp>
      <p:cxnSp>
        <p:nvCxnSpPr>
          <p:cNvPr id="9" name="直接箭头连接符 8"/>
          <p:cNvCxnSpPr>
            <a:stCxn id="21" idx="0"/>
            <a:endCxn id="8" idx="2"/>
          </p:cNvCxnSpPr>
          <p:nvPr/>
        </p:nvCxnSpPr>
        <p:spPr>
          <a:xfrm flipH="1" flipV="1">
            <a:off x="4096208" y="4973872"/>
            <a:ext cx="40828" cy="93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89580" y="4615378"/>
            <a:ext cx="1037480" cy="415338"/>
          </a:xfrm>
          <a:prstGeom prst="rect">
            <a:avLst/>
          </a:prstGeom>
          <a:noFill/>
        </p:spPr>
        <p:txBody>
          <a:bodyPr wrap="square" rtlCol="0">
            <a:spAutoFit/>
          </a:bodyPr>
          <a:lstStyle/>
          <a:p>
            <a:r>
              <a:rPr lang="en-US" altLang="zh-CN" sz="800" b="1" dirty="0" smtClean="0"/>
              <a:t>…</a:t>
            </a:r>
            <a:endParaRPr lang="zh-CN" altLang="en-US" sz="800" b="1" dirty="0"/>
          </a:p>
        </p:txBody>
      </p:sp>
      <p:cxnSp>
        <p:nvCxnSpPr>
          <p:cNvPr id="11" name="直接箭头连接符 10"/>
          <p:cNvCxnSpPr>
            <a:stCxn id="21" idx="0"/>
            <a:endCxn id="22" idx="2"/>
          </p:cNvCxnSpPr>
          <p:nvPr/>
        </p:nvCxnSpPr>
        <p:spPr>
          <a:xfrm flipH="1" flipV="1">
            <a:off x="2451824" y="4978463"/>
            <a:ext cx="1685212" cy="9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21" idx="0"/>
          </p:cNvCxnSpPr>
          <p:nvPr/>
        </p:nvCxnSpPr>
        <p:spPr>
          <a:xfrm flipV="1">
            <a:off x="4137036" y="4792236"/>
            <a:ext cx="712590" cy="111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1" idx="0"/>
            <a:endCxn id="23" idx="2"/>
          </p:cNvCxnSpPr>
          <p:nvPr/>
        </p:nvCxnSpPr>
        <p:spPr>
          <a:xfrm flipV="1">
            <a:off x="4137036" y="4978463"/>
            <a:ext cx="1799631" cy="9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4829531" y="3940973"/>
            <a:ext cx="1" cy="76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0"/>
            <a:endCxn id="25" idx="2"/>
          </p:cNvCxnSpPr>
          <p:nvPr/>
        </p:nvCxnSpPr>
        <p:spPr>
          <a:xfrm flipV="1">
            <a:off x="4096208" y="3880601"/>
            <a:ext cx="1999" cy="785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4" idx="0"/>
            <a:endCxn id="3" idx="2"/>
          </p:cNvCxnSpPr>
          <p:nvPr/>
        </p:nvCxnSpPr>
        <p:spPr>
          <a:xfrm flipV="1">
            <a:off x="2452160" y="2739240"/>
            <a:ext cx="2160044" cy="85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2"/>
          </p:cNvCxnSpPr>
          <p:nvPr/>
        </p:nvCxnSpPr>
        <p:spPr>
          <a:xfrm flipH="1" flipV="1">
            <a:off x="4612204" y="2739240"/>
            <a:ext cx="217327" cy="833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3" idx="0"/>
            <a:endCxn id="27" idx="2"/>
          </p:cNvCxnSpPr>
          <p:nvPr/>
        </p:nvCxnSpPr>
        <p:spPr>
          <a:xfrm flipH="1" flipV="1">
            <a:off x="4611997" y="1953746"/>
            <a:ext cx="207" cy="47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p:cNvSpPr txBox="1"/>
              <p:nvPr/>
            </p:nvSpPr>
            <p:spPr>
              <a:xfrm>
                <a:off x="3754369" y="2886185"/>
                <a:ext cx="85762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𝛽</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754369" y="2886185"/>
                <a:ext cx="857628" cy="307777"/>
              </a:xfrm>
              <a:prstGeom prst="rect">
                <a:avLst/>
              </a:prstGeom>
              <a:blipFill>
                <a:blip r:embed="rId3"/>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31422" y="2911657"/>
                <a:ext cx="112994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i="1">
                              <a:latin typeface="Cambria Math" panose="02040503050406030204" pitchFamily="18" charset="0"/>
                            </a:rPr>
                            <m:t>𝛽</m:t>
                          </m:r>
                        </m:e>
                        <m:sub>
                          <m:r>
                            <a:rPr lang="en-US" altLang="zh-CN" sz="1400" b="0" i="1" smtClean="0">
                              <a:latin typeface="Cambria Math" panose="02040503050406030204" pitchFamily="18" charset="0"/>
                            </a:rPr>
                            <m:t>𝑀</m:t>
                          </m:r>
                        </m:sub>
                      </m:sSub>
                    </m:oMath>
                  </m:oMathPara>
                </a14:m>
                <a:endParaRPr lang="zh-CN" altLang="en-US" sz="14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131422" y="2911657"/>
                <a:ext cx="1129941" cy="307777"/>
              </a:xfrm>
              <a:prstGeom prst="rect">
                <a:avLst/>
              </a:prstGeom>
              <a:blipFill>
                <a:blip r:embed="rId4"/>
                <a:stretch>
                  <a:fillRect b="-12000"/>
                </a:stretch>
              </a:blipFill>
            </p:spPr>
            <p:txBody>
              <a:bodyPr/>
              <a:lstStyle/>
              <a:p>
                <a:r>
                  <a:rPr lang="zh-CN" altLang="en-US">
                    <a:noFill/>
                  </a:rPr>
                  <a:t> </a:t>
                </a:r>
              </a:p>
            </p:txBody>
          </p:sp>
        </mc:Fallback>
      </mc:AlternateContent>
      <p:sp>
        <p:nvSpPr>
          <p:cNvPr id="21" name="文本框 20"/>
          <p:cNvSpPr txBox="1"/>
          <p:nvPr/>
        </p:nvSpPr>
        <p:spPr>
          <a:xfrm>
            <a:off x="2994303" y="5907570"/>
            <a:ext cx="228546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1400" dirty="0" smtClean="0"/>
              <a:t>Input data</a:t>
            </a:r>
            <a:endParaRPr lang="zh-CN" altLang="en-US" sz="1400" dirty="0"/>
          </a:p>
        </p:txBody>
      </p:sp>
      <p:sp>
        <p:nvSpPr>
          <p:cNvPr id="22" name="文本框 21"/>
          <p:cNvSpPr txBox="1"/>
          <p:nvPr/>
        </p:nvSpPr>
        <p:spPr>
          <a:xfrm>
            <a:off x="2100599" y="4670686"/>
            <a:ext cx="70245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smtClean="0"/>
              <a:t>   C </a:t>
            </a:r>
            <a:endParaRPr lang="zh-CN" altLang="en-US" sz="1400" dirty="0"/>
          </a:p>
        </p:txBody>
      </p:sp>
      <p:sp>
        <p:nvSpPr>
          <p:cNvPr id="23" name="文本框 22"/>
          <p:cNvSpPr txBox="1"/>
          <p:nvPr/>
        </p:nvSpPr>
        <p:spPr>
          <a:xfrm>
            <a:off x="5634488" y="4670686"/>
            <a:ext cx="60435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smtClean="0"/>
              <a:t>   H</a:t>
            </a:r>
            <a:endParaRPr lang="zh-CN" altLang="en-US" sz="1400" dirty="0"/>
          </a:p>
        </p:txBody>
      </p:sp>
      <p:sp>
        <p:nvSpPr>
          <p:cNvPr id="24" name="文本框 23"/>
          <p:cNvSpPr txBox="1"/>
          <p:nvPr/>
        </p:nvSpPr>
        <p:spPr>
          <a:xfrm>
            <a:off x="1900126" y="3591807"/>
            <a:ext cx="1104067"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smtClean="0"/>
              <a:t>Kernel C</a:t>
            </a:r>
            <a:endParaRPr lang="zh-CN" altLang="en-US" sz="1400" dirty="0"/>
          </a:p>
        </p:txBody>
      </p:sp>
      <p:sp>
        <p:nvSpPr>
          <p:cNvPr id="25" name="文本框 24"/>
          <p:cNvSpPr txBox="1"/>
          <p:nvPr/>
        </p:nvSpPr>
        <p:spPr>
          <a:xfrm>
            <a:off x="3545960" y="3572824"/>
            <a:ext cx="1104494"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smtClean="0"/>
              <a:t>Kernel S</a:t>
            </a:r>
            <a:endParaRPr lang="zh-CN" altLang="en-US" sz="1400" dirty="0"/>
          </a:p>
        </p:txBody>
      </p:sp>
      <p:sp>
        <p:nvSpPr>
          <p:cNvPr id="26" name="文本框 25"/>
          <p:cNvSpPr txBox="1"/>
          <p:nvPr/>
        </p:nvSpPr>
        <p:spPr>
          <a:xfrm>
            <a:off x="5310259" y="3584584"/>
            <a:ext cx="1252816"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smtClean="0"/>
              <a:t>Kernel H</a:t>
            </a:r>
            <a:endParaRPr lang="zh-CN" altLang="en-US" sz="1400" dirty="0"/>
          </a:p>
        </p:txBody>
      </p:sp>
      <p:sp>
        <p:nvSpPr>
          <p:cNvPr id="27" name="文本框 26"/>
          <p:cNvSpPr txBox="1"/>
          <p:nvPr/>
        </p:nvSpPr>
        <p:spPr>
          <a:xfrm>
            <a:off x="3111979" y="1430526"/>
            <a:ext cx="3000036"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1400" dirty="0"/>
              <a:t>Classifier or regression function</a:t>
            </a:r>
            <a:endParaRPr lang="zh-CN" altLang="en-US" sz="1400" dirty="0"/>
          </a:p>
        </p:txBody>
      </p:sp>
      <p:sp>
        <p:nvSpPr>
          <p:cNvPr id="28" name="文本框 27"/>
          <p:cNvSpPr txBox="1"/>
          <p:nvPr/>
        </p:nvSpPr>
        <p:spPr>
          <a:xfrm>
            <a:off x="3788887" y="625643"/>
            <a:ext cx="1649229"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altLang="zh-CN" sz="1400" dirty="0"/>
              <a:t>Results output</a:t>
            </a:r>
            <a:endParaRPr lang="zh-CN" altLang="en-US" sz="1400" dirty="0"/>
          </a:p>
        </p:txBody>
      </p:sp>
      <p:sp>
        <p:nvSpPr>
          <p:cNvPr id="29" name="文本框 28"/>
          <p:cNvSpPr txBox="1"/>
          <p:nvPr/>
        </p:nvSpPr>
        <p:spPr>
          <a:xfrm>
            <a:off x="6642851" y="4417971"/>
            <a:ext cx="1994964"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1400" dirty="0"/>
              <a:t>The feature space</a:t>
            </a:r>
            <a:endParaRPr lang="zh-CN" altLang="en-US" sz="1400" dirty="0"/>
          </a:p>
        </p:txBody>
      </p:sp>
      <p:sp>
        <p:nvSpPr>
          <p:cNvPr id="30" name="文本框 29"/>
          <p:cNvSpPr txBox="1"/>
          <p:nvPr/>
        </p:nvSpPr>
        <p:spPr>
          <a:xfrm>
            <a:off x="7251735" y="3532457"/>
            <a:ext cx="1386080"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1400" dirty="0" smtClean="0"/>
              <a:t>Kernel space</a:t>
            </a:r>
            <a:endParaRPr lang="zh-CN" altLang="en-US" sz="1400" dirty="0"/>
          </a:p>
        </p:txBody>
      </p:sp>
      <p:sp>
        <p:nvSpPr>
          <p:cNvPr id="31" name="文本框 30"/>
          <p:cNvSpPr txBox="1"/>
          <p:nvPr/>
        </p:nvSpPr>
        <p:spPr>
          <a:xfrm>
            <a:off x="6358832" y="2442822"/>
            <a:ext cx="2278983"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1400" dirty="0"/>
              <a:t>Synthetic </a:t>
            </a:r>
            <a:r>
              <a:rPr lang="en-US" altLang="zh-CN" sz="1400" dirty="0" smtClean="0"/>
              <a:t>kernel space </a:t>
            </a:r>
            <a:endParaRPr lang="zh-CN" altLang="en-US" sz="1400" dirty="0"/>
          </a:p>
        </p:txBody>
      </p:sp>
      <p:sp>
        <p:nvSpPr>
          <p:cNvPr id="32" name="文本框 31"/>
          <p:cNvSpPr txBox="1"/>
          <p:nvPr/>
        </p:nvSpPr>
        <p:spPr>
          <a:xfrm>
            <a:off x="6358832" y="1502483"/>
            <a:ext cx="2251569"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1400" dirty="0"/>
              <a:t>Classifier or regression</a:t>
            </a:r>
            <a:endParaRPr lang="zh-CN" altLang="en-US" sz="1400" dirty="0"/>
          </a:p>
        </p:txBody>
      </p:sp>
      <p:sp>
        <p:nvSpPr>
          <p:cNvPr id="33" name="文本框 32"/>
          <p:cNvSpPr txBox="1"/>
          <p:nvPr/>
        </p:nvSpPr>
        <p:spPr>
          <a:xfrm>
            <a:off x="5754475" y="619644"/>
            <a:ext cx="2883340"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sz="1400" dirty="0"/>
              <a:t>Class label or predicted value</a:t>
            </a:r>
            <a:endParaRPr lang="zh-CN" altLang="en-US" sz="1400" dirty="0"/>
          </a:p>
        </p:txBody>
      </p:sp>
      <p:cxnSp>
        <p:nvCxnSpPr>
          <p:cNvPr id="34" name="直接箭头连接符 33"/>
          <p:cNvCxnSpPr>
            <a:stCxn id="22" idx="0"/>
            <a:endCxn id="24" idx="2"/>
          </p:cNvCxnSpPr>
          <p:nvPr/>
        </p:nvCxnSpPr>
        <p:spPr>
          <a:xfrm flipV="1">
            <a:off x="2451824" y="3899584"/>
            <a:ext cx="336" cy="771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0"/>
            <a:endCxn id="28" idx="2"/>
          </p:cNvCxnSpPr>
          <p:nvPr/>
        </p:nvCxnSpPr>
        <p:spPr>
          <a:xfrm flipV="1">
            <a:off x="4611997" y="933420"/>
            <a:ext cx="1505" cy="49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3" idx="0"/>
            <a:endCxn id="26" idx="2"/>
          </p:cNvCxnSpPr>
          <p:nvPr/>
        </p:nvCxnSpPr>
        <p:spPr>
          <a:xfrm flipV="1">
            <a:off x="5936667" y="3892361"/>
            <a:ext cx="0" cy="77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824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41969" y="2246673"/>
            <a:ext cx="1475084" cy="276999"/>
          </a:xfrm>
          <a:prstGeom prst="rect">
            <a:avLst/>
          </a:prstGeom>
        </p:spPr>
        <p:txBody>
          <a:bodyPr wrap="none">
            <a:spAutoFit/>
          </a:bodyPr>
          <a:lstStyle/>
          <a:p>
            <a:r>
              <a:rPr lang="en-US" altLang="zh-CN" sz="1200" dirty="0" err="1"/>
              <a:t>mobilehomepark</a:t>
            </a:r>
            <a:endParaRPr lang="zh-CN" altLang="en-US" sz="1200" dirty="0"/>
          </a:p>
        </p:txBody>
      </p:sp>
      <p:grpSp>
        <p:nvGrpSpPr>
          <p:cNvPr id="51" name="组合 50"/>
          <p:cNvGrpSpPr/>
          <p:nvPr/>
        </p:nvGrpSpPr>
        <p:grpSpPr>
          <a:xfrm>
            <a:off x="1767358" y="734782"/>
            <a:ext cx="8193719" cy="4459523"/>
            <a:chOff x="1767358" y="734782"/>
            <a:chExt cx="8193719" cy="4459523"/>
          </a:xfrm>
        </p:grpSpPr>
        <p:grpSp>
          <p:nvGrpSpPr>
            <p:cNvPr id="16" name="组合 15"/>
            <p:cNvGrpSpPr/>
            <p:nvPr/>
          </p:nvGrpSpPr>
          <p:grpSpPr>
            <a:xfrm>
              <a:off x="1767358" y="734782"/>
              <a:ext cx="8193719" cy="1282706"/>
              <a:chOff x="118172" y="375553"/>
              <a:chExt cx="8193719" cy="1282706"/>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67" y="881744"/>
                <a:ext cx="885371" cy="776514"/>
              </a:xfrm>
              <a:prstGeom prst="rect">
                <a:avLst/>
              </a:prstGeom>
            </p:spPr>
          </p:pic>
          <p:sp>
            <p:nvSpPr>
              <p:cNvPr id="3" name="文本框 2"/>
              <p:cNvSpPr txBox="1"/>
              <p:nvPr/>
            </p:nvSpPr>
            <p:spPr>
              <a:xfrm>
                <a:off x="118172" y="375553"/>
                <a:ext cx="1085990" cy="276999"/>
              </a:xfrm>
              <a:prstGeom prst="rect">
                <a:avLst/>
              </a:prstGeom>
              <a:noFill/>
            </p:spPr>
            <p:txBody>
              <a:bodyPr wrap="square" rtlCol="0">
                <a:spAutoFit/>
              </a:bodyPr>
              <a:lstStyle/>
              <a:p>
                <a:r>
                  <a:rPr lang="en-US" altLang="zh-CN" sz="1200" dirty="0"/>
                  <a:t>agricultural</a:t>
                </a:r>
                <a:endParaRPr lang="zh-CN" altLang="en-US" sz="1200" dirty="0"/>
              </a:p>
            </p:txBody>
          </p:sp>
          <p:sp>
            <p:nvSpPr>
              <p:cNvPr id="4" name="矩形 3"/>
              <p:cNvSpPr/>
              <p:nvPr/>
            </p:nvSpPr>
            <p:spPr>
              <a:xfrm>
                <a:off x="1392345" y="375554"/>
                <a:ext cx="805029" cy="276999"/>
              </a:xfrm>
              <a:prstGeom prst="rect">
                <a:avLst/>
              </a:prstGeom>
            </p:spPr>
            <p:txBody>
              <a:bodyPr wrap="none">
                <a:spAutoFit/>
              </a:bodyPr>
              <a:lstStyle/>
              <a:p>
                <a:r>
                  <a:rPr lang="en-US" altLang="zh-CN" sz="1200" dirty="0"/>
                  <a:t>airplane</a:t>
                </a:r>
                <a:endParaRPr lang="zh-CN" altLang="en-US" sz="12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914" y="881744"/>
                <a:ext cx="820057" cy="776514"/>
              </a:xfrm>
              <a:prstGeom prst="rect">
                <a:avLst/>
              </a:prstGeom>
            </p:spPr>
          </p:pic>
          <p:sp>
            <p:nvSpPr>
              <p:cNvPr id="6" name="矩形 5"/>
              <p:cNvSpPr/>
              <p:nvPr/>
            </p:nvSpPr>
            <p:spPr>
              <a:xfrm>
                <a:off x="2274899" y="375554"/>
                <a:ext cx="1484702" cy="276999"/>
              </a:xfrm>
              <a:prstGeom prst="rect">
                <a:avLst/>
              </a:prstGeom>
            </p:spPr>
            <p:txBody>
              <a:bodyPr wrap="none">
                <a:spAutoFit/>
              </a:bodyPr>
              <a:lstStyle/>
              <a:p>
                <a:r>
                  <a:rPr lang="en-US" altLang="zh-CN" sz="1200" dirty="0" err="1"/>
                  <a:t>baseballdiamond</a:t>
                </a:r>
                <a:endParaRPr lang="zh-CN" altLang="en-US" sz="1200"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2547" y="881744"/>
                <a:ext cx="852714" cy="776514"/>
              </a:xfrm>
              <a:prstGeom prst="rect">
                <a:avLst/>
              </a:prstGeom>
            </p:spPr>
          </p:pic>
          <p:sp>
            <p:nvSpPr>
              <p:cNvPr id="8" name="矩形 7"/>
              <p:cNvSpPr/>
              <p:nvPr/>
            </p:nvSpPr>
            <p:spPr>
              <a:xfrm>
                <a:off x="3905488" y="375554"/>
                <a:ext cx="643125" cy="276999"/>
              </a:xfrm>
              <a:prstGeom prst="rect">
                <a:avLst/>
              </a:prstGeom>
            </p:spPr>
            <p:txBody>
              <a:bodyPr wrap="none">
                <a:spAutoFit/>
              </a:bodyPr>
              <a:lstStyle/>
              <a:p>
                <a:r>
                  <a:rPr lang="en-US" altLang="zh-CN" sz="1200" dirty="0"/>
                  <a:t>beach</a:t>
                </a:r>
                <a:endParaRPr lang="zh-CN" altLang="en-US" sz="1200" dirty="0"/>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1837" y="889000"/>
                <a:ext cx="832228" cy="769258"/>
              </a:xfrm>
              <a:prstGeom prst="rect">
                <a:avLst/>
              </a:prstGeom>
            </p:spPr>
          </p:pic>
          <p:sp>
            <p:nvSpPr>
              <p:cNvPr id="10" name="矩形 9"/>
              <p:cNvSpPr/>
              <p:nvPr/>
            </p:nvSpPr>
            <p:spPr>
              <a:xfrm>
                <a:off x="4738470" y="375554"/>
                <a:ext cx="873957" cy="276999"/>
              </a:xfrm>
              <a:prstGeom prst="rect">
                <a:avLst/>
              </a:prstGeom>
            </p:spPr>
            <p:txBody>
              <a:bodyPr wrap="none">
                <a:spAutoFit/>
              </a:bodyPr>
              <a:lstStyle/>
              <a:p>
                <a:r>
                  <a:rPr lang="en-US" altLang="zh-CN" sz="1200" dirty="0"/>
                  <a:t>buildings</a:t>
                </a:r>
                <a:endParaRPr lang="zh-CN" altLang="en-US" sz="1200" dirty="0"/>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0642" y="889000"/>
                <a:ext cx="751786" cy="769258"/>
              </a:xfrm>
              <a:prstGeom prst="rect">
                <a:avLst/>
              </a:prstGeom>
            </p:spPr>
          </p:pic>
          <p:sp>
            <p:nvSpPr>
              <p:cNvPr id="12" name="矩形 11"/>
              <p:cNvSpPr/>
              <p:nvPr/>
            </p:nvSpPr>
            <p:spPr>
              <a:xfrm>
                <a:off x="5786580" y="375554"/>
                <a:ext cx="908134" cy="276999"/>
              </a:xfrm>
              <a:prstGeom prst="rect">
                <a:avLst/>
              </a:prstGeom>
            </p:spPr>
            <p:txBody>
              <a:bodyPr wrap="none">
                <a:spAutoFit/>
              </a:bodyPr>
              <a:lstStyle/>
              <a:p>
                <a:r>
                  <a:rPr lang="en-US" altLang="zh-CN" sz="1200" dirty="0"/>
                  <a:t>chaparral</a:t>
                </a:r>
                <a:endParaRPr lang="zh-CN" altLang="en-US" sz="1200" dirty="0"/>
              </a:p>
            </p:txBody>
          </p:sp>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8288" y="889001"/>
                <a:ext cx="746426" cy="769258"/>
              </a:xfrm>
              <a:prstGeom prst="rect">
                <a:avLst/>
              </a:prstGeom>
            </p:spPr>
          </p:pic>
          <p:sp>
            <p:nvSpPr>
              <p:cNvPr id="14" name="矩形 13"/>
              <p:cNvSpPr/>
              <p:nvPr/>
            </p:nvSpPr>
            <p:spPr>
              <a:xfrm>
                <a:off x="6868867" y="375553"/>
                <a:ext cx="1443024" cy="276999"/>
              </a:xfrm>
              <a:prstGeom prst="rect">
                <a:avLst/>
              </a:prstGeom>
            </p:spPr>
            <p:txBody>
              <a:bodyPr wrap="none">
                <a:spAutoFit/>
              </a:bodyPr>
              <a:lstStyle/>
              <a:p>
                <a:r>
                  <a:rPr lang="en-US" altLang="zh-CN" sz="1200" dirty="0" err="1"/>
                  <a:t>denseresidential</a:t>
                </a:r>
                <a:endParaRPr lang="zh-CN" altLang="en-US" sz="1200" dirty="0"/>
              </a:p>
            </p:txBody>
          </p:sp>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30574" y="881745"/>
                <a:ext cx="790812" cy="776514"/>
              </a:xfrm>
              <a:prstGeom prst="rect">
                <a:avLst/>
              </a:prstGeom>
            </p:spPr>
          </p:pic>
        </p:grpSp>
        <p:grpSp>
          <p:nvGrpSpPr>
            <p:cNvPr id="32" name="组合 31"/>
            <p:cNvGrpSpPr/>
            <p:nvPr/>
          </p:nvGrpSpPr>
          <p:grpSpPr>
            <a:xfrm>
              <a:off x="1853153" y="2239413"/>
              <a:ext cx="8049345" cy="1338946"/>
              <a:chOff x="203967" y="1880184"/>
              <a:chExt cx="8049345" cy="1338946"/>
            </a:xfrm>
          </p:grpSpPr>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3967" y="2393631"/>
                <a:ext cx="885371" cy="825499"/>
              </a:xfrm>
              <a:prstGeom prst="rect">
                <a:avLst/>
              </a:prstGeom>
            </p:spPr>
          </p:pic>
          <p:sp>
            <p:nvSpPr>
              <p:cNvPr id="19" name="矩形 18"/>
              <p:cNvSpPr/>
              <p:nvPr/>
            </p:nvSpPr>
            <p:spPr>
              <a:xfrm>
                <a:off x="1434348" y="1889522"/>
                <a:ext cx="873060" cy="276999"/>
              </a:xfrm>
              <a:prstGeom prst="rect">
                <a:avLst/>
              </a:prstGeom>
            </p:spPr>
            <p:txBody>
              <a:bodyPr wrap="none">
                <a:spAutoFit/>
              </a:bodyPr>
              <a:lstStyle/>
              <a:p>
                <a:r>
                  <a:rPr lang="en-US" altLang="zh-CN" sz="1200" dirty="0"/>
                  <a:t>overpass</a:t>
                </a:r>
                <a:endParaRPr lang="zh-CN" altLang="en-US" sz="1200" dirty="0"/>
              </a:p>
            </p:txBody>
          </p:sp>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7749" y="2393631"/>
                <a:ext cx="836386" cy="825499"/>
              </a:xfrm>
              <a:prstGeom prst="rect">
                <a:avLst/>
              </a:prstGeom>
            </p:spPr>
          </p:pic>
          <p:sp>
            <p:nvSpPr>
              <p:cNvPr id="21" name="矩形 20"/>
              <p:cNvSpPr/>
              <p:nvPr/>
            </p:nvSpPr>
            <p:spPr>
              <a:xfrm>
                <a:off x="2431709" y="1887444"/>
                <a:ext cx="962123" cy="276999"/>
              </a:xfrm>
              <a:prstGeom prst="rect">
                <a:avLst/>
              </a:prstGeom>
            </p:spPr>
            <p:txBody>
              <a:bodyPr wrap="none">
                <a:spAutoFit/>
              </a:bodyPr>
              <a:lstStyle/>
              <a:p>
                <a:r>
                  <a:rPr lang="en-US" altLang="zh-CN" sz="1200" dirty="0" err="1"/>
                  <a:t>parkinglot</a:t>
                </a:r>
                <a:endParaRPr lang="zh-CN" altLang="en-US" sz="1200" dirty="0"/>
              </a:p>
            </p:txBody>
          </p:sp>
          <p:pic>
            <p:nvPicPr>
              <p:cNvPr id="22" name="图片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42546" y="2393631"/>
                <a:ext cx="852714" cy="825499"/>
              </a:xfrm>
              <a:prstGeom prst="rect">
                <a:avLst/>
              </a:prstGeom>
            </p:spPr>
          </p:pic>
          <p:sp>
            <p:nvSpPr>
              <p:cNvPr id="23" name="矩形 22"/>
              <p:cNvSpPr/>
              <p:nvPr/>
            </p:nvSpPr>
            <p:spPr>
              <a:xfrm>
                <a:off x="3858357" y="1894705"/>
                <a:ext cx="539187" cy="276999"/>
              </a:xfrm>
              <a:prstGeom prst="rect">
                <a:avLst/>
              </a:prstGeom>
            </p:spPr>
            <p:txBody>
              <a:bodyPr wrap="none">
                <a:spAutoFit/>
              </a:bodyPr>
              <a:lstStyle/>
              <a:p>
                <a:r>
                  <a:rPr lang="en-US" altLang="zh-CN" sz="1200" dirty="0"/>
                  <a:t>river</a:t>
                </a:r>
                <a:endParaRPr lang="zh-CN" altLang="en-US" sz="1200" dirty="0"/>
              </a:p>
            </p:txBody>
          </p:sp>
          <p:pic>
            <p:nvPicPr>
              <p:cNvPr id="24" name="图片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11837" y="2393631"/>
                <a:ext cx="832228" cy="825499"/>
              </a:xfrm>
              <a:prstGeom prst="rect">
                <a:avLst/>
              </a:prstGeom>
            </p:spPr>
          </p:pic>
          <p:sp>
            <p:nvSpPr>
              <p:cNvPr id="25" name="矩形 24"/>
              <p:cNvSpPr/>
              <p:nvPr/>
            </p:nvSpPr>
            <p:spPr>
              <a:xfrm>
                <a:off x="4798710" y="1894705"/>
                <a:ext cx="753476" cy="276999"/>
              </a:xfrm>
              <a:prstGeom prst="rect">
                <a:avLst/>
              </a:prstGeom>
            </p:spPr>
            <p:txBody>
              <a:bodyPr wrap="none">
                <a:spAutoFit/>
              </a:bodyPr>
              <a:lstStyle/>
              <a:p>
                <a:r>
                  <a:rPr lang="en-US" altLang="zh-CN" sz="1200" dirty="0"/>
                  <a:t>runway</a:t>
                </a:r>
                <a:endParaRPr lang="zh-CN" altLang="en-US" sz="1200" dirty="0"/>
              </a:p>
            </p:txBody>
          </p:sp>
          <p:pic>
            <p:nvPicPr>
              <p:cNvPr id="26" name="图片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60642" y="2393630"/>
                <a:ext cx="751785" cy="825499"/>
              </a:xfrm>
              <a:prstGeom prst="rect">
                <a:avLst/>
              </a:prstGeom>
            </p:spPr>
          </p:pic>
          <p:sp>
            <p:nvSpPr>
              <p:cNvPr id="27" name="矩形 26"/>
              <p:cNvSpPr/>
              <p:nvPr/>
            </p:nvSpPr>
            <p:spPr>
              <a:xfrm>
                <a:off x="5575143" y="1880184"/>
                <a:ext cx="1492716" cy="276999"/>
              </a:xfrm>
              <a:prstGeom prst="rect">
                <a:avLst/>
              </a:prstGeom>
            </p:spPr>
            <p:txBody>
              <a:bodyPr wrap="none">
                <a:spAutoFit/>
              </a:bodyPr>
              <a:lstStyle/>
              <a:p>
                <a:r>
                  <a:rPr lang="en-US" altLang="zh-CN" sz="1200" dirty="0" err="1"/>
                  <a:t>sparseresidential</a:t>
                </a:r>
                <a:endParaRPr lang="zh-CN" altLang="en-US" sz="1200" dirty="0"/>
              </a:p>
            </p:txBody>
          </p:sp>
          <p:pic>
            <p:nvPicPr>
              <p:cNvPr id="28" name="图片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48289" y="2393629"/>
                <a:ext cx="746426" cy="825499"/>
              </a:xfrm>
              <a:prstGeom prst="rect">
                <a:avLst/>
              </a:prstGeom>
            </p:spPr>
          </p:pic>
          <p:sp>
            <p:nvSpPr>
              <p:cNvPr id="29" name="矩形 28"/>
              <p:cNvSpPr/>
              <p:nvPr/>
            </p:nvSpPr>
            <p:spPr>
              <a:xfrm>
                <a:off x="7067859" y="1894705"/>
                <a:ext cx="1185453" cy="276999"/>
              </a:xfrm>
              <a:prstGeom prst="rect">
                <a:avLst/>
              </a:prstGeom>
            </p:spPr>
            <p:txBody>
              <a:bodyPr wrap="none">
                <a:spAutoFit/>
              </a:bodyPr>
              <a:lstStyle/>
              <a:p>
                <a:r>
                  <a:rPr lang="en-US" altLang="zh-CN" sz="1200" dirty="0" err="1"/>
                  <a:t>storagetanks</a:t>
                </a:r>
                <a:endParaRPr lang="zh-CN" altLang="en-US" sz="1200" dirty="0"/>
              </a:p>
            </p:txBody>
          </p:sp>
          <p:pic>
            <p:nvPicPr>
              <p:cNvPr id="30" name="图片 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30574" y="2393628"/>
                <a:ext cx="790812" cy="825500"/>
              </a:xfrm>
              <a:prstGeom prst="rect">
                <a:avLst/>
              </a:prstGeom>
            </p:spPr>
          </p:pic>
        </p:grpSp>
        <p:sp>
          <p:nvSpPr>
            <p:cNvPr id="33" name="矩形 32"/>
            <p:cNvSpPr/>
            <p:nvPr/>
          </p:nvSpPr>
          <p:spPr>
            <a:xfrm>
              <a:off x="1767358" y="3851676"/>
              <a:ext cx="1051891" cy="276999"/>
            </a:xfrm>
            <a:prstGeom prst="rect">
              <a:avLst/>
            </a:prstGeom>
          </p:spPr>
          <p:txBody>
            <a:bodyPr wrap="none">
              <a:spAutoFit/>
            </a:bodyPr>
            <a:lstStyle/>
            <a:p>
              <a:r>
                <a:rPr lang="en-US" altLang="zh-CN" sz="1200" dirty="0" err="1"/>
                <a:t>tenniscourt</a:t>
              </a:r>
              <a:endParaRPr lang="zh-CN" altLang="en-US" sz="1200" dirty="0"/>
            </a:p>
          </p:txBody>
        </p:sp>
        <p:sp>
          <p:nvSpPr>
            <p:cNvPr id="35" name="矩形 34"/>
            <p:cNvSpPr/>
            <p:nvPr/>
          </p:nvSpPr>
          <p:spPr>
            <a:xfrm>
              <a:off x="2738524" y="3851675"/>
              <a:ext cx="1611339" cy="276999"/>
            </a:xfrm>
            <a:prstGeom prst="rect">
              <a:avLst/>
            </a:prstGeom>
          </p:spPr>
          <p:txBody>
            <a:bodyPr wrap="none">
              <a:spAutoFit/>
            </a:bodyPr>
            <a:lstStyle/>
            <a:p>
              <a:r>
                <a:rPr lang="en-US" altLang="zh-CN" sz="1200" dirty="0" err="1"/>
                <a:t>mediumresidential</a:t>
              </a:r>
              <a:endParaRPr lang="zh-CN" altLang="en-US" sz="1200" dirty="0"/>
            </a:p>
          </p:txBody>
        </p:sp>
        <p:sp>
          <p:nvSpPr>
            <p:cNvPr id="37" name="矩形 36"/>
            <p:cNvSpPr/>
            <p:nvPr/>
          </p:nvSpPr>
          <p:spPr>
            <a:xfrm>
              <a:off x="4237476" y="3851675"/>
              <a:ext cx="1087157" cy="276999"/>
            </a:xfrm>
            <a:prstGeom prst="rect">
              <a:avLst/>
            </a:prstGeom>
          </p:spPr>
          <p:txBody>
            <a:bodyPr wrap="none">
              <a:spAutoFit/>
            </a:bodyPr>
            <a:lstStyle/>
            <a:p>
              <a:r>
                <a:rPr lang="en-US" altLang="zh-CN" sz="1200" dirty="0"/>
                <a:t>intersection</a:t>
              </a:r>
              <a:endParaRPr lang="zh-CN" altLang="en-US" sz="1200" dirty="0"/>
            </a:p>
          </p:txBody>
        </p:sp>
        <p:sp>
          <p:nvSpPr>
            <p:cNvPr id="39" name="矩形 38"/>
            <p:cNvSpPr/>
            <p:nvPr/>
          </p:nvSpPr>
          <p:spPr>
            <a:xfrm>
              <a:off x="5361023" y="3854074"/>
              <a:ext cx="696024" cy="276999"/>
            </a:xfrm>
            <a:prstGeom prst="rect">
              <a:avLst/>
            </a:prstGeom>
          </p:spPr>
          <p:txBody>
            <a:bodyPr wrap="none">
              <a:spAutoFit/>
            </a:bodyPr>
            <a:lstStyle/>
            <a:p>
              <a:r>
                <a:rPr lang="en-US" altLang="zh-CN" sz="1200" dirty="0"/>
                <a:t>harbor</a:t>
              </a:r>
              <a:endParaRPr lang="zh-CN" altLang="en-US" sz="1200" dirty="0"/>
            </a:p>
          </p:txBody>
        </p:sp>
        <p:sp>
          <p:nvSpPr>
            <p:cNvPr id="41" name="矩形 40"/>
            <p:cNvSpPr/>
            <p:nvPr/>
          </p:nvSpPr>
          <p:spPr>
            <a:xfrm>
              <a:off x="6334508" y="3863121"/>
              <a:ext cx="978153" cy="276999"/>
            </a:xfrm>
            <a:prstGeom prst="rect">
              <a:avLst/>
            </a:prstGeom>
          </p:spPr>
          <p:txBody>
            <a:bodyPr wrap="none">
              <a:spAutoFit/>
            </a:bodyPr>
            <a:lstStyle/>
            <a:p>
              <a:r>
                <a:rPr lang="en-US" altLang="zh-CN" sz="1200" dirty="0" err="1"/>
                <a:t>golfcourse</a:t>
              </a:r>
              <a:endParaRPr lang="zh-CN" altLang="en-US" sz="1200" dirty="0"/>
            </a:p>
          </p:txBody>
        </p:sp>
        <p:sp>
          <p:nvSpPr>
            <p:cNvPr id="43" name="矩形 42"/>
            <p:cNvSpPr/>
            <p:nvPr/>
          </p:nvSpPr>
          <p:spPr>
            <a:xfrm>
              <a:off x="7587411" y="3851674"/>
              <a:ext cx="795924" cy="276999"/>
            </a:xfrm>
            <a:prstGeom prst="rect">
              <a:avLst/>
            </a:prstGeom>
          </p:spPr>
          <p:txBody>
            <a:bodyPr wrap="none">
              <a:spAutoFit/>
            </a:bodyPr>
            <a:lstStyle/>
            <a:p>
              <a:r>
                <a:rPr lang="en-US" altLang="zh-CN" sz="1200" dirty="0"/>
                <a:t>freeway</a:t>
              </a:r>
              <a:endParaRPr lang="zh-CN" altLang="en-US" sz="1200" dirty="0"/>
            </a:p>
          </p:txBody>
        </p:sp>
        <p:sp>
          <p:nvSpPr>
            <p:cNvPr id="45" name="矩形 44"/>
            <p:cNvSpPr/>
            <p:nvPr/>
          </p:nvSpPr>
          <p:spPr>
            <a:xfrm>
              <a:off x="8664294" y="3851674"/>
              <a:ext cx="630301" cy="276999"/>
            </a:xfrm>
            <a:prstGeom prst="rect">
              <a:avLst/>
            </a:prstGeom>
          </p:spPr>
          <p:txBody>
            <a:bodyPr wrap="none">
              <a:spAutoFit/>
            </a:bodyPr>
            <a:lstStyle/>
            <a:p>
              <a:r>
                <a:rPr lang="en-US" altLang="zh-CN" sz="1200" dirty="0"/>
                <a:t>forest</a:t>
              </a:r>
              <a:endParaRPr lang="zh-CN" altLang="en-US" sz="1200" dirty="0"/>
            </a:p>
          </p:txBody>
        </p:sp>
        <p:grpSp>
          <p:nvGrpSpPr>
            <p:cNvPr id="50" name="组合 49"/>
            <p:cNvGrpSpPr/>
            <p:nvPr/>
          </p:nvGrpSpPr>
          <p:grpSpPr>
            <a:xfrm>
              <a:off x="1853153" y="4365121"/>
              <a:ext cx="7617419" cy="829184"/>
              <a:chOff x="1853153" y="4219361"/>
              <a:chExt cx="7617419" cy="829184"/>
            </a:xfrm>
          </p:grpSpPr>
          <p:pic>
            <p:nvPicPr>
              <p:cNvPr id="34" name="图片 3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53153" y="4219363"/>
                <a:ext cx="885371" cy="829181"/>
              </a:xfrm>
              <a:prstGeom prst="rect">
                <a:avLst/>
              </a:prstGeom>
            </p:spPr>
          </p:pic>
          <p:pic>
            <p:nvPicPr>
              <p:cNvPr id="36" name="图片 3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41531" y="4219363"/>
                <a:ext cx="841790" cy="829181"/>
              </a:xfrm>
              <a:prstGeom prst="rect">
                <a:avLst/>
              </a:prstGeom>
            </p:spPr>
          </p:pic>
          <p:pic>
            <p:nvPicPr>
              <p:cNvPr id="38" name="图片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96443" y="4219361"/>
                <a:ext cx="846575" cy="829183"/>
              </a:xfrm>
              <a:prstGeom prst="rect">
                <a:avLst/>
              </a:prstGeom>
            </p:spPr>
          </p:pic>
          <p:pic>
            <p:nvPicPr>
              <p:cNvPr id="40" name="图片 3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56140" y="4219361"/>
                <a:ext cx="837111" cy="829183"/>
              </a:xfrm>
              <a:prstGeom prst="rect">
                <a:avLst/>
              </a:prstGeom>
            </p:spPr>
          </p:pic>
          <p:pic>
            <p:nvPicPr>
              <p:cNvPr id="42" name="图片 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09828" y="4219361"/>
                <a:ext cx="751785" cy="829184"/>
              </a:xfrm>
              <a:prstGeom prst="rect">
                <a:avLst/>
              </a:prstGeom>
            </p:spPr>
          </p:pic>
          <p:pic>
            <p:nvPicPr>
              <p:cNvPr id="44" name="图片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597474" y="4219361"/>
                <a:ext cx="746426" cy="829183"/>
              </a:xfrm>
              <a:prstGeom prst="rect">
                <a:avLst/>
              </a:prstGeom>
            </p:spPr>
          </p:pic>
          <p:pic>
            <p:nvPicPr>
              <p:cNvPr id="46" name="图片 4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679760" y="4219361"/>
                <a:ext cx="790812" cy="829183"/>
              </a:xfrm>
              <a:prstGeom prst="rect">
                <a:avLst/>
              </a:prstGeom>
            </p:spPr>
          </p:pic>
        </p:grpSp>
      </p:grpSp>
    </p:spTree>
    <p:extLst>
      <p:ext uri="{BB962C8B-B14F-4D97-AF65-F5344CB8AC3E}">
        <p14:creationId xmlns:p14="http://schemas.microsoft.com/office/powerpoint/2010/main" val="376241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578208" y="1926631"/>
            <a:ext cx="899102" cy="899102"/>
            <a:chOff x="4887549" y="1124584"/>
            <a:chExt cx="2416902" cy="2416902"/>
          </a:xfrm>
        </p:grpSpPr>
        <p:sp>
          <p:nvSpPr>
            <p:cNvPr id="47" name="文本框 46"/>
            <p:cNvSpPr txBox="1"/>
            <p:nvPr/>
          </p:nvSpPr>
          <p:spPr>
            <a:xfrm>
              <a:off x="4887549" y="1178873"/>
              <a:ext cx="2416902" cy="2233827"/>
            </a:xfrm>
            <a:prstGeom prst="rect">
              <a:avLst/>
            </a:prstGeom>
            <a:noFill/>
            <a:ln>
              <a:noFill/>
            </a:ln>
          </p:spPr>
          <p:txBody>
            <a:bodyPr wrap="square" rtlCol="0">
              <a:spAutoFit/>
            </a:bodyPr>
            <a:lstStyle/>
            <a:p>
              <a:pPr algn="ctr"/>
              <a:r>
                <a:rPr lang="en-US" altLang="zh-CN" sz="4800" b="1" dirty="0" smtClean="0">
                  <a:solidFill>
                    <a:schemeClr val="accent1"/>
                  </a:solidFill>
                  <a:latin typeface="微软雅黑" panose="020B0503020204020204" pitchFamily="34" charset="-122"/>
                  <a:ea typeface="微软雅黑" panose="020B0503020204020204" pitchFamily="34" charset="-122"/>
                </a:rPr>
                <a:t>1</a:t>
              </a: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18"/>
          <p:cNvSpPr txBox="1"/>
          <p:nvPr/>
        </p:nvSpPr>
        <p:spPr>
          <a:xfrm>
            <a:off x="4697991" y="3819534"/>
            <a:ext cx="3079805" cy="1323439"/>
          </a:xfrm>
          <a:prstGeom prst="rect">
            <a:avLst/>
          </a:prstGeom>
          <a:noFill/>
        </p:spPr>
        <p:txBody>
          <a:bodyPr wrap="square" rtlCol="0">
            <a:spAutoFit/>
          </a:bodyPr>
          <a:lstStyle/>
          <a:p>
            <a:pPr algn="ctr"/>
            <a:r>
              <a:rPr lang="zh-CN" altLang="en-US" sz="4000" b="1" dirty="0" smtClean="0">
                <a:solidFill>
                  <a:schemeClr val="accent1"/>
                </a:solidFill>
                <a:latin typeface="微软雅黑" panose="020B0503020204020204" pitchFamily="34" charset="-122"/>
              </a:rPr>
              <a:t>研究背景及意义</a:t>
            </a:r>
            <a:endParaRPr lang="zh-CN" altLang="en-US" sz="4000" b="1" dirty="0">
              <a:solidFill>
                <a:schemeClr val="accent1"/>
              </a:solidFill>
              <a:latin typeface="微软雅黑" panose="020B0503020204020204" pitchFamily="34" charset="-122"/>
            </a:endParaRPr>
          </a:p>
        </p:txBody>
      </p:sp>
      <p:sp>
        <p:nvSpPr>
          <p:cNvPr id="10" name="文本占位符 2"/>
          <p:cNvSpPr txBox="1">
            <a:spLocks/>
          </p:cNvSpPr>
          <p:nvPr/>
        </p:nvSpPr>
        <p:spPr>
          <a:xfrm>
            <a:off x="5081940" y="3317068"/>
            <a:ext cx="1891640" cy="49682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accent1"/>
                </a:solidFill>
                <a:effectLst/>
                <a:uLnTx/>
                <a:uFillTx/>
                <a:latin typeface="+mn-ea"/>
                <a:ea typeface="+mn-ea"/>
                <a:cs typeface="+mn-cs"/>
              </a:rPr>
              <a:t>PART  ONE</a:t>
            </a:r>
            <a:endParaRPr kumimoji="0" lang="zh-CN" altLang="en-US" sz="2400" b="0" i="0" u="none" strike="noStrike" kern="1200" cap="none" spc="0" normalizeH="0" baseline="0" noProof="0" dirty="0">
              <a:ln>
                <a:noFill/>
              </a:ln>
              <a:solidFill>
                <a:schemeClr val="accent1"/>
              </a:solidFill>
              <a:effectLst/>
              <a:uLnTx/>
              <a:uFillTx/>
              <a:latin typeface="+mn-ea"/>
              <a:ea typeface="+mn-ea"/>
              <a:cs typeface="+mn-cs"/>
            </a:endParaRPr>
          </a:p>
        </p:txBody>
      </p:sp>
    </p:spTree>
    <p:extLst>
      <p:ext uri="{BB962C8B-B14F-4D97-AF65-F5344CB8AC3E}">
        <p14:creationId xmlns:p14="http://schemas.microsoft.com/office/powerpoint/2010/main" val="13875258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06086" y="442041"/>
            <a:ext cx="6772556" cy="3574788"/>
            <a:chOff x="606086" y="442041"/>
            <a:chExt cx="6772556" cy="3574788"/>
          </a:xfrm>
        </p:grpSpPr>
        <p:sp>
          <p:nvSpPr>
            <p:cNvPr id="2" name="矩形 1"/>
            <p:cNvSpPr/>
            <p:nvPr/>
          </p:nvSpPr>
          <p:spPr>
            <a:xfrm>
              <a:off x="701377" y="442041"/>
              <a:ext cx="619593" cy="276999"/>
            </a:xfrm>
            <a:prstGeom prst="rect">
              <a:avLst/>
            </a:prstGeom>
          </p:spPr>
          <p:txBody>
            <a:bodyPr wrap="none">
              <a:spAutoFit/>
            </a:bodyPr>
            <a:lstStyle/>
            <a:p>
              <a:r>
                <a:rPr lang="en-US" altLang="zh-CN" sz="1200" dirty="0" smtClean="0"/>
                <a:t>Grass</a:t>
              </a:r>
              <a:endParaRPr lang="zh-CN" altLang="en-US" sz="12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86" y="849667"/>
              <a:ext cx="1470419" cy="1436915"/>
            </a:xfrm>
            <a:prstGeom prst="rect">
              <a:avLst/>
            </a:prstGeom>
          </p:spPr>
        </p:pic>
        <p:sp>
          <p:nvSpPr>
            <p:cNvPr id="4" name="矩形 3"/>
            <p:cNvSpPr/>
            <p:nvPr/>
          </p:nvSpPr>
          <p:spPr>
            <a:xfrm>
              <a:off x="3365543" y="442041"/>
              <a:ext cx="838691" cy="276999"/>
            </a:xfrm>
            <a:prstGeom prst="rect">
              <a:avLst/>
            </a:prstGeom>
          </p:spPr>
          <p:txBody>
            <a:bodyPr wrap="none">
              <a:spAutoFit/>
            </a:bodyPr>
            <a:lstStyle/>
            <a:p>
              <a:r>
                <a:rPr lang="en-US" altLang="zh-CN" sz="1200" dirty="0" smtClean="0"/>
                <a:t>Industry</a:t>
              </a:r>
              <a:endParaRPr lang="zh-CN" altLang="en-US" sz="12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5406" y="849667"/>
              <a:ext cx="1600199" cy="1403675"/>
            </a:xfrm>
            <a:prstGeom prst="rect">
              <a:avLst/>
            </a:prstGeom>
          </p:spPr>
        </p:pic>
        <p:sp>
          <p:nvSpPr>
            <p:cNvPr id="7" name="矩形 6"/>
            <p:cNvSpPr/>
            <p:nvPr/>
          </p:nvSpPr>
          <p:spPr>
            <a:xfrm>
              <a:off x="6097785" y="442041"/>
              <a:ext cx="940066" cy="276999"/>
            </a:xfrm>
            <a:prstGeom prst="rect">
              <a:avLst/>
            </a:prstGeom>
          </p:spPr>
          <p:txBody>
            <a:bodyPr wrap="none">
              <a:spAutoFit/>
            </a:bodyPr>
            <a:lstStyle/>
            <a:p>
              <a:r>
                <a:rPr lang="en-US" altLang="zh-CN" sz="1200" dirty="0" err="1" smtClean="0"/>
                <a:t>RiverLake</a:t>
              </a:r>
              <a:endParaRPr lang="zh-CN" altLang="en-US" sz="12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7706" y="849669"/>
              <a:ext cx="1690936" cy="1459466"/>
            </a:xfrm>
            <a:prstGeom prst="rect">
              <a:avLst/>
            </a:prstGeom>
          </p:spPr>
        </p:pic>
        <p:sp>
          <p:nvSpPr>
            <p:cNvPr id="9" name="矩形 8"/>
            <p:cNvSpPr/>
            <p:nvPr/>
          </p:nvSpPr>
          <p:spPr>
            <a:xfrm>
              <a:off x="701377" y="2395248"/>
              <a:ext cx="543739" cy="276999"/>
            </a:xfrm>
            <a:prstGeom prst="rect">
              <a:avLst/>
            </a:prstGeom>
          </p:spPr>
          <p:txBody>
            <a:bodyPr wrap="none">
              <a:spAutoFit/>
            </a:bodyPr>
            <a:lstStyle/>
            <a:p>
              <a:r>
                <a:rPr lang="en-US" altLang="zh-CN" sz="1200" dirty="0" smtClean="0"/>
                <a:t>Field</a:t>
              </a:r>
              <a:endParaRPr lang="zh-CN" altLang="en-US" sz="1200" dirty="0"/>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728" y="2814152"/>
              <a:ext cx="1240971" cy="1202677"/>
            </a:xfrm>
            <a:prstGeom prst="rect">
              <a:avLst/>
            </a:prstGeom>
          </p:spPr>
        </p:pic>
        <p:sp>
          <p:nvSpPr>
            <p:cNvPr id="11" name="矩形 10"/>
            <p:cNvSpPr/>
            <p:nvPr/>
          </p:nvSpPr>
          <p:spPr>
            <a:xfrm>
              <a:off x="2586744" y="2395247"/>
              <a:ext cx="660181" cy="276999"/>
            </a:xfrm>
            <a:prstGeom prst="rect">
              <a:avLst/>
            </a:prstGeom>
          </p:spPr>
          <p:txBody>
            <a:bodyPr wrap="none">
              <a:spAutoFit/>
            </a:bodyPr>
            <a:lstStyle/>
            <a:p>
              <a:r>
                <a:rPr lang="en-US" altLang="zh-CN" sz="1200" dirty="0" smtClean="0"/>
                <a:t>Forest</a:t>
              </a:r>
              <a:endParaRPr lang="zh-CN" altLang="en-US" sz="1200" dirty="0"/>
            </a:p>
          </p:txBody>
        </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7281" y="2814151"/>
              <a:ext cx="1259521" cy="1202677"/>
            </a:xfrm>
            <a:prstGeom prst="rect">
              <a:avLst/>
            </a:prstGeom>
          </p:spPr>
        </p:pic>
        <p:sp>
          <p:nvSpPr>
            <p:cNvPr id="13" name="矩形 12"/>
            <p:cNvSpPr/>
            <p:nvPr/>
          </p:nvSpPr>
          <p:spPr>
            <a:xfrm>
              <a:off x="4450602" y="2406523"/>
              <a:ext cx="847733" cy="276999"/>
            </a:xfrm>
            <a:prstGeom prst="rect">
              <a:avLst/>
            </a:prstGeom>
          </p:spPr>
          <p:txBody>
            <a:bodyPr wrap="none">
              <a:spAutoFit/>
            </a:bodyPr>
            <a:lstStyle/>
            <a:p>
              <a:r>
                <a:rPr lang="en-US" altLang="zh-CN" sz="1200" dirty="0" smtClean="0"/>
                <a:t>Resident</a:t>
              </a:r>
              <a:endParaRPr lang="zh-CN" altLang="en-US" sz="1200" dirty="0"/>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4384" y="2814151"/>
              <a:ext cx="1234673" cy="1197039"/>
            </a:xfrm>
            <a:prstGeom prst="rect">
              <a:avLst/>
            </a:prstGeom>
          </p:spPr>
        </p:pic>
        <p:sp>
          <p:nvSpPr>
            <p:cNvPr id="15" name="矩形 14"/>
            <p:cNvSpPr/>
            <p:nvPr/>
          </p:nvSpPr>
          <p:spPr>
            <a:xfrm>
              <a:off x="6019728" y="2406523"/>
              <a:ext cx="759567" cy="276999"/>
            </a:xfrm>
            <a:prstGeom prst="rect">
              <a:avLst/>
            </a:prstGeom>
          </p:spPr>
          <p:txBody>
            <a:bodyPr wrap="none">
              <a:spAutoFit/>
            </a:bodyPr>
            <a:lstStyle/>
            <a:p>
              <a:r>
                <a:rPr lang="en-US" altLang="zh-CN" sz="1200" dirty="0" smtClean="0"/>
                <a:t>Parking</a:t>
              </a:r>
              <a:endParaRPr lang="zh-CN" altLang="en-US" sz="1200" dirty="0"/>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7785" y="2814151"/>
              <a:ext cx="1273629" cy="1197039"/>
            </a:xfrm>
            <a:prstGeom prst="rect">
              <a:avLst/>
            </a:prstGeom>
          </p:spPr>
        </p:pic>
      </p:grpSp>
    </p:spTree>
    <p:extLst>
      <p:ext uri="{BB962C8B-B14F-4D97-AF65-F5344CB8AC3E}">
        <p14:creationId xmlns:p14="http://schemas.microsoft.com/office/powerpoint/2010/main" val="259819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335715" y="947058"/>
            <a:ext cx="6342671" cy="4069170"/>
            <a:chOff x="335715" y="395202"/>
            <a:chExt cx="6387875" cy="4621025"/>
          </a:xfrm>
        </p:grpSpPr>
        <p:grpSp>
          <p:nvGrpSpPr>
            <p:cNvPr id="42" name="组合 41"/>
            <p:cNvGrpSpPr/>
            <p:nvPr/>
          </p:nvGrpSpPr>
          <p:grpSpPr>
            <a:xfrm>
              <a:off x="335716" y="395202"/>
              <a:ext cx="6375844" cy="1058041"/>
              <a:chOff x="335716" y="156524"/>
              <a:chExt cx="6375844" cy="1296719"/>
            </a:xfrm>
          </p:grpSpPr>
          <p:sp>
            <p:nvSpPr>
              <p:cNvPr id="2" name="矩形 1"/>
              <p:cNvSpPr/>
              <p:nvPr/>
            </p:nvSpPr>
            <p:spPr>
              <a:xfrm>
                <a:off x="382560" y="156524"/>
                <a:ext cx="713657" cy="276999"/>
              </a:xfrm>
              <a:prstGeom prst="rect">
                <a:avLst/>
              </a:prstGeom>
            </p:spPr>
            <p:txBody>
              <a:bodyPr wrap="none">
                <a:spAutoFit/>
              </a:bodyPr>
              <a:lstStyle/>
              <a:p>
                <a:r>
                  <a:rPr lang="en-US" altLang="zh-CN" sz="1200" dirty="0"/>
                  <a:t>Airport</a:t>
                </a:r>
                <a:endParaRPr lang="zh-CN" altLang="en-US" sz="12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716" y="549533"/>
                <a:ext cx="884368" cy="903710"/>
              </a:xfrm>
              <a:prstGeom prst="rect">
                <a:avLst/>
              </a:prstGeom>
            </p:spPr>
          </p:pic>
          <p:sp>
            <p:nvSpPr>
              <p:cNvPr id="4" name="矩形 3"/>
              <p:cNvSpPr/>
              <p:nvPr/>
            </p:nvSpPr>
            <p:spPr>
              <a:xfrm>
                <a:off x="1719397" y="156525"/>
                <a:ext cx="652743" cy="276999"/>
              </a:xfrm>
              <a:prstGeom prst="rect">
                <a:avLst/>
              </a:prstGeom>
            </p:spPr>
            <p:txBody>
              <a:bodyPr wrap="none">
                <a:spAutoFit/>
              </a:bodyPr>
              <a:lstStyle/>
              <a:p>
                <a:r>
                  <a:rPr lang="en-US" altLang="zh-CN" sz="1200" dirty="0"/>
                  <a:t>Beach</a:t>
                </a:r>
                <a:endParaRPr lang="zh-CN" altLang="en-US" sz="12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0937" y="549533"/>
                <a:ext cx="831217" cy="903710"/>
              </a:xfrm>
              <a:prstGeom prst="rect">
                <a:avLst/>
              </a:prstGeom>
            </p:spPr>
          </p:pic>
          <p:sp>
            <p:nvSpPr>
              <p:cNvPr id="6" name="矩形 5"/>
              <p:cNvSpPr/>
              <p:nvPr/>
            </p:nvSpPr>
            <p:spPr>
              <a:xfrm>
                <a:off x="2878415" y="156525"/>
                <a:ext cx="681597" cy="276999"/>
              </a:xfrm>
              <a:prstGeom prst="rect">
                <a:avLst/>
              </a:prstGeom>
            </p:spPr>
            <p:txBody>
              <a:bodyPr wrap="none">
                <a:spAutoFit/>
              </a:bodyPr>
              <a:lstStyle/>
              <a:p>
                <a:r>
                  <a:rPr lang="en-US" altLang="zh-CN" sz="1200" dirty="0"/>
                  <a:t>Bridge</a:t>
                </a:r>
                <a:endParaRPr lang="zh-CN" altLang="en-US" sz="1200"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774" y="555171"/>
                <a:ext cx="852306" cy="898072"/>
              </a:xfrm>
              <a:prstGeom prst="rect">
                <a:avLst/>
              </a:prstGeom>
            </p:spPr>
          </p:pic>
          <p:sp>
            <p:nvSpPr>
              <p:cNvPr id="8" name="矩形 7"/>
              <p:cNvSpPr/>
              <p:nvPr/>
            </p:nvSpPr>
            <p:spPr>
              <a:xfrm>
                <a:off x="4075166" y="156524"/>
                <a:ext cx="1096775" cy="276999"/>
              </a:xfrm>
              <a:prstGeom prst="rect">
                <a:avLst/>
              </a:prstGeom>
            </p:spPr>
            <p:txBody>
              <a:bodyPr wrap="none">
                <a:spAutoFit/>
              </a:bodyPr>
              <a:lstStyle/>
              <a:p>
                <a:r>
                  <a:rPr lang="en-US" altLang="zh-CN" sz="1200" dirty="0"/>
                  <a:t>Commercial</a:t>
                </a:r>
                <a:endParaRPr lang="zh-CN" altLang="en-US" sz="1200" dirty="0"/>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8563" y="549532"/>
                <a:ext cx="972930" cy="903711"/>
              </a:xfrm>
              <a:prstGeom prst="rect">
                <a:avLst/>
              </a:prstGeom>
            </p:spPr>
          </p:pic>
          <p:sp>
            <p:nvSpPr>
              <p:cNvPr id="10" name="矩形 9"/>
              <p:cNvSpPr/>
              <p:nvPr/>
            </p:nvSpPr>
            <p:spPr>
              <a:xfrm>
                <a:off x="5758358" y="156524"/>
                <a:ext cx="692818" cy="276999"/>
              </a:xfrm>
              <a:prstGeom prst="rect">
                <a:avLst/>
              </a:prstGeom>
            </p:spPr>
            <p:txBody>
              <a:bodyPr wrap="none">
                <a:spAutoFit/>
              </a:bodyPr>
              <a:lstStyle/>
              <a:p>
                <a:r>
                  <a:rPr lang="en-US" altLang="zh-CN" sz="1200" dirty="0"/>
                  <a:t>Desert</a:t>
                </a:r>
                <a:endParaRPr lang="zh-CN" altLang="en-US" sz="1200" dirty="0"/>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0822" y="549531"/>
                <a:ext cx="950738" cy="903712"/>
              </a:xfrm>
              <a:prstGeom prst="rect">
                <a:avLst/>
              </a:prstGeom>
            </p:spPr>
          </p:pic>
        </p:grpSp>
        <p:grpSp>
          <p:nvGrpSpPr>
            <p:cNvPr id="43" name="组合 42"/>
            <p:cNvGrpSpPr/>
            <p:nvPr/>
          </p:nvGrpSpPr>
          <p:grpSpPr>
            <a:xfrm>
              <a:off x="335716" y="1536060"/>
              <a:ext cx="6372949" cy="1077686"/>
              <a:chOff x="335716" y="1730240"/>
              <a:chExt cx="6375844" cy="1437503"/>
            </a:xfrm>
          </p:grpSpPr>
          <p:sp>
            <p:nvSpPr>
              <p:cNvPr id="12" name="矩形 11"/>
              <p:cNvSpPr/>
              <p:nvPr/>
            </p:nvSpPr>
            <p:spPr>
              <a:xfrm>
                <a:off x="382582" y="1730242"/>
                <a:ext cx="901722" cy="276999"/>
              </a:xfrm>
              <a:prstGeom prst="rect">
                <a:avLst/>
              </a:prstGeom>
            </p:spPr>
            <p:txBody>
              <a:bodyPr wrap="none">
                <a:spAutoFit/>
              </a:bodyPr>
              <a:lstStyle/>
              <a:p>
                <a:r>
                  <a:rPr lang="en-US" altLang="zh-CN" sz="1200" dirty="0"/>
                  <a:t>Farmland</a:t>
                </a:r>
                <a:endParaRPr lang="zh-CN" altLang="en-US" sz="1200" dirty="0"/>
              </a:p>
            </p:txBody>
          </p:sp>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716" y="2284240"/>
                <a:ext cx="884368" cy="883503"/>
              </a:xfrm>
              <a:prstGeom prst="rect">
                <a:avLst/>
              </a:prstGeom>
            </p:spPr>
          </p:pic>
          <p:sp>
            <p:nvSpPr>
              <p:cNvPr id="14" name="矩形 13"/>
              <p:cNvSpPr/>
              <p:nvPr/>
            </p:nvSpPr>
            <p:spPr>
              <a:xfrm>
                <a:off x="1487738" y="1730242"/>
                <a:ext cx="1117614" cy="276999"/>
              </a:xfrm>
              <a:prstGeom prst="rect">
                <a:avLst/>
              </a:prstGeom>
            </p:spPr>
            <p:txBody>
              <a:bodyPr wrap="none">
                <a:spAutoFit/>
              </a:bodyPr>
              <a:lstStyle/>
              <a:p>
                <a:r>
                  <a:rPr lang="en-US" altLang="zh-CN" sz="1200" dirty="0" err="1"/>
                  <a:t>footballField</a:t>
                </a:r>
                <a:endParaRPr lang="zh-CN" altLang="en-US" sz="1200" dirty="0"/>
              </a:p>
            </p:txBody>
          </p:sp>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0937" y="2284240"/>
                <a:ext cx="831217" cy="883503"/>
              </a:xfrm>
              <a:prstGeom prst="rect">
                <a:avLst/>
              </a:prstGeom>
            </p:spPr>
          </p:pic>
          <p:sp>
            <p:nvSpPr>
              <p:cNvPr id="16" name="矩形 15"/>
              <p:cNvSpPr/>
              <p:nvPr/>
            </p:nvSpPr>
            <p:spPr>
              <a:xfrm>
                <a:off x="2938345" y="1730241"/>
                <a:ext cx="660181" cy="276999"/>
              </a:xfrm>
              <a:prstGeom prst="rect">
                <a:avLst/>
              </a:prstGeom>
            </p:spPr>
            <p:txBody>
              <a:bodyPr wrap="none">
                <a:spAutoFit/>
              </a:bodyPr>
              <a:lstStyle/>
              <a:p>
                <a:r>
                  <a:rPr lang="en-US" altLang="zh-CN" sz="1200"/>
                  <a:t>Forest</a:t>
                </a:r>
                <a:endParaRPr lang="zh-CN" altLang="en-US" sz="1200" dirty="0"/>
              </a:p>
            </p:txBody>
          </p:sp>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0775" y="2284238"/>
                <a:ext cx="852306" cy="883505"/>
              </a:xfrm>
              <a:prstGeom prst="rect">
                <a:avLst/>
              </a:prstGeom>
            </p:spPr>
          </p:pic>
          <p:sp>
            <p:nvSpPr>
              <p:cNvPr id="18" name="矩形 17"/>
              <p:cNvSpPr/>
              <p:nvPr/>
            </p:nvSpPr>
            <p:spPr>
              <a:xfrm>
                <a:off x="4198563" y="1730241"/>
                <a:ext cx="923651" cy="276999"/>
              </a:xfrm>
              <a:prstGeom prst="rect">
                <a:avLst/>
              </a:prstGeom>
            </p:spPr>
            <p:txBody>
              <a:bodyPr wrap="none">
                <a:spAutoFit/>
              </a:bodyPr>
              <a:lstStyle/>
              <a:p>
                <a:r>
                  <a:rPr lang="en-US" altLang="zh-CN" sz="1200" dirty="0"/>
                  <a:t>Industrial</a:t>
                </a:r>
                <a:endParaRPr lang="zh-CN" altLang="en-US" sz="1200" dirty="0"/>
              </a:p>
            </p:txBody>
          </p:sp>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98563" y="2284237"/>
                <a:ext cx="972930" cy="883505"/>
              </a:xfrm>
              <a:prstGeom prst="rect">
                <a:avLst/>
              </a:prstGeom>
            </p:spPr>
          </p:pic>
          <p:sp>
            <p:nvSpPr>
              <p:cNvPr id="20" name="矩形 19"/>
              <p:cNvSpPr/>
              <p:nvPr/>
            </p:nvSpPr>
            <p:spPr>
              <a:xfrm>
                <a:off x="5760821" y="1730240"/>
                <a:ext cx="814647" cy="276999"/>
              </a:xfrm>
              <a:prstGeom prst="rect">
                <a:avLst/>
              </a:prstGeom>
            </p:spPr>
            <p:txBody>
              <a:bodyPr wrap="none">
                <a:spAutoFit/>
              </a:bodyPr>
              <a:lstStyle/>
              <a:p>
                <a:r>
                  <a:rPr lang="en-US" altLang="zh-CN" sz="1200" dirty="0"/>
                  <a:t>Meadow</a:t>
                </a:r>
                <a:endParaRPr lang="zh-CN" altLang="en-US" sz="1200" dirty="0"/>
              </a:p>
            </p:txBody>
          </p:sp>
          <p:pic>
            <p:nvPicPr>
              <p:cNvPr id="21" name="图片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60821" y="2284236"/>
                <a:ext cx="950739" cy="883506"/>
              </a:xfrm>
              <a:prstGeom prst="rect">
                <a:avLst/>
              </a:prstGeom>
            </p:spPr>
          </p:pic>
        </p:grpSp>
        <p:grpSp>
          <p:nvGrpSpPr>
            <p:cNvPr id="44" name="组合 43"/>
            <p:cNvGrpSpPr/>
            <p:nvPr/>
          </p:nvGrpSpPr>
          <p:grpSpPr>
            <a:xfrm>
              <a:off x="335715" y="2609286"/>
              <a:ext cx="6387874" cy="1233224"/>
              <a:chOff x="323685" y="3412082"/>
              <a:chExt cx="6387874" cy="1421175"/>
            </a:xfrm>
          </p:grpSpPr>
          <p:sp>
            <p:nvSpPr>
              <p:cNvPr id="22" name="矩形 21"/>
              <p:cNvSpPr/>
              <p:nvPr/>
            </p:nvSpPr>
            <p:spPr>
              <a:xfrm>
                <a:off x="323685" y="3444742"/>
                <a:ext cx="896399" cy="276999"/>
              </a:xfrm>
              <a:prstGeom prst="rect">
                <a:avLst/>
              </a:prstGeom>
            </p:spPr>
            <p:txBody>
              <a:bodyPr wrap="none">
                <a:spAutoFit/>
              </a:bodyPr>
              <a:lstStyle/>
              <a:p>
                <a:r>
                  <a:rPr lang="en-US" altLang="zh-CN" sz="1200" dirty="0"/>
                  <a:t>Mountain</a:t>
                </a:r>
                <a:endParaRPr lang="zh-CN" altLang="en-US" sz="1200" dirty="0"/>
              </a:p>
            </p:txBody>
          </p:sp>
          <p:pic>
            <p:nvPicPr>
              <p:cNvPr id="23" name="图片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3685" y="3998740"/>
                <a:ext cx="896399" cy="834517"/>
              </a:xfrm>
              <a:prstGeom prst="rect">
                <a:avLst/>
              </a:prstGeom>
            </p:spPr>
          </p:pic>
          <p:sp>
            <p:nvSpPr>
              <p:cNvPr id="24" name="矩形 23"/>
              <p:cNvSpPr/>
              <p:nvPr/>
            </p:nvSpPr>
            <p:spPr>
              <a:xfrm>
                <a:off x="1784582" y="3444742"/>
                <a:ext cx="523926" cy="276999"/>
              </a:xfrm>
              <a:prstGeom prst="rect">
                <a:avLst/>
              </a:prstGeom>
            </p:spPr>
            <p:txBody>
              <a:bodyPr wrap="none">
                <a:spAutoFit/>
              </a:bodyPr>
              <a:lstStyle/>
              <a:p>
                <a:r>
                  <a:rPr lang="en-US" altLang="zh-CN" sz="1200" dirty="0" smtClean="0"/>
                  <a:t>Park</a:t>
                </a:r>
                <a:endParaRPr lang="zh-CN" altLang="en-US" sz="1200" dirty="0"/>
              </a:p>
            </p:txBody>
          </p:sp>
          <p:pic>
            <p:nvPicPr>
              <p:cNvPr id="26" name="图片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30937" y="3998740"/>
                <a:ext cx="831217" cy="834517"/>
              </a:xfrm>
              <a:prstGeom prst="rect">
                <a:avLst/>
              </a:prstGeom>
            </p:spPr>
          </p:pic>
          <p:sp>
            <p:nvSpPr>
              <p:cNvPr id="27" name="矩形 26"/>
              <p:cNvSpPr/>
              <p:nvPr/>
            </p:nvSpPr>
            <p:spPr>
              <a:xfrm>
                <a:off x="2888651" y="3444741"/>
                <a:ext cx="759567" cy="276999"/>
              </a:xfrm>
              <a:prstGeom prst="rect">
                <a:avLst/>
              </a:prstGeom>
            </p:spPr>
            <p:txBody>
              <a:bodyPr wrap="none">
                <a:spAutoFit/>
              </a:bodyPr>
              <a:lstStyle/>
              <a:p>
                <a:r>
                  <a:rPr lang="en-US" altLang="zh-CN" sz="1200" dirty="0"/>
                  <a:t>Parking</a:t>
                </a:r>
                <a:endParaRPr lang="zh-CN" altLang="en-US" sz="1200" dirty="0"/>
              </a:p>
            </p:txBody>
          </p:sp>
          <p:pic>
            <p:nvPicPr>
              <p:cNvPr id="28" name="图片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88650" y="3998738"/>
                <a:ext cx="844430" cy="834519"/>
              </a:xfrm>
              <a:prstGeom prst="rect">
                <a:avLst/>
              </a:prstGeom>
            </p:spPr>
          </p:pic>
          <p:sp>
            <p:nvSpPr>
              <p:cNvPr id="29" name="矩形 28"/>
              <p:cNvSpPr/>
              <p:nvPr/>
            </p:nvSpPr>
            <p:spPr>
              <a:xfrm>
                <a:off x="4228361" y="3412083"/>
                <a:ext cx="560795" cy="276999"/>
              </a:xfrm>
              <a:prstGeom prst="rect">
                <a:avLst/>
              </a:prstGeom>
            </p:spPr>
            <p:txBody>
              <a:bodyPr wrap="none">
                <a:spAutoFit/>
              </a:bodyPr>
              <a:lstStyle/>
              <a:p>
                <a:r>
                  <a:rPr lang="en-US" altLang="zh-CN" sz="1200" dirty="0"/>
                  <a:t>Pond</a:t>
                </a:r>
                <a:endParaRPr lang="zh-CN" altLang="en-US" sz="1200" dirty="0"/>
              </a:p>
            </p:txBody>
          </p:sp>
          <p:pic>
            <p:nvPicPr>
              <p:cNvPr id="30" name="图片 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98563" y="3998735"/>
                <a:ext cx="972930" cy="834521"/>
              </a:xfrm>
              <a:prstGeom prst="rect">
                <a:avLst/>
              </a:prstGeom>
            </p:spPr>
          </p:pic>
          <p:sp>
            <p:nvSpPr>
              <p:cNvPr id="31" name="矩形 30"/>
              <p:cNvSpPr/>
              <p:nvPr/>
            </p:nvSpPr>
            <p:spPr>
              <a:xfrm>
                <a:off x="5860496" y="3412082"/>
                <a:ext cx="493468" cy="276999"/>
              </a:xfrm>
              <a:prstGeom prst="rect">
                <a:avLst/>
              </a:prstGeom>
            </p:spPr>
            <p:txBody>
              <a:bodyPr wrap="none">
                <a:spAutoFit/>
              </a:bodyPr>
              <a:lstStyle/>
              <a:p>
                <a:r>
                  <a:rPr lang="en-US" altLang="zh-CN" sz="1200" dirty="0"/>
                  <a:t>Port</a:t>
                </a:r>
                <a:endParaRPr lang="zh-CN" altLang="en-US" sz="1200" dirty="0"/>
              </a:p>
            </p:txBody>
          </p:sp>
          <p:pic>
            <p:nvPicPr>
              <p:cNvPr id="32" name="图片 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821" y="3998734"/>
                <a:ext cx="950738" cy="834521"/>
              </a:xfrm>
              <a:prstGeom prst="rect">
                <a:avLst/>
              </a:prstGeom>
            </p:spPr>
          </p:pic>
        </p:grpSp>
        <p:grpSp>
          <p:nvGrpSpPr>
            <p:cNvPr id="45" name="组合 44"/>
            <p:cNvGrpSpPr/>
            <p:nvPr/>
          </p:nvGrpSpPr>
          <p:grpSpPr>
            <a:xfrm>
              <a:off x="335715" y="3988378"/>
              <a:ext cx="6387875" cy="1027849"/>
              <a:chOff x="202386" y="5110254"/>
              <a:chExt cx="6506279" cy="1620078"/>
            </a:xfrm>
          </p:grpSpPr>
          <p:sp>
            <p:nvSpPr>
              <p:cNvPr id="33" name="矩形 32"/>
              <p:cNvSpPr/>
              <p:nvPr/>
            </p:nvSpPr>
            <p:spPr>
              <a:xfrm>
                <a:off x="202386" y="5110255"/>
                <a:ext cx="1285352" cy="276999"/>
              </a:xfrm>
              <a:prstGeom prst="rect">
                <a:avLst/>
              </a:prstGeom>
            </p:spPr>
            <p:txBody>
              <a:bodyPr wrap="none">
                <a:spAutoFit/>
              </a:bodyPr>
              <a:lstStyle/>
              <a:p>
                <a:r>
                  <a:rPr lang="en-US" altLang="zh-CN" sz="1200" dirty="0" err="1"/>
                  <a:t>railwayStation</a:t>
                </a:r>
                <a:endParaRPr lang="zh-CN" altLang="en-US" sz="1200" dirty="0"/>
              </a:p>
            </p:txBody>
          </p:sp>
          <p:pic>
            <p:nvPicPr>
              <p:cNvPr id="34" name="图片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2386" y="5664252"/>
                <a:ext cx="1285352" cy="1066080"/>
              </a:xfrm>
              <a:prstGeom prst="rect">
                <a:avLst/>
              </a:prstGeom>
            </p:spPr>
          </p:pic>
          <p:sp>
            <p:nvSpPr>
              <p:cNvPr id="35" name="矩形 34"/>
              <p:cNvSpPr/>
              <p:nvPr/>
            </p:nvSpPr>
            <p:spPr>
              <a:xfrm>
                <a:off x="2189637" y="5110255"/>
                <a:ext cx="1024063" cy="276999"/>
              </a:xfrm>
              <a:prstGeom prst="rect">
                <a:avLst/>
              </a:prstGeom>
            </p:spPr>
            <p:txBody>
              <a:bodyPr wrap="none">
                <a:spAutoFit/>
              </a:bodyPr>
              <a:lstStyle/>
              <a:p>
                <a:r>
                  <a:rPr lang="en-US" altLang="zh-CN" sz="1200" dirty="0"/>
                  <a:t>Residential</a:t>
                </a:r>
                <a:endParaRPr lang="zh-CN" altLang="en-US" sz="1200" dirty="0"/>
              </a:p>
            </p:txBody>
          </p:sp>
          <p:pic>
            <p:nvPicPr>
              <p:cNvPr id="36" name="图片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54984" y="5664252"/>
                <a:ext cx="1258717" cy="1066080"/>
              </a:xfrm>
              <a:prstGeom prst="rect">
                <a:avLst/>
              </a:prstGeom>
            </p:spPr>
          </p:pic>
          <p:sp>
            <p:nvSpPr>
              <p:cNvPr id="37" name="矩形 36"/>
              <p:cNvSpPr/>
              <p:nvPr/>
            </p:nvSpPr>
            <p:spPr>
              <a:xfrm>
                <a:off x="4018487" y="5110255"/>
                <a:ext cx="580865" cy="276999"/>
              </a:xfrm>
              <a:prstGeom prst="rect">
                <a:avLst/>
              </a:prstGeom>
            </p:spPr>
            <p:txBody>
              <a:bodyPr wrap="none">
                <a:spAutoFit/>
              </a:bodyPr>
              <a:lstStyle/>
              <a:p>
                <a:r>
                  <a:rPr lang="en-US" altLang="zh-CN" sz="1200" dirty="0"/>
                  <a:t>River</a:t>
                </a:r>
                <a:endParaRPr lang="zh-CN" altLang="en-US" sz="1200" dirty="0"/>
              </a:p>
            </p:txBody>
          </p:sp>
          <p:pic>
            <p:nvPicPr>
              <p:cNvPr id="38" name="图片 3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99324" y="5664249"/>
                <a:ext cx="1280890" cy="1066083"/>
              </a:xfrm>
              <a:prstGeom prst="rect">
                <a:avLst/>
              </a:prstGeom>
            </p:spPr>
          </p:pic>
          <p:sp>
            <p:nvSpPr>
              <p:cNvPr id="39" name="矩形 38"/>
              <p:cNvSpPr/>
              <p:nvPr/>
            </p:nvSpPr>
            <p:spPr>
              <a:xfrm>
                <a:off x="5593820" y="5110254"/>
                <a:ext cx="760144" cy="276999"/>
              </a:xfrm>
              <a:prstGeom prst="rect">
                <a:avLst/>
              </a:prstGeom>
            </p:spPr>
            <p:txBody>
              <a:bodyPr wrap="none">
                <a:spAutoFit/>
              </a:bodyPr>
              <a:lstStyle/>
              <a:p>
                <a:r>
                  <a:rPr lang="en-US" altLang="zh-CN" sz="1200" dirty="0"/>
                  <a:t>Viaduct</a:t>
                </a:r>
                <a:endParaRPr lang="zh-CN" altLang="en-US" sz="1200" dirty="0"/>
              </a:p>
            </p:txBody>
          </p:sp>
          <p:pic>
            <p:nvPicPr>
              <p:cNvPr id="40" name="图片 3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05794" y="5664247"/>
                <a:ext cx="1202871" cy="1066085"/>
              </a:xfrm>
              <a:prstGeom prst="rect">
                <a:avLst/>
              </a:prstGeom>
            </p:spPr>
          </p:pic>
        </p:grpSp>
      </p:grpSp>
    </p:spTree>
    <p:extLst>
      <p:ext uri="{BB962C8B-B14F-4D97-AF65-F5344CB8AC3E}">
        <p14:creationId xmlns:p14="http://schemas.microsoft.com/office/powerpoint/2010/main" val="35580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30237" y="739440"/>
            <a:ext cx="9943011" cy="4781780"/>
            <a:chOff x="630237" y="739440"/>
            <a:chExt cx="9943011" cy="4781780"/>
          </a:xfrm>
        </p:grpSpPr>
        <p:grpSp>
          <p:nvGrpSpPr>
            <p:cNvPr id="65" name="组合 64"/>
            <p:cNvGrpSpPr/>
            <p:nvPr/>
          </p:nvGrpSpPr>
          <p:grpSpPr>
            <a:xfrm>
              <a:off x="726479" y="739440"/>
              <a:ext cx="9846769" cy="283168"/>
              <a:chOff x="725481" y="1001151"/>
              <a:chExt cx="9846769" cy="283168"/>
            </a:xfrm>
          </p:grpSpPr>
          <p:sp>
            <p:nvSpPr>
              <p:cNvPr id="2" name="矩形 1"/>
              <p:cNvSpPr/>
              <p:nvPr/>
            </p:nvSpPr>
            <p:spPr>
              <a:xfrm>
                <a:off x="725481" y="1007320"/>
                <a:ext cx="713657" cy="276999"/>
              </a:xfrm>
              <a:prstGeom prst="rect">
                <a:avLst/>
              </a:prstGeom>
            </p:spPr>
            <p:txBody>
              <a:bodyPr wrap="none">
                <a:spAutoFit/>
              </a:bodyPr>
              <a:lstStyle/>
              <a:p>
                <a:r>
                  <a:rPr lang="en-US" altLang="zh-CN" sz="1200" dirty="0"/>
                  <a:t>Airport</a:t>
                </a:r>
                <a:endParaRPr lang="zh-CN" altLang="en-US" sz="1200" dirty="0"/>
              </a:p>
            </p:txBody>
          </p:sp>
          <p:sp>
            <p:nvSpPr>
              <p:cNvPr id="4" name="矩形 3"/>
              <p:cNvSpPr/>
              <p:nvPr/>
            </p:nvSpPr>
            <p:spPr>
              <a:xfrm>
                <a:off x="1587806" y="1007316"/>
                <a:ext cx="912429" cy="276999"/>
              </a:xfrm>
              <a:prstGeom prst="rect">
                <a:avLst/>
              </a:prstGeom>
            </p:spPr>
            <p:txBody>
              <a:bodyPr wrap="none">
                <a:spAutoFit/>
              </a:bodyPr>
              <a:lstStyle/>
              <a:p>
                <a:r>
                  <a:rPr lang="en-US" altLang="zh-CN" sz="1200" dirty="0" err="1"/>
                  <a:t>BareLand</a:t>
                </a:r>
                <a:endParaRPr lang="zh-CN" altLang="en-US" sz="1200" dirty="0"/>
              </a:p>
            </p:txBody>
          </p:sp>
          <p:sp>
            <p:nvSpPr>
              <p:cNvPr id="6" name="矩形 5"/>
              <p:cNvSpPr/>
              <p:nvPr/>
            </p:nvSpPr>
            <p:spPr>
              <a:xfrm>
                <a:off x="2476288" y="1006966"/>
                <a:ext cx="1186543" cy="276999"/>
              </a:xfrm>
              <a:prstGeom prst="rect">
                <a:avLst/>
              </a:prstGeom>
            </p:spPr>
            <p:txBody>
              <a:bodyPr wrap="none">
                <a:spAutoFit/>
              </a:bodyPr>
              <a:lstStyle/>
              <a:p>
                <a:r>
                  <a:rPr lang="en-US" altLang="zh-CN" sz="1200" dirty="0" err="1"/>
                  <a:t>BaseballField</a:t>
                </a:r>
                <a:endParaRPr lang="zh-CN" altLang="en-US" sz="1200" dirty="0"/>
              </a:p>
            </p:txBody>
          </p:sp>
          <p:sp>
            <p:nvSpPr>
              <p:cNvPr id="8" name="矩形 7"/>
              <p:cNvSpPr/>
              <p:nvPr/>
            </p:nvSpPr>
            <p:spPr>
              <a:xfrm>
                <a:off x="3662831" y="1006965"/>
                <a:ext cx="652743" cy="276999"/>
              </a:xfrm>
              <a:prstGeom prst="rect">
                <a:avLst/>
              </a:prstGeom>
            </p:spPr>
            <p:txBody>
              <a:bodyPr wrap="none">
                <a:spAutoFit/>
              </a:bodyPr>
              <a:lstStyle/>
              <a:p>
                <a:r>
                  <a:rPr lang="en-US" altLang="zh-CN" sz="1200" dirty="0"/>
                  <a:t>Beach</a:t>
                </a:r>
                <a:endParaRPr lang="zh-CN" altLang="en-US" sz="1200" dirty="0"/>
              </a:p>
            </p:txBody>
          </p:sp>
          <p:sp>
            <p:nvSpPr>
              <p:cNvPr id="10" name="矩形 9"/>
              <p:cNvSpPr/>
              <p:nvPr/>
            </p:nvSpPr>
            <p:spPr>
              <a:xfrm>
                <a:off x="4611711" y="1001156"/>
                <a:ext cx="681597" cy="276999"/>
              </a:xfrm>
              <a:prstGeom prst="rect">
                <a:avLst/>
              </a:prstGeom>
            </p:spPr>
            <p:txBody>
              <a:bodyPr wrap="none">
                <a:spAutoFit/>
              </a:bodyPr>
              <a:lstStyle/>
              <a:p>
                <a:r>
                  <a:rPr lang="en-US" altLang="zh-CN" sz="1200" dirty="0"/>
                  <a:t>Bridge</a:t>
                </a:r>
                <a:endParaRPr lang="zh-CN" altLang="en-US" sz="1200" dirty="0"/>
              </a:p>
            </p:txBody>
          </p:sp>
          <p:sp>
            <p:nvSpPr>
              <p:cNvPr id="12" name="矩形 11"/>
              <p:cNvSpPr/>
              <p:nvPr/>
            </p:nvSpPr>
            <p:spPr>
              <a:xfrm>
                <a:off x="5424692" y="1001155"/>
                <a:ext cx="699230" cy="276999"/>
              </a:xfrm>
              <a:prstGeom prst="rect">
                <a:avLst/>
              </a:prstGeom>
            </p:spPr>
            <p:txBody>
              <a:bodyPr wrap="none">
                <a:spAutoFit/>
              </a:bodyPr>
              <a:lstStyle/>
              <a:p>
                <a:r>
                  <a:rPr lang="en-US" altLang="zh-CN" sz="1200" dirty="0"/>
                  <a:t>Center</a:t>
                </a:r>
                <a:endParaRPr lang="zh-CN" altLang="en-US" sz="1200" dirty="0"/>
              </a:p>
            </p:txBody>
          </p:sp>
          <p:sp>
            <p:nvSpPr>
              <p:cNvPr id="14" name="矩形 13"/>
              <p:cNvSpPr/>
              <p:nvPr/>
            </p:nvSpPr>
            <p:spPr>
              <a:xfrm>
                <a:off x="6323879" y="1001155"/>
                <a:ext cx="731290" cy="276999"/>
              </a:xfrm>
              <a:prstGeom prst="rect">
                <a:avLst/>
              </a:prstGeom>
            </p:spPr>
            <p:txBody>
              <a:bodyPr wrap="none">
                <a:spAutoFit/>
              </a:bodyPr>
              <a:lstStyle/>
              <a:p>
                <a:r>
                  <a:rPr lang="en-US" altLang="zh-CN" sz="1200" dirty="0"/>
                  <a:t>Church</a:t>
                </a:r>
                <a:endParaRPr lang="zh-CN" altLang="en-US" sz="1200" dirty="0"/>
              </a:p>
            </p:txBody>
          </p:sp>
          <p:sp>
            <p:nvSpPr>
              <p:cNvPr id="17" name="矩形 16"/>
              <p:cNvSpPr/>
              <p:nvPr/>
            </p:nvSpPr>
            <p:spPr>
              <a:xfrm>
                <a:off x="7147655" y="1001154"/>
                <a:ext cx="1096775" cy="276999"/>
              </a:xfrm>
              <a:prstGeom prst="rect">
                <a:avLst/>
              </a:prstGeom>
            </p:spPr>
            <p:txBody>
              <a:bodyPr wrap="none">
                <a:spAutoFit/>
              </a:bodyPr>
              <a:lstStyle/>
              <a:p>
                <a:r>
                  <a:rPr lang="en-US" altLang="zh-CN" sz="1200" dirty="0"/>
                  <a:t>Commercial</a:t>
                </a:r>
                <a:endParaRPr lang="zh-CN" altLang="en-US" sz="1200" dirty="0"/>
              </a:p>
            </p:txBody>
          </p:sp>
          <p:sp>
            <p:nvSpPr>
              <p:cNvPr id="18" name="矩形 17"/>
              <p:cNvSpPr/>
              <p:nvPr/>
            </p:nvSpPr>
            <p:spPr>
              <a:xfrm>
                <a:off x="9068890" y="1001151"/>
                <a:ext cx="1503360" cy="276999"/>
              </a:xfrm>
              <a:prstGeom prst="rect">
                <a:avLst/>
              </a:prstGeom>
            </p:spPr>
            <p:txBody>
              <a:bodyPr wrap="none">
                <a:spAutoFit/>
              </a:bodyPr>
              <a:lstStyle/>
              <a:p>
                <a:r>
                  <a:rPr lang="en-US" altLang="zh-CN" sz="1200" dirty="0" err="1"/>
                  <a:t>DenseResidential</a:t>
                </a:r>
                <a:endParaRPr lang="zh-CN" altLang="en-US" sz="1200" dirty="0"/>
              </a:p>
            </p:txBody>
          </p:sp>
          <p:sp>
            <p:nvSpPr>
              <p:cNvPr id="20" name="矩形 19"/>
              <p:cNvSpPr/>
              <p:nvPr/>
            </p:nvSpPr>
            <p:spPr>
              <a:xfrm>
                <a:off x="8310251" y="1001152"/>
                <a:ext cx="692818" cy="276999"/>
              </a:xfrm>
              <a:prstGeom prst="rect">
                <a:avLst/>
              </a:prstGeom>
            </p:spPr>
            <p:txBody>
              <a:bodyPr wrap="none">
                <a:spAutoFit/>
              </a:bodyPr>
              <a:lstStyle/>
              <a:p>
                <a:r>
                  <a:rPr lang="en-US" altLang="zh-CN" sz="1200" dirty="0"/>
                  <a:t>Desert</a:t>
                </a:r>
                <a:endParaRPr lang="zh-CN" altLang="en-US" sz="1200" dirty="0"/>
              </a:p>
            </p:txBody>
          </p:sp>
        </p:grpSp>
        <p:grpSp>
          <p:nvGrpSpPr>
            <p:cNvPr id="66" name="组合 65"/>
            <p:cNvGrpSpPr/>
            <p:nvPr/>
          </p:nvGrpSpPr>
          <p:grpSpPr>
            <a:xfrm>
              <a:off x="643838" y="1276355"/>
              <a:ext cx="9313185" cy="747918"/>
              <a:chOff x="709795" y="1278150"/>
              <a:chExt cx="9313185" cy="747918"/>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795" y="1284319"/>
                <a:ext cx="729343" cy="72934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7514" y="1284315"/>
                <a:ext cx="713014" cy="729344"/>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9975" y="1283965"/>
                <a:ext cx="725838" cy="72583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551" y="1278156"/>
                <a:ext cx="729345" cy="729345"/>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0597" y="1296722"/>
                <a:ext cx="729346" cy="729346"/>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1980" y="1282013"/>
                <a:ext cx="725488" cy="725488"/>
              </a:xfrm>
              <a:prstGeom prst="rect">
                <a:avLst/>
              </a:prstGeom>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33646" y="1278154"/>
                <a:ext cx="729347" cy="729347"/>
              </a:xfrm>
              <a:prstGeom prst="rect">
                <a:avLst/>
              </a:prstGeom>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65312" y="1278154"/>
                <a:ext cx="729347" cy="729347"/>
              </a:xfrm>
              <a:prstGeom prst="rect">
                <a:avLst/>
              </a:prstGeom>
            </p:spPr>
          </p:pic>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12201" y="1296722"/>
                <a:ext cx="710779" cy="710779"/>
              </a:xfrm>
              <a:prstGeom prst="rect">
                <a:avLst/>
              </a:prstGeom>
            </p:spPr>
          </p:pic>
          <p:pic>
            <p:nvPicPr>
              <p:cNvPr id="21" name="图片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36916" y="1278150"/>
                <a:ext cx="733872" cy="733872"/>
              </a:xfrm>
              <a:prstGeom prst="rect">
                <a:avLst/>
              </a:prstGeom>
            </p:spPr>
          </p:pic>
        </p:grpSp>
        <p:grpSp>
          <p:nvGrpSpPr>
            <p:cNvPr id="69" name="组合 68"/>
            <p:cNvGrpSpPr/>
            <p:nvPr/>
          </p:nvGrpSpPr>
          <p:grpSpPr>
            <a:xfrm>
              <a:off x="631588" y="2312658"/>
              <a:ext cx="9325435" cy="305468"/>
              <a:chOff x="631235" y="2002279"/>
              <a:chExt cx="9325435" cy="305468"/>
            </a:xfrm>
          </p:grpSpPr>
          <p:sp>
            <p:nvSpPr>
              <p:cNvPr id="22" name="矩形 21"/>
              <p:cNvSpPr/>
              <p:nvPr/>
            </p:nvSpPr>
            <p:spPr>
              <a:xfrm>
                <a:off x="631235" y="2013662"/>
                <a:ext cx="901722" cy="276999"/>
              </a:xfrm>
              <a:prstGeom prst="rect">
                <a:avLst/>
              </a:prstGeom>
            </p:spPr>
            <p:txBody>
              <a:bodyPr wrap="none">
                <a:spAutoFit/>
              </a:bodyPr>
              <a:lstStyle/>
              <a:p>
                <a:r>
                  <a:rPr lang="en-US" altLang="zh-CN" sz="1200" dirty="0"/>
                  <a:t>Farmland</a:t>
                </a:r>
                <a:endParaRPr lang="zh-CN" altLang="en-US" sz="1200" dirty="0"/>
              </a:p>
            </p:txBody>
          </p:sp>
          <p:sp>
            <p:nvSpPr>
              <p:cNvPr id="24" name="矩形 23"/>
              <p:cNvSpPr/>
              <p:nvPr/>
            </p:nvSpPr>
            <p:spPr>
              <a:xfrm>
                <a:off x="1574793" y="2007501"/>
                <a:ext cx="660181" cy="276999"/>
              </a:xfrm>
              <a:prstGeom prst="rect">
                <a:avLst/>
              </a:prstGeom>
            </p:spPr>
            <p:txBody>
              <a:bodyPr wrap="none">
                <a:spAutoFit/>
              </a:bodyPr>
              <a:lstStyle/>
              <a:p>
                <a:r>
                  <a:rPr lang="en-US" altLang="zh-CN" sz="1200" dirty="0"/>
                  <a:t>Forest</a:t>
                </a:r>
                <a:endParaRPr lang="zh-CN" altLang="en-US" sz="1200" dirty="0"/>
              </a:p>
            </p:txBody>
          </p:sp>
          <p:sp>
            <p:nvSpPr>
              <p:cNvPr id="26" name="矩形 25"/>
              <p:cNvSpPr/>
              <p:nvPr/>
            </p:nvSpPr>
            <p:spPr>
              <a:xfrm>
                <a:off x="2477063" y="2007500"/>
                <a:ext cx="923651" cy="276999"/>
              </a:xfrm>
              <a:prstGeom prst="rect">
                <a:avLst/>
              </a:prstGeom>
            </p:spPr>
            <p:txBody>
              <a:bodyPr wrap="none">
                <a:spAutoFit/>
              </a:bodyPr>
              <a:lstStyle/>
              <a:p>
                <a:r>
                  <a:rPr lang="en-US" altLang="zh-CN" sz="1200" dirty="0"/>
                  <a:t>Industrial</a:t>
                </a:r>
                <a:endParaRPr lang="zh-CN" altLang="en-US" sz="1200" dirty="0"/>
              </a:p>
            </p:txBody>
          </p:sp>
          <p:sp>
            <p:nvSpPr>
              <p:cNvPr id="28" name="矩形 27"/>
              <p:cNvSpPr/>
              <p:nvPr/>
            </p:nvSpPr>
            <p:spPr>
              <a:xfrm>
                <a:off x="3492366" y="2013662"/>
                <a:ext cx="814647" cy="276999"/>
              </a:xfrm>
              <a:prstGeom prst="rect">
                <a:avLst/>
              </a:prstGeom>
            </p:spPr>
            <p:txBody>
              <a:bodyPr wrap="none">
                <a:spAutoFit/>
              </a:bodyPr>
              <a:lstStyle/>
              <a:p>
                <a:r>
                  <a:rPr lang="en-US" altLang="zh-CN" sz="1200" dirty="0"/>
                  <a:t>Meadow</a:t>
                </a:r>
                <a:endParaRPr lang="zh-CN" altLang="en-US" sz="1200" dirty="0"/>
              </a:p>
            </p:txBody>
          </p:sp>
          <p:sp>
            <p:nvSpPr>
              <p:cNvPr id="30" name="矩形 29"/>
              <p:cNvSpPr/>
              <p:nvPr/>
            </p:nvSpPr>
            <p:spPr>
              <a:xfrm>
                <a:off x="4174476" y="2002279"/>
                <a:ext cx="1629998" cy="276999"/>
              </a:xfrm>
              <a:prstGeom prst="rect">
                <a:avLst/>
              </a:prstGeom>
            </p:spPr>
            <p:txBody>
              <a:bodyPr wrap="none">
                <a:spAutoFit/>
              </a:bodyPr>
              <a:lstStyle/>
              <a:p>
                <a:r>
                  <a:rPr lang="en-US" altLang="zh-CN" sz="1200" dirty="0" err="1"/>
                  <a:t>MediumResidential</a:t>
                </a:r>
                <a:endParaRPr lang="zh-CN" altLang="en-US" sz="1200" dirty="0"/>
              </a:p>
            </p:txBody>
          </p:sp>
          <p:sp>
            <p:nvSpPr>
              <p:cNvPr id="32" name="矩形 31"/>
              <p:cNvSpPr/>
              <p:nvPr/>
            </p:nvSpPr>
            <p:spPr>
              <a:xfrm>
                <a:off x="5653126" y="2007500"/>
                <a:ext cx="896399" cy="276999"/>
              </a:xfrm>
              <a:prstGeom prst="rect">
                <a:avLst/>
              </a:prstGeom>
            </p:spPr>
            <p:txBody>
              <a:bodyPr wrap="none">
                <a:spAutoFit/>
              </a:bodyPr>
              <a:lstStyle/>
              <a:p>
                <a:r>
                  <a:rPr lang="en-US" altLang="zh-CN" sz="1200" dirty="0"/>
                  <a:t>Mountain</a:t>
                </a:r>
                <a:endParaRPr lang="zh-CN" altLang="en-US" sz="1200" dirty="0"/>
              </a:p>
            </p:txBody>
          </p:sp>
          <p:sp>
            <p:nvSpPr>
              <p:cNvPr id="34" name="矩形 33"/>
              <p:cNvSpPr/>
              <p:nvPr/>
            </p:nvSpPr>
            <p:spPr>
              <a:xfrm>
                <a:off x="6484900" y="2023550"/>
                <a:ext cx="523926" cy="276999"/>
              </a:xfrm>
              <a:prstGeom prst="rect">
                <a:avLst/>
              </a:prstGeom>
            </p:spPr>
            <p:txBody>
              <a:bodyPr wrap="none">
                <a:spAutoFit/>
              </a:bodyPr>
              <a:lstStyle/>
              <a:p>
                <a:r>
                  <a:rPr lang="en-US" altLang="zh-CN" sz="1200" dirty="0"/>
                  <a:t>Park</a:t>
                </a:r>
                <a:endParaRPr lang="zh-CN" altLang="en-US" sz="1200" dirty="0"/>
              </a:p>
            </p:txBody>
          </p:sp>
          <p:sp>
            <p:nvSpPr>
              <p:cNvPr id="36" name="矩形 35"/>
              <p:cNvSpPr/>
              <p:nvPr/>
            </p:nvSpPr>
            <p:spPr>
              <a:xfrm>
                <a:off x="7316258" y="2029359"/>
                <a:ext cx="759567" cy="276999"/>
              </a:xfrm>
              <a:prstGeom prst="rect">
                <a:avLst/>
              </a:prstGeom>
            </p:spPr>
            <p:txBody>
              <a:bodyPr wrap="none">
                <a:spAutoFit/>
              </a:bodyPr>
              <a:lstStyle/>
              <a:p>
                <a:r>
                  <a:rPr lang="en-US" altLang="zh-CN" sz="1200" smtClean="0"/>
                  <a:t>Parking</a:t>
                </a:r>
                <a:endParaRPr lang="zh-CN" altLang="en-US" sz="1200" dirty="0"/>
              </a:p>
            </p:txBody>
          </p:sp>
          <p:sp>
            <p:nvSpPr>
              <p:cNvPr id="39" name="矩形 38"/>
              <p:cNvSpPr/>
              <p:nvPr/>
            </p:nvSpPr>
            <p:spPr>
              <a:xfrm>
                <a:off x="8218980" y="2030748"/>
                <a:ext cx="1048300" cy="276999"/>
              </a:xfrm>
              <a:prstGeom prst="rect">
                <a:avLst/>
              </a:prstGeom>
            </p:spPr>
            <p:txBody>
              <a:bodyPr wrap="none">
                <a:spAutoFit/>
              </a:bodyPr>
              <a:lstStyle/>
              <a:p>
                <a:r>
                  <a:rPr lang="en-US" altLang="zh-CN" sz="1200" dirty="0"/>
                  <a:t>Playground</a:t>
                </a:r>
                <a:endParaRPr lang="zh-CN" altLang="en-US" sz="1200" dirty="0"/>
              </a:p>
            </p:txBody>
          </p:sp>
          <p:sp>
            <p:nvSpPr>
              <p:cNvPr id="41" name="矩形 40"/>
              <p:cNvSpPr/>
              <p:nvPr/>
            </p:nvSpPr>
            <p:spPr>
              <a:xfrm>
                <a:off x="9395875" y="2023549"/>
                <a:ext cx="560795" cy="276999"/>
              </a:xfrm>
              <a:prstGeom prst="rect">
                <a:avLst/>
              </a:prstGeom>
            </p:spPr>
            <p:txBody>
              <a:bodyPr wrap="none">
                <a:spAutoFit/>
              </a:bodyPr>
              <a:lstStyle/>
              <a:p>
                <a:r>
                  <a:rPr lang="en-US" altLang="zh-CN" sz="1200" dirty="0"/>
                  <a:t>Pond</a:t>
                </a:r>
                <a:endParaRPr lang="zh-CN" altLang="en-US" sz="1200" dirty="0"/>
              </a:p>
            </p:txBody>
          </p:sp>
        </p:grpSp>
        <p:grpSp>
          <p:nvGrpSpPr>
            <p:cNvPr id="70" name="组合 69"/>
            <p:cNvGrpSpPr/>
            <p:nvPr/>
          </p:nvGrpSpPr>
          <p:grpSpPr>
            <a:xfrm>
              <a:off x="630856" y="2952813"/>
              <a:ext cx="9313185" cy="790656"/>
              <a:chOff x="709795" y="2269672"/>
              <a:chExt cx="9313185" cy="790656"/>
            </a:xfrm>
          </p:grpSpPr>
          <p:pic>
            <p:nvPicPr>
              <p:cNvPr id="23" name="图片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9795" y="2284499"/>
                <a:ext cx="729343" cy="775829"/>
              </a:xfrm>
              <a:prstGeom prst="rect">
                <a:avLst/>
              </a:prstGeom>
            </p:spPr>
          </p:pic>
          <p:pic>
            <p:nvPicPr>
              <p:cNvPr id="25" name="图片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35805" y="2295605"/>
                <a:ext cx="764723" cy="764723"/>
              </a:xfrm>
              <a:prstGeom prst="rect">
                <a:avLst/>
              </a:prstGeom>
            </p:spPr>
          </p:pic>
          <p:pic>
            <p:nvPicPr>
              <p:cNvPr id="27" name="图片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97195" y="2284499"/>
                <a:ext cx="778618" cy="766896"/>
              </a:xfrm>
              <a:prstGeom prst="rect">
                <a:avLst/>
              </a:prstGeom>
            </p:spPr>
          </p:pic>
          <p:pic>
            <p:nvPicPr>
              <p:cNvPr id="29" name="图片 2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12214" y="2281059"/>
                <a:ext cx="733553" cy="770336"/>
              </a:xfrm>
              <a:prstGeom prst="rect">
                <a:avLst/>
              </a:prstGeom>
            </p:spPr>
          </p:pic>
          <p:pic>
            <p:nvPicPr>
              <p:cNvPr id="31" name="图片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33870" y="2300549"/>
                <a:ext cx="732601" cy="735507"/>
              </a:xfrm>
              <a:prstGeom prst="rect">
                <a:avLst/>
              </a:prstGeom>
            </p:spPr>
          </p:pic>
          <p:pic>
            <p:nvPicPr>
              <p:cNvPr id="33" name="图片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95934" y="2274056"/>
                <a:ext cx="762000" cy="762000"/>
              </a:xfrm>
              <a:prstGeom prst="rect">
                <a:avLst/>
              </a:prstGeom>
            </p:spPr>
          </p:pic>
          <p:pic>
            <p:nvPicPr>
              <p:cNvPr id="35" name="图片 3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55392" y="2274056"/>
                <a:ext cx="743730" cy="777339"/>
              </a:xfrm>
              <a:prstGeom prst="rect">
                <a:avLst/>
              </a:prstGeom>
            </p:spPr>
          </p:pic>
          <p:pic>
            <p:nvPicPr>
              <p:cNvPr id="38" name="图片 3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365312" y="2269672"/>
                <a:ext cx="724307" cy="766384"/>
              </a:xfrm>
              <a:prstGeom prst="rect">
                <a:avLst/>
              </a:prstGeom>
            </p:spPr>
          </p:pic>
          <p:pic>
            <p:nvPicPr>
              <p:cNvPr id="40" name="图片 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V="1">
                <a:off x="8349515" y="2269672"/>
                <a:ext cx="719375" cy="766384"/>
              </a:xfrm>
              <a:prstGeom prst="rect">
                <a:avLst/>
              </a:prstGeom>
            </p:spPr>
          </p:pic>
          <p:pic>
            <p:nvPicPr>
              <p:cNvPr id="42" name="图片 4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08748" y="2269672"/>
                <a:ext cx="714232" cy="781723"/>
              </a:xfrm>
              <a:prstGeom prst="rect">
                <a:avLst/>
              </a:prstGeom>
            </p:spPr>
          </p:pic>
        </p:grpSp>
        <p:grpSp>
          <p:nvGrpSpPr>
            <p:cNvPr id="67" name="组合 66"/>
            <p:cNvGrpSpPr/>
            <p:nvPr/>
          </p:nvGrpSpPr>
          <p:grpSpPr>
            <a:xfrm>
              <a:off x="649842" y="4061623"/>
              <a:ext cx="9373138" cy="325449"/>
              <a:chOff x="766764" y="3016825"/>
              <a:chExt cx="9373138" cy="325449"/>
            </a:xfrm>
          </p:grpSpPr>
          <p:sp>
            <p:nvSpPr>
              <p:cNvPr id="43" name="矩形 42"/>
              <p:cNvSpPr/>
              <p:nvPr/>
            </p:nvSpPr>
            <p:spPr>
              <a:xfrm>
                <a:off x="766764" y="3060328"/>
                <a:ext cx="493468" cy="276999"/>
              </a:xfrm>
              <a:prstGeom prst="rect">
                <a:avLst/>
              </a:prstGeom>
            </p:spPr>
            <p:txBody>
              <a:bodyPr wrap="none">
                <a:spAutoFit/>
              </a:bodyPr>
              <a:lstStyle/>
              <a:p>
                <a:r>
                  <a:rPr lang="en-US" altLang="zh-CN" sz="1200" dirty="0"/>
                  <a:t>Port</a:t>
                </a:r>
                <a:endParaRPr lang="zh-CN" altLang="en-US" sz="1200" dirty="0"/>
              </a:p>
            </p:txBody>
          </p:sp>
          <p:sp>
            <p:nvSpPr>
              <p:cNvPr id="45" name="矩形 44"/>
              <p:cNvSpPr/>
              <p:nvPr/>
            </p:nvSpPr>
            <p:spPr>
              <a:xfrm>
                <a:off x="1323265" y="3065275"/>
                <a:ext cx="1326710" cy="276999"/>
              </a:xfrm>
              <a:prstGeom prst="rect">
                <a:avLst/>
              </a:prstGeom>
            </p:spPr>
            <p:txBody>
              <a:bodyPr wrap="none">
                <a:spAutoFit/>
              </a:bodyPr>
              <a:lstStyle/>
              <a:p>
                <a:r>
                  <a:rPr lang="en-US" altLang="zh-CN" sz="1200" dirty="0" err="1"/>
                  <a:t>RailwayStation</a:t>
                </a:r>
                <a:endParaRPr lang="zh-CN" altLang="en-US" sz="1200" dirty="0"/>
              </a:p>
            </p:txBody>
          </p:sp>
          <p:sp>
            <p:nvSpPr>
              <p:cNvPr id="47" name="矩形 46"/>
              <p:cNvSpPr/>
              <p:nvPr/>
            </p:nvSpPr>
            <p:spPr>
              <a:xfrm>
                <a:off x="2597131" y="3064222"/>
                <a:ext cx="679417" cy="276999"/>
              </a:xfrm>
              <a:prstGeom prst="rect">
                <a:avLst/>
              </a:prstGeom>
            </p:spPr>
            <p:txBody>
              <a:bodyPr wrap="none">
                <a:spAutoFit/>
              </a:bodyPr>
              <a:lstStyle/>
              <a:p>
                <a:r>
                  <a:rPr lang="en-US" altLang="zh-CN" sz="1200" smtClean="0"/>
                  <a:t>Resort</a:t>
                </a:r>
                <a:endParaRPr lang="zh-CN" altLang="en-US" sz="1200" dirty="0"/>
              </a:p>
            </p:txBody>
          </p:sp>
          <p:sp>
            <p:nvSpPr>
              <p:cNvPr id="50" name="矩形 49"/>
              <p:cNvSpPr/>
              <p:nvPr/>
            </p:nvSpPr>
            <p:spPr>
              <a:xfrm>
                <a:off x="3662831" y="3064222"/>
                <a:ext cx="580865" cy="276999"/>
              </a:xfrm>
              <a:prstGeom prst="rect">
                <a:avLst/>
              </a:prstGeom>
            </p:spPr>
            <p:txBody>
              <a:bodyPr wrap="none">
                <a:spAutoFit/>
              </a:bodyPr>
              <a:lstStyle/>
              <a:p>
                <a:r>
                  <a:rPr lang="en-US" altLang="zh-CN" sz="1200" dirty="0"/>
                  <a:t>River</a:t>
                </a:r>
                <a:endParaRPr lang="zh-CN" altLang="en-US" sz="1200" dirty="0"/>
              </a:p>
            </p:txBody>
          </p:sp>
          <p:sp>
            <p:nvSpPr>
              <p:cNvPr id="52" name="矩形 51"/>
              <p:cNvSpPr/>
              <p:nvPr/>
            </p:nvSpPr>
            <p:spPr>
              <a:xfrm>
                <a:off x="4543225" y="3051186"/>
                <a:ext cx="696024" cy="276999"/>
              </a:xfrm>
              <a:prstGeom prst="rect">
                <a:avLst/>
              </a:prstGeom>
            </p:spPr>
            <p:txBody>
              <a:bodyPr wrap="none">
                <a:spAutoFit/>
              </a:bodyPr>
              <a:lstStyle/>
              <a:p>
                <a:r>
                  <a:rPr lang="en-US" altLang="zh-CN" sz="1200" dirty="0"/>
                  <a:t>School</a:t>
                </a:r>
                <a:endParaRPr lang="zh-CN" altLang="en-US" sz="1200" dirty="0"/>
              </a:p>
            </p:txBody>
          </p:sp>
          <p:sp>
            <p:nvSpPr>
              <p:cNvPr id="54" name="矩形 53"/>
              <p:cNvSpPr/>
              <p:nvPr/>
            </p:nvSpPr>
            <p:spPr>
              <a:xfrm>
                <a:off x="5133264" y="3033799"/>
                <a:ext cx="1556260" cy="276999"/>
              </a:xfrm>
              <a:prstGeom prst="rect">
                <a:avLst/>
              </a:prstGeom>
            </p:spPr>
            <p:txBody>
              <a:bodyPr wrap="none">
                <a:spAutoFit/>
              </a:bodyPr>
              <a:lstStyle/>
              <a:p>
                <a:r>
                  <a:rPr lang="en-US" altLang="zh-CN" sz="1200" dirty="0" err="1"/>
                  <a:t>SparseResidential</a:t>
                </a:r>
                <a:endParaRPr lang="zh-CN" altLang="en-US" sz="1200" dirty="0"/>
              </a:p>
            </p:txBody>
          </p:sp>
          <p:sp>
            <p:nvSpPr>
              <p:cNvPr id="56" name="矩形 55"/>
              <p:cNvSpPr/>
              <p:nvPr/>
            </p:nvSpPr>
            <p:spPr>
              <a:xfrm>
                <a:off x="6545067" y="3016825"/>
                <a:ext cx="734496" cy="276999"/>
              </a:xfrm>
              <a:prstGeom prst="rect">
                <a:avLst/>
              </a:prstGeom>
            </p:spPr>
            <p:txBody>
              <a:bodyPr wrap="none">
                <a:spAutoFit/>
              </a:bodyPr>
              <a:lstStyle/>
              <a:p>
                <a:r>
                  <a:rPr lang="en-US" altLang="zh-CN" sz="1200" dirty="0"/>
                  <a:t>Square</a:t>
                </a:r>
                <a:endParaRPr lang="zh-CN" altLang="en-US" sz="1200" dirty="0"/>
              </a:p>
            </p:txBody>
          </p:sp>
          <p:sp>
            <p:nvSpPr>
              <p:cNvPr id="58" name="矩形 57"/>
              <p:cNvSpPr/>
              <p:nvPr/>
            </p:nvSpPr>
            <p:spPr>
              <a:xfrm>
                <a:off x="7347783" y="3030424"/>
                <a:ext cx="829073" cy="276999"/>
              </a:xfrm>
              <a:prstGeom prst="rect">
                <a:avLst/>
              </a:prstGeom>
            </p:spPr>
            <p:txBody>
              <a:bodyPr wrap="none">
                <a:spAutoFit/>
              </a:bodyPr>
              <a:lstStyle/>
              <a:p>
                <a:r>
                  <a:rPr lang="en-US" altLang="zh-CN" sz="1200" dirty="0"/>
                  <a:t>Stadium</a:t>
                </a:r>
                <a:endParaRPr lang="zh-CN" altLang="en-US" sz="1200" dirty="0"/>
              </a:p>
            </p:txBody>
          </p:sp>
          <p:sp>
            <p:nvSpPr>
              <p:cNvPr id="60" name="矩形 59"/>
              <p:cNvSpPr/>
              <p:nvPr/>
            </p:nvSpPr>
            <p:spPr>
              <a:xfrm>
                <a:off x="8176426" y="3031813"/>
                <a:ext cx="1216230" cy="276999"/>
              </a:xfrm>
              <a:prstGeom prst="rect">
                <a:avLst/>
              </a:prstGeom>
            </p:spPr>
            <p:txBody>
              <a:bodyPr wrap="none">
                <a:spAutoFit/>
              </a:bodyPr>
              <a:lstStyle/>
              <a:p>
                <a:r>
                  <a:rPr lang="en-US" altLang="zh-CN" sz="1200" dirty="0" err="1"/>
                  <a:t>StorageTanks</a:t>
                </a:r>
                <a:endParaRPr lang="zh-CN" altLang="en-US" sz="1200" dirty="0"/>
              </a:p>
            </p:txBody>
          </p:sp>
          <p:sp>
            <p:nvSpPr>
              <p:cNvPr id="62" name="矩形 61"/>
              <p:cNvSpPr/>
              <p:nvPr/>
            </p:nvSpPr>
            <p:spPr>
              <a:xfrm>
                <a:off x="9379758" y="3048520"/>
                <a:ext cx="760144" cy="276999"/>
              </a:xfrm>
              <a:prstGeom prst="rect">
                <a:avLst/>
              </a:prstGeom>
            </p:spPr>
            <p:txBody>
              <a:bodyPr wrap="none">
                <a:spAutoFit/>
              </a:bodyPr>
              <a:lstStyle/>
              <a:p>
                <a:r>
                  <a:rPr lang="en-US" altLang="zh-CN" sz="1200" dirty="0"/>
                  <a:t>Viaduct</a:t>
                </a:r>
                <a:endParaRPr lang="zh-CN" altLang="en-US" sz="1200" dirty="0"/>
              </a:p>
            </p:txBody>
          </p:sp>
        </p:grpSp>
        <p:grpSp>
          <p:nvGrpSpPr>
            <p:cNvPr id="68" name="组合 67"/>
            <p:cNvGrpSpPr/>
            <p:nvPr/>
          </p:nvGrpSpPr>
          <p:grpSpPr>
            <a:xfrm>
              <a:off x="630237" y="4709635"/>
              <a:ext cx="9299411" cy="811585"/>
              <a:chOff x="723569" y="3307424"/>
              <a:chExt cx="9299411" cy="811585"/>
            </a:xfrm>
          </p:grpSpPr>
          <p:pic>
            <p:nvPicPr>
              <p:cNvPr id="44" name="图片 4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23569" y="3331165"/>
                <a:ext cx="715569" cy="775829"/>
              </a:xfrm>
              <a:prstGeom prst="rect">
                <a:avLst/>
              </a:prstGeom>
            </p:spPr>
          </p:pic>
          <p:pic>
            <p:nvPicPr>
              <p:cNvPr id="46" name="图片 4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637500" y="3331165"/>
                <a:ext cx="775829" cy="775829"/>
              </a:xfrm>
              <a:prstGeom prst="rect">
                <a:avLst/>
              </a:prstGeom>
            </p:spPr>
          </p:pic>
          <p:pic>
            <p:nvPicPr>
              <p:cNvPr id="49" name="图片 4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18431" y="3345630"/>
                <a:ext cx="757381" cy="757381"/>
              </a:xfrm>
              <a:prstGeom prst="rect">
                <a:avLst/>
              </a:prstGeom>
            </p:spPr>
          </p:pic>
          <p:pic>
            <p:nvPicPr>
              <p:cNvPr id="51" name="图片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12214" y="3331165"/>
                <a:ext cx="771846" cy="771846"/>
              </a:xfrm>
              <a:prstGeom prst="rect">
                <a:avLst/>
              </a:prstGeom>
            </p:spPr>
          </p:pic>
          <p:pic>
            <p:nvPicPr>
              <p:cNvPr id="53" name="图片 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573818" y="3328185"/>
                <a:ext cx="757381" cy="757381"/>
              </a:xfrm>
              <a:prstGeom prst="rect">
                <a:avLst/>
              </a:prstGeom>
            </p:spPr>
          </p:pic>
          <p:pic>
            <p:nvPicPr>
              <p:cNvPr id="55" name="图片 5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520957" y="3345631"/>
                <a:ext cx="736977" cy="739936"/>
              </a:xfrm>
              <a:prstGeom prst="rect">
                <a:avLst/>
              </a:prstGeom>
            </p:spPr>
          </p:pic>
          <p:pic>
            <p:nvPicPr>
              <p:cNvPr id="57" name="图片 5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433646" y="3314701"/>
                <a:ext cx="765476" cy="804308"/>
              </a:xfrm>
              <a:prstGeom prst="rect">
                <a:avLst/>
              </a:prstGeom>
            </p:spPr>
          </p:pic>
          <p:pic>
            <p:nvPicPr>
              <p:cNvPr id="59" name="图片 5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flipV="1">
                <a:off x="7384930" y="3345630"/>
                <a:ext cx="690895" cy="773378"/>
              </a:xfrm>
              <a:prstGeom prst="rect">
                <a:avLst/>
              </a:prstGeom>
            </p:spPr>
          </p:pic>
          <p:pic>
            <p:nvPicPr>
              <p:cNvPr id="61" name="图片 6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343337" y="3328185"/>
                <a:ext cx="725554" cy="790823"/>
              </a:xfrm>
              <a:prstGeom prst="rect">
                <a:avLst/>
              </a:prstGeom>
            </p:spPr>
          </p:pic>
          <p:pic>
            <p:nvPicPr>
              <p:cNvPr id="63" name="图片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336403" y="3307424"/>
                <a:ext cx="686577" cy="793338"/>
              </a:xfrm>
              <a:prstGeom prst="rect">
                <a:avLst/>
              </a:prstGeom>
            </p:spPr>
          </p:pic>
        </p:grpSp>
      </p:grpSp>
    </p:spTree>
    <p:extLst>
      <p:ext uri="{BB962C8B-B14F-4D97-AF65-F5344CB8AC3E}">
        <p14:creationId xmlns:p14="http://schemas.microsoft.com/office/powerpoint/2010/main" val="3778079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491836" y="540327"/>
            <a:ext cx="4267200" cy="3962400"/>
          </a:xfrm>
          <a:prstGeom prst="rect">
            <a:avLst/>
          </a:prstGeom>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cxnSp>
        <p:nvCxnSpPr>
          <p:cNvPr id="4" name="直接连接符 3"/>
          <p:cNvCxnSpPr>
            <a:stCxn id="2" idx="1"/>
          </p:cNvCxnSpPr>
          <p:nvPr/>
        </p:nvCxnSpPr>
        <p:spPr>
          <a:xfrm flipV="1">
            <a:off x="491836" y="2479963"/>
            <a:ext cx="4294909" cy="41564"/>
          </a:xfrm>
          <a:prstGeom prst="line">
            <a:avLst/>
          </a:prstGeom>
          <a:ln w="44450"/>
        </p:spPr>
        <p:style>
          <a:lnRef idx="1">
            <a:schemeClr val="accent2"/>
          </a:lnRef>
          <a:fillRef idx="0">
            <a:schemeClr val="accent2"/>
          </a:fillRef>
          <a:effectRef idx="0">
            <a:schemeClr val="accent2"/>
          </a:effectRef>
          <a:fontRef idx="minor">
            <a:schemeClr val="tx1"/>
          </a:fontRef>
        </p:style>
      </p:cxnSp>
      <p:cxnSp>
        <p:nvCxnSpPr>
          <p:cNvPr id="7" name="直接连接符 6"/>
          <p:cNvCxnSpPr>
            <a:stCxn id="2" idx="0"/>
          </p:cNvCxnSpPr>
          <p:nvPr/>
        </p:nvCxnSpPr>
        <p:spPr>
          <a:xfrm>
            <a:off x="2625436" y="540327"/>
            <a:ext cx="0" cy="4017818"/>
          </a:xfrm>
          <a:prstGeom prst="line">
            <a:avLst/>
          </a:prstGeom>
          <a:ln w="47625"/>
        </p:spPr>
        <p:style>
          <a:lnRef idx="1">
            <a:schemeClr val="accent2"/>
          </a:lnRef>
          <a:fillRef idx="0">
            <a:schemeClr val="accent2"/>
          </a:fillRef>
          <a:effectRef idx="0">
            <a:schemeClr val="accent2"/>
          </a:effectRef>
          <a:fontRef idx="minor">
            <a:schemeClr val="tx1"/>
          </a:fontRef>
        </p:style>
      </p:cxnSp>
      <p:sp>
        <p:nvSpPr>
          <p:cNvPr id="8" name="等腰三角形 7"/>
          <p:cNvSpPr/>
          <p:nvPr/>
        </p:nvSpPr>
        <p:spPr bwMode="auto">
          <a:xfrm>
            <a:off x="2691493" y="2022763"/>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9" name="等腰三角形 8"/>
          <p:cNvSpPr/>
          <p:nvPr/>
        </p:nvSpPr>
        <p:spPr bwMode="auto">
          <a:xfrm>
            <a:off x="2143743" y="2022763"/>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0" name="等腰三角形 9"/>
          <p:cNvSpPr/>
          <p:nvPr/>
        </p:nvSpPr>
        <p:spPr bwMode="auto">
          <a:xfrm>
            <a:off x="1998022" y="2438400"/>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1" name="等腰三角形 10"/>
          <p:cNvSpPr/>
          <p:nvPr/>
        </p:nvSpPr>
        <p:spPr bwMode="auto">
          <a:xfrm>
            <a:off x="2298865" y="2660072"/>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2" name="等腰三角形 11"/>
          <p:cNvSpPr/>
          <p:nvPr/>
        </p:nvSpPr>
        <p:spPr bwMode="auto">
          <a:xfrm>
            <a:off x="2348840" y="1996539"/>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3" name="等腰三角形 12"/>
          <p:cNvSpPr/>
          <p:nvPr/>
        </p:nvSpPr>
        <p:spPr bwMode="auto">
          <a:xfrm>
            <a:off x="2701637" y="2897578"/>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4" name="等腰三角形 13"/>
          <p:cNvSpPr/>
          <p:nvPr/>
        </p:nvSpPr>
        <p:spPr bwMode="auto">
          <a:xfrm>
            <a:off x="2625436" y="2356757"/>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5" name="等腰三角形 14"/>
          <p:cNvSpPr/>
          <p:nvPr/>
        </p:nvSpPr>
        <p:spPr bwMode="auto">
          <a:xfrm>
            <a:off x="2052451" y="2923309"/>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6" name="等腰三角形 15"/>
          <p:cNvSpPr/>
          <p:nvPr/>
        </p:nvSpPr>
        <p:spPr bwMode="auto">
          <a:xfrm>
            <a:off x="1671451" y="2675411"/>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7" name="等腰三角形 16"/>
          <p:cNvSpPr/>
          <p:nvPr/>
        </p:nvSpPr>
        <p:spPr bwMode="auto">
          <a:xfrm>
            <a:off x="2414402" y="3097975"/>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8" name="等腰三角形 17"/>
          <p:cNvSpPr/>
          <p:nvPr/>
        </p:nvSpPr>
        <p:spPr bwMode="auto">
          <a:xfrm>
            <a:off x="1814945" y="2008909"/>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19" name="等腰三角形 18"/>
          <p:cNvSpPr/>
          <p:nvPr/>
        </p:nvSpPr>
        <p:spPr bwMode="auto">
          <a:xfrm>
            <a:off x="1967345" y="2161309"/>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20" name="等腰三角形 19"/>
          <p:cNvSpPr/>
          <p:nvPr/>
        </p:nvSpPr>
        <p:spPr bwMode="auto">
          <a:xfrm>
            <a:off x="3064821" y="2741220"/>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21" name="等腰三角形 20"/>
          <p:cNvSpPr/>
          <p:nvPr/>
        </p:nvSpPr>
        <p:spPr bwMode="auto">
          <a:xfrm>
            <a:off x="1561852" y="2259775"/>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
        <p:nvSpPr>
          <p:cNvPr id="22" name="等腰三角形 21"/>
          <p:cNvSpPr/>
          <p:nvPr/>
        </p:nvSpPr>
        <p:spPr bwMode="auto">
          <a:xfrm>
            <a:off x="3055545" y="2320636"/>
            <a:ext cx="277091" cy="360218"/>
          </a:xfrm>
          <a:prstGeom prst="triangle">
            <a:avLst/>
          </a:prstGeom>
          <a:solidFill>
            <a:schemeClr val="tx1"/>
          </a:solidFill>
          <a:ln w="9525">
            <a:solidFill>
              <a:schemeClr val="accent1"/>
            </a:solidFill>
            <a:round/>
            <a:headEnd/>
            <a:tailEnd/>
          </a:ln>
          <a:effectLst>
            <a:outerShdw blurRad="50800" dist="38100" dir="2700000" algn="tl" rotWithShape="0">
              <a:prstClr val="black">
                <a:alpha val="40000"/>
              </a:prstClr>
            </a:outerShdw>
          </a:effectLst>
          <a:scene3d>
            <a:camera prst="isometricLeftDown"/>
            <a:lightRig rig="threePt" dir="t"/>
          </a:scene3d>
        </p:spPr>
        <p:txBody>
          <a:bodyPr wrap="none" lIns="90170" tIns="46990" rIns="90170" bIns="46990" rtlCol="0" anchor="ctr"/>
          <a:lstStyle/>
          <a:p>
            <a:pPr algn="ctr"/>
            <a:endParaRPr lang="zh-CN" altLang="en-US"/>
          </a:p>
        </p:txBody>
      </p:sp>
    </p:spTree>
    <p:extLst>
      <p:ext uri="{BB962C8B-B14F-4D97-AF65-F5344CB8AC3E}">
        <p14:creationId xmlns:p14="http://schemas.microsoft.com/office/powerpoint/2010/main" val="1598539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val="1305617021"/>
              </p:ext>
            </p:extLst>
          </p:nvPr>
        </p:nvGraphicFramePr>
        <p:xfrm>
          <a:off x="3314699" y="1481137"/>
          <a:ext cx="5562601" cy="3895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2537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val="1435725435"/>
              </p:ext>
            </p:extLst>
          </p:nvPr>
        </p:nvGraphicFramePr>
        <p:xfrm>
          <a:off x="3810000" y="1785937"/>
          <a:ext cx="4572000"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30599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val="2707603583"/>
              </p:ext>
            </p:extLst>
          </p:nvPr>
        </p:nvGraphicFramePr>
        <p:xfrm>
          <a:off x="3810000" y="1785937"/>
          <a:ext cx="4572000"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113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a:graphicFrameLocks/>
          </p:cNvGraphicFramePr>
          <p:nvPr>
            <p:extLst>
              <p:ext uri="{D42A27DB-BD31-4B8C-83A1-F6EECF244321}">
                <p14:modId xmlns:p14="http://schemas.microsoft.com/office/powerpoint/2010/main" val="1289725287"/>
              </p:ext>
            </p:extLst>
          </p:nvPr>
        </p:nvGraphicFramePr>
        <p:xfrm>
          <a:off x="3810000" y="1785937"/>
          <a:ext cx="4572000"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647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研究生开题报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12192000" cy="68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WordArt 5"/>
          <p:cNvSpPr>
            <a:spLocks noChangeArrowheads="1" noChangeShapeType="1"/>
          </p:cNvSpPr>
          <p:nvPr/>
        </p:nvSpPr>
        <p:spPr bwMode="auto">
          <a:xfrm>
            <a:off x="1920876" y="3644900"/>
            <a:ext cx="8101013" cy="17018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dirty="0">
                <a:ln w="9525" cap="flat" cmpd="sng">
                  <a:solidFill>
                    <a:srgbClr val="000000"/>
                  </a:solidFill>
                  <a:round/>
                  <a:headEnd/>
                  <a:tailEnd/>
                </a:ln>
                <a:solidFill>
                  <a:srgbClr val="FF99CC"/>
                </a:solidFill>
                <a:latin typeface="隶书" panose="02010509060101010101" pitchFamily="49" charset="-122"/>
                <a:ea typeface="隶书" panose="02010509060101010101" pitchFamily="49" charset="-122"/>
              </a:rPr>
              <a:t>恳请各位老师批评指正</a:t>
            </a:r>
          </a:p>
        </p:txBody>
      </p:sp>
      <p:pic>
        <p:nvPicPr>
          <p:cNvPr id="23558" name="Picture 6" descr="_1625907749601875251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784" y="1222375"/>
            <a:ext cx="2857500" cy="181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805923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098EA66-AD53-488C-BDF2-5962482A8696}" type="slidenum">
              <a:rPr lang="zh-CN" altLang="zh-CN" smtClean="0"/>
              <a:pPr/>
              <a:t>39</a:t>
            </a:fld>
            <a:endParaRPr lang="zh-CN" altLang="zh-CN"/>
          </a:p>
        </p:txBody>
      </p:sp>
      <p:grpSp>
        <p:nvGrpSpPr>
          <p:cNvPr id="5" name="组合 4"/>
          <p:cNvGrpSpPr/>
          <p:nvPr/>
        </p:nvGrpSpPr>
        <p:grpSpPr>
          <a:xfrm>
            <a:off x="857254" y="174503"/>
            <a:ext cx="8976039" cy="6546972"/>
            <a:chOff x="351067" y="38882"/>
            <a:chExt cx="8976039" cy="6546972"/>
          </a:xfrm>
        </p:grpSpPr>
        <p:sp>
          <p:nvSpPr>
            <p:cNvPr id="6" name="文本框 5"/>
            <p:cNvSpPr txBox="1"/>
            <p:nvPr/>
          </p:nvSpPr>
          <p:spPr>
            <a:xfrm>
              <a:off x="351067" y="38882"/>
              <a:ext cx="89807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Grass</a:t>
              </a:r>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2198914" y="38882"/>
              <a:ext cx="8273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Field</a:t>
              </a:r>
              <a:endParaRPr lang="zh-CN" altLang="en-US" dirty="0">
                <a:latin typeface="Arial" panose="020B0604020202020204" pitchFamily="34" charset="0"/>
                <a:cs typeface="Arial" panose="020B0604020202020204" pitchFamily="34" charset="0"/>
              </a:endParaRPr>
            </a:p>
          </p:txBody>
        </p:sp>
        <p:sp>
          <p:nvSpPr>
            <p:cNvPr id="8" name="文本框 7"/>
            <p:cNvSpPr txBox="1"/>
            <p:nvPr/>
          </p:nvSpPr>
          <p:spPr>
            <a:xfrm>
              <a:off x="4114799" y="38882"/>
              <a:ext cx="121375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Industry</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6115052" y="38882"/>
              <a:ext cx="1436913"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RiverLake</a:t>
              </a:r>
              <a:endParaRPr lang="zh-CN" altLang="en-US" dirty="0">
                <a:latin typeface="Arial" panose="020B0604020202020204" pitchFamily="34" charset="0"/>
                <a:cs typeface="Arial" panose="020B0604020202020204" pitchFamily="34" charset="0"/>
              </a:endParaRPr>
            </a:p>
          </p:txBody>
        </p:sp>
        <p:sp>
          <p:nvSpPr>
            <p:cNvPr id="10" name="文本框 9"/>
            <p:cNvSpPr txBox="1"/>
            <p:nvPr/>
          </p:nvSpPr>
          <p:spPr>
            <a:xfrm>
              <a:off x="7890193" y="41215"/>
              <a:ext cx="143691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Forest</a:t>
              </a:r>
              <a:endParaRPr lang="zh-CN" altLang="en-US" dirty="0">
                <a:latin typeface="Arial" panose="020B0604020202020204" pitchFamily="34" charset="0"/>
                <a:cs typeface="Arial" panose="020B0604020202020204" pitchFamily="34" charset="0"/>
              </a:endParaRPr>
            </a:p>
          </p:txBody>
        </p:sp>
        <p:grpSp>
          <p:nvGrpSpPr>
            <p:cNvPr id="11" name="组合 10"/>
            <p:cNvGrpSpPr/>
            <p:nvPr/>
          </p:nvGrpSpPr>
          <p:grpSpPr>
            <a:xfrm>
              <a:off x="351067" y="479433"/>
              <a:ext cx="8866412" cy="6106421"/>
              <a:chOff x="351067" y="479433"/>
              <a:chExt cx="8866412" cy="6106421"/>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67" y="5470076"/>
                <a:ext cx="1387152" cy="111034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875" y="5470076"/>
                <a:ext cx="1508446" cy="111034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977" y="5470077"/>
                <a:ext cx="1600201" cy="111034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7834" y="5480948"/>
                <a:ext cx="1464131" cy="1104906"/>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0497" y="5480947"/>
                <a:ext cx="1406981" cy="1099469"/>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716" y="4220925"/>
                <a:ext cx="1400763" cy="1036874"/>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58093" y="4220925"/>
                <a:ext cx="1502230" cy="1036873"/>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73978" y="4220925"/>
                <a:ext cx="1600201" cy="1036873"/>
              </a:xfrm>
              <a:prstGeom prst="rect">
                <a:avLst/>
              </a:prstGeom>
            </p:spPr>
          </p:pic>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7835" y="4220925"/>
                <a:ext cx="1464132" cy="1036873"/>
              </a:xfrm>
              <a:prstGeom prst="rect">
                <a:avLst/>
              </a:prstGeom>
            </p:spPr>
          </p:pic>
          <p:pic>
            <p:nvPicPr>
              <p:cNvPr id="21" name="图片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067" y="4267662"/>
                <a:ext cx="1393369" cy="1061355"/>
              </a:xfrm>
              <a:prstGeom prst="rect">
                <a:avLst/>
              </a:prstGeom>
            </p:spPr>
          </p:pic>
          <p:pic>
            <p:nvPicPr>
              <p:cNvPr id="22" name="图片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067" y="2985864"/>
                <a:ext cx="1393371" cy="1126665"/>
              </a:xfrm>
              <a:prstGeom prst="rect">
                <a:avLst/>
              </a:prstGeom>
            </p:spPr>
          </p:pic>
          <p:pic>
            <p:nvPicPr>
              <p:cNvPr id="23" name="图片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1067" y="1777552"/>
                <a:ext cx="1393371" cy="1025978"/>
              </a:xfrm>
              <a:prstGeom prst="rect">
                <a:avLst/>
              </a:prstGeom>
            </p:spPr>
          </p:pic>
          <p:pic>
            <p:nvPicPr>
              <p:cNvPr id="24" name="图片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1067" y="479433"/>
                <a:ext cx="1393371" cy="1115786"/>
              </a:xfrm>
              <a:prstGeom prst="rect">
                <a:avLst/>
              </a:prstGeom>
            </p:spPr>
          </p:pic>
          <p:pic>
            <p:nvPicPr>
              <p:cNvPr id="25" name="图片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58094" y="2985864"/>
                <a:ext cx="1502229" cy="1123946"/>
              </a:xfrm>
              <a:prstGeom prst="rect">
                <a:avLst/>
              </a:prstGeom>
            </p:spPr>
          </p:pic>
          <p:pic>
            <p:nvPicPr>
              <p:cNvPr id="26" name="图片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58094" y="1777552"/>
                <a:ext cx="1502229" cy="1025978"/>
              </a:xfrm>
              <a:prstGeom prst="rect">
                <a:avLst/>
              </a:prstGeom>
            </p:spPr>
          </p:pic>
          <p:pic>
            <p:nvPicPr>
              <p:cNvPr id="27" name="图片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58094" y="479433"/>
                <a:ext cx="1502229" cy="1115786"/>
              </a:xfrm>
              <a:prstGeom prst="rect">
                <a:avLst/>
              </a:prstGeom>
            </p:spPr>
          </p:pic>
          <p:pic>
            <p:nvPicPr>
              <p:cNvPr id="28" name="图片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V="1">
                <a:off x="4073978" y="2985862"/>
                <a:ext cx="1600201" cy="1077691"/>
              </a:xfrm>
              <a:prstGeom prst="rect">
                <a:avLst/>
              </a:prstGeom>
            </p:spPr>
          </p:pic>
          <p:pic>
            <p:nvPicPr>
              <p:cNvPr id="29" name="图片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73978" y="1777552"/>
                <a:ext cx="1600201" cy="1025978"/>
              </a:xfrm>
              <a:prstGeom prst="rect">
                <a:avLst/>
              </a:prstGeom>
            </p:spPr>
          </p:pic>
          <p:pic>
            <p:nvPicPr>
              <p:cNvPr id="30" name="图片 2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73978" y="479433"/>
                <a:ext cx="1600201" cy="1115786"/>
              </a:xfrm>
              <a:prstGeom prst="rect">
                <a:avLst/>
              </a:prstGeom>
            </p:spPr>
          </p:pic>
          <p:pic>
            <p:nvPicPr>
              <p:cNvPr id="31" name="图片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87834" y="1777552"/>
                <a:ext cx="1464132" cy="1025978"/>
              </a:xfrm>
              <a:prstGeom prst="rect">
                <a:avLst/>
              </a:prstGeom>
            </p:spPr>
          </p:pic>
          <p:pic>
            <p:nvPicPr>
              <p:cNvPr id="32" name="图片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87834" y="2985862"/>
                <a:ext cx="1464132" cy="1077691"/>
              </a:xfrm>
              <a:prstGeom prst="rect">
                <a:avLst/>
              </a:prstGeom>
            </p:spPr>
          </p:pic>
          <p:pic>
            <p:nvPicPr>
              <p:cNvPr id="33" name="图片 3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087834" y="479434"/>
                <a:ext cx="1464132" cy="1115786"/>
              </a:xfrm>
              <a:prstGeom prst="rect">
                <a:avLst/>
              </a:prstGeom>
            </p:spPr>
          </p:pic>
          <p:pic>
            <p:nvPicPr>
              <p:cNvPr id="34" name="图片 3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816716" y="479433"/>
                <a:ext cx="1400763" cy="1115786"/>
              </a:xfrm>
              <a:prstGeom prst="rect">
                <a:avLst/>
              </a:prstGeom>
            </p:spPr>
          </p:pic>
          <p:pic>
            <p:nvPicPr>
              <p:cNvPr id="35" name="图片 3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18461" y="1777552"/>
                <a:ext cx="1399018" cy="1025978"/>
              </a:xfrm>
              <a:prstGeom prst="rect">
                <a:avLst/>
              </a:prstGeom>
            </p:spPr>
          </p:pic>
          <p:pic>
            <p:nvPicPr>
              <p:cNvPr id="36" name="图片 3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816716" y="2985861"/>
                <a:ext cx="1400763" cy="1077691"/>
              </a:xfrm>
              <a:prstGeom prst="rect">
                <a:avLst/>
              </a:prstGeom>
            </p:spPr>
          </p:pic>
        </p:grpSp>
      </p:grpSp>
    </p:spTree>
    <p:extLst>
      <p:ext uri="{BB962C8B-B14F-4D97-AF65-F5344CB8AC3E}">
        <p14:creationId xmlns:p14="http://schemas.microsoft.com/office/powerpoint/2010/main" val="1688073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5400675" cy="584775"/>
          </a:xfrm>
          <a:prstGeom prst="rect">
            <a:avLst/>
          </a:prstGeom>
          <a:noFill/>
        </p:spPr>
        <p:txBody>
          <a:bodyPr wrap="square" rtlCol="0">
            <a:spAutoFit/>
          </a:bodyPr>
          <a:lstStyle/>
          <a:p>
            <a:r>
              <a:rPr lang="zh-CN" altLang="en-US" sz="3200" b="1" dirty="0" smtClean="0">
                <a:latin typeface="微软雅黑" panose="020B0503020204020204" pitchFamily="34" charset="-122"/>
              </a:rPr>
              <a:t>论文的研究背景</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4</a:t>
            </a:fld>
            <a:endParaRPr lang="zh-CN" altLang="en-US" dirty="0"/>
          </a:p>
        </p:txBody>
      </p:sp>
      <p:sp>
        <p:nvSpPr>
          <p:cNvPr id="14" name="矩形 13"/>
          <p:cNvSpPr/>
          <p:nvPr/>
        </p:nvSpPr>
        <p:spPr>
          <a:xfrm>
            <a:off x="1173954" y="2228908"/>
            <a:ext cx="9627396" cy="2308324"/>
          </a:xfrm>
          <a:prstGeom prst="rect">
            <a:avLst/>
          </a:prstGeom>
          <a:solidFill>
            <a:schemeClr val="accent1"/>
          </a:solidFill>
        </p:spPr>
        <p:txBody>
          <a:bodyPr wrap="square">
            <a:spAutoFit/>
          </a:bodyPr>
          <a:lstStyle/>
          <a:p>
            <a:pPr algn="just"/>
            <a:r>
              <a:rPr lang="zh-CN" altLang="en-US" sz="2400" dirty="0" smtClean="0">
                <a:solidFill>
                  <a:schemeClr val="bg1"/>
                </a:solidFill>
              </a:rPr>
              <a:t>      </a:t>
            </a:r>
            <a:r>
              <a:rPr lang="zh-CN" altLang="en-US" sz="2400" b="1" dirty="0" smtClean="0">
                <a:solidFill>
                  <a:srgbClr val="C00000"/>
                </a:solidFill>
              </a:rPr>
              <a:t>遥感</a:t>
            </a:r>
            <a:r>
              <a:rPr lang="zh-CN" altLang="en-US" sz="2400" dirty="0" smtClean="0">
                <a:solidFill>
                  <a:schemeClr val="bg1"/>
                </a:solidFill>
              </a:rPr>
              <a:t>是通过遥感器“遥远”地采集目标对象的数据，并</a:t>
            </a:r>
            <a:r>
              <a:rPr lang="zh-CN" altLang="en-US" sz="2400" b="1" dirty="0" smtClean="0">
                <a:solidFill>
                  <a:srgbClr val="C00000"/>
                </a:solidFill>
              </a:rPr>
              <a:t>通过数据的分析来获取有关目标、对象、地区的想象的信息</a:t>
            </a:r>
            <a:r>
              <a:rPr lang="zh-CN" altLang="en-US" sz="2400" dirty="0" smtClean="0">
                <a:solidFill>
                  <a:schemeClr val="bg1"/>
                </a:solidFill>
              </a:rPr>
              <a:t>的一门科学和技术，在</a:t>
            </a:r>
            <a:r>
              <a:rPr lang="zh-CN" altLang="en-US" sz="2400" b="1" dirty="0" smtClean="0">
                <a:solidFill>
                  <a:srgbClr val="C00000"/>
                </a:solidFill>
              </a:rPr>
              <a:t>遥感分类中</a:t>
            </a:r>
            <a:r>
              <a:rPr lang="zh-CN" altLang="en-US" sz="2400" dirty="0" smtClean="0">
                <a:solidFill>
                  <a:schemeClr val="bg1"/>
                </a:solidFill>
              </a:rPr>
              <a:t>，主要</a:t>
            </a:r>
            <a:r>
              <a:rPr lang="zh-CN" altLang="en-US" sz="2400" dirty="0" smtClean="0">
                <a:solidFill>
                  <a:srgbClr val="C00000"/>
                </a:solidFill>
              </a:rPr>
              <a:t>利用模式识别的方法来进行遥感数据的分类处理，主要包括监督分类和非监督分类</a:t>
            </a:r>
            <a:r>
              <a:rPr lang="zh-CN" altLang="en-US" sz="2400" dirty="0" smtClean="0">
                <a:solidFill>
                  <a:schemeClr val="bg1"/>
                </a:solidFill>
              </a:rPr>
              <a:t>。对于分类器近年来，许多研究者提出了许多新的分类方法和模型，例如：</a:t>
            </a:r>
            <a:r>
              <a:rPr lang="zh-CN" altLang="en-US" sz="2400" b="1" dirty="0" smtClean="0">
                <a:solidFill>
                  <a:srgbClr val="C00000"/>
                </a:solidFill>
              </a:rPr>
              <a:t>人工神经网络、支持向量机、模糊分类系统</a:t>
            </a:r>
            <a:r>
              <a:rPr lang="zh-CN" altLang="en-US" sz="2400" dirty="0" smtClean="0">
                <a:solidFill>
                  <a:schemeClr val="bg1"/>
                </a:solidFill>
              </a:rPr>
              <a:t>等。</a:t>
            </a:r>
            <a:endParaRPr lang="en-US" altLang="zh-CN" sz="2400" b="1" dirty="0" smtClean="0">
              <a:solidFill>
                <a:schemeClr val="accent2"/>
              </a:solidFill>
            </a:endParaRPr>
          </a:p>
        </p:txBody>
      </p:sp>
    </p:spTree>
    <p:extLst>
      <p:ext uri="{BB962C8B-B14F-4D97-AF65-F5344CB8AC3E}">
        <p14:creationId xmlns:p14="http://schemas.microsoft.com/office/powerpoint/2010/main" val="195142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098EA66-AD53-488C-BDF2-5962482A8696}" type="slidenum">
              <a:rPr lang="zh-CN" altLang="zh-CN" smtClean="0"/>
              <a:pPr/>
              <a:t>40</a:t>
            </a:fld>
            <a:endParaRPr lang="zh-CN" altLang="zh-CN"/>
          </a:p>
        </p:txBody>
      </p:sp>
      <p:grpSp>
        <p:nvGrpSpPr>
          <p:cNvPr id="5" name="组合 4"/>
          <p:cNvGrpSpPr/>
          <p:nvPr/>
        </p:nvGrpSpPr>
        <p:grpSpPr>
          <a:xfrm>
            <a:off x="857254" y="174503"/>
            <a:ext cx="8976039" cy="6546972"/>
            <a:chOff x="351067" y="38882"/>
            <a:chExt cx="8976039" cy="6546972"/>
          </a:xfrm>
        </p:grpSpPr>
        <p:sp>
          <p:nvSpPr>
            <p:cNvPr id="6" name="文本框 5"/>
            <p:cNvSpPr txBox="1"/>
            <p:nvPr/>
          </p:nvSpPr>
          <p:spPr>
            <a:xfrm>
              <a:off x="351067" y="38882"/>
              <a:ext cx="89807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Grass</a:t>
              </a:r>
              <a:endParaRPr lang="zh-CN" altLang="en-US" dirty="0">
                <a:latin typeface="Arial" panose="020B0604020202020204" pitchFamily="34" charset="0"/>
                <a:cs typeface="Arial" panose="020B0604020202020204" pitchFamily="34" charset="0"/>
              </a:endParaRPr>
            </a:p>
          </p:txBody>
        </p:sp>
        <p:sp>
          <p:nvSpPr>
            <p:cNvPr id="7" name="文本框 6"/>
            <p:cNvSpPr txBox="1"/>
            <p:nvPr/>
          </p:nvSpPr>
          <p:spPr>
            <a:xfrm>
              <a:off x="2198914" y="38882"/>
              <a:ext cx="827314"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Field</a:t>
              </a:r>
              <a:endParaRPr lang="zh-CN" altLang="en-US" dirty="0">
                <a:latin typeface="Arial" panose="020B0604020202020204" pitchFamily="34" charset="0"/>
                <a:cs typeface="Arial" panose="020B0604020202020204" pitchFamily="34" charset="0"/>
              </a:endParaRPr>
            </a:p>
          </p:txBody>
        </p:sp>
        <p:sp>
          <p:nvSpPr>
            <p:cNvPr id="8" name="文本框 7"/>
            <p:cNvSpPr txBox="1"/>
            <p:nvPr/>
          </p:nvSpPr>
          <p:spPr>
            <a:xfrm>
              <a:off x="4114799" y="38882"/>
              <a:ext cx="121375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Industry</a:t>
              </a:r>
              <a:endParaRPr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6115052" y="38882"/>
              <a:ext cx="1436913" cy="369332"/>
            </a:xfrm>
            <a:prstGeom prst="rect">
              <a:avLst/>
            </a:prstGeom>
            <a:noFill/>
          </p:spPr>
          <p:txBody>
            <a:bodyPr wrap="square" rtlCol="0">
              <a:spAutoFit/>
            </a:bodyPr>
            <a:lstStyle/>
            <a:p>
              <a:r>
                <a:rPr lang="en-US" altLang="zh-CN" dirty="0" err="1" smtClean="0">
                  <a:latin typeface="Arial" panose="020B0604020202020204" pitchFamily="34" charset="0"/>
                  <a:cs typeface="Arial" panose="020B0604020202020204" pitchFamily="34" charset="0"/>
                </a:rPr>
                <a:t>RiverLake</a:t>
              </a:r>
              <a:endParaRPr lang="zh-CN" altLang="en-US" dirty="0">
                <a:latin typeface="Arial" panose="020B0604020202020204" pitchFamily="34" charset="0"/>
                <a:cs typeface="Arial" panose="020B0604020202020204" pitchFamily="34" charset="0"/>
              </a:endParaRPr>
            </a:p>
          </p:txBody>
        </p:sp>
        <p:sp>
          <p:nvSpPr>
            <p:cNvPr id="10" name="文本框 9"/>
            <p:cNvSpPr txBox="1"/>
            <p:nvPr/>
          </p:nvSpPr>
          <p:spPr>
            <a:xfrm>
              <a:off x="7890193" y="41215"/>
              <a:ext cx="143691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Forest</a:t>
              </a:r>
              <a:endParaRPr lang="zh-CN" altLang="en-US" dirty="0">
                <a:latin typeface="Arial" panose="020B0604020202020204" pitchFamily="34" charset="0"/>
                <a:cs typeface="Arial" panose="020B0604020202020204" pitchFamily="34" charset="0"/>
              </a:endParaRPr>
            </a:p>
          </p:txBody>
        </p:sp>
        <p:grpSp>
          <p:nvGrpSpPr>
            <p:cNvPr id="11" name="组合 10"/>
            <p:cNvGrpSpPr/>
            <p:nvPr/>
          </p:nvGrpSpPr>
          <p:grpSpPr>
            <a:xfrm>
              <a:off x="351067" y="479433"/>
              <a:ext cx="8866412" cy="6106421"/>
              <a:chOff x="351067" y="479433"/>
              <a:chExt cx="8866412" cy="6106421"/>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67" y="5470076"/>
                <a:ext cx="1387152" cy="111034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875" y="5470076"/>
                <a:ext cx="1508446" cy="111034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977" y="5470077"/>
                <a:ext cx="1600201" cy="111034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7834" y="5480948"/>
                <a:ext cx="1464131" cy="1104906"/>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0497" y="5480947"/>
                <a:ext cx="1406981" cy="1099469"/>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716" y="4220925"/>
                <a:ext cx="1400763" cy="1036874"/>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58093" y="4220925"/>
                <a:ext cx="1502230" cy="1036873"/>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73978" y="4220925"/>
                <a:ext cx="1600201" cy="1036873"/>
              </a:xfrm>
              <a:prstGeom prst="rect">
                <a:avLst/>
              </a:prstGeom>
            </p:spPr>
          </p:pic>
          <p:pic>
            <p:nvPicPr>
              <p:cNvPr id="20" name="图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7835" y="4220925"/>
                <a:ext cx="1464132" cy="1036873"/>
              </a:xfrm>
              <a:prstGeom prst="rect">
                <a:avLst/>
              </a:prstGeom>
            </p:spPr>
          </p:pic>
          <p:pic>
            <p:nvPicPr>
              <p:cNvPr id="21" name="图片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067" y="4267662"/>
                <a:ext cx="1393369" cy="1061355"/>
              </a:xfrm>
              <a:prstGeom prst="rect">
                <a:avLst/>
              </a:prstGeom>
            </p:spPr>
          </p:pic>
          <p:pic>
            <p:nvPicPr>
              <p:cNvPr id="22" name="图片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067" y="2985864"/>
                <a:ext cx="1393371" cy="1126665"/>
              </a:xfrm>
              <a:prstGeom prst="rect">
                <a:avLst/>
              </a:prstGeom>
            </p:spPr>
          </p:pic>
          <p:pic>
            <p:nvPicPr>
              <p:cNvPr id="23" name="图片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1067" y="1777552"/>
                <a:ext cx="1393371" cy="1025978"/>
              </a:xfrm>
              <a:prstGeom prst="rect">
                <a:avLst/>
              </a:prstGeom>
            </p:spPr>
          </p:pic>
          <p:pic>
            <p:nvPicPr>
              <p:cNvPr id="24" name="图片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1067" y="479433"/>
                <a:ext cx="1393371" cy="1115786"/>
              </a:xfrm>
              <a:prstGeom prst="rect">
                <a:avLst/>
              </a:prstGeom>
            </p:spPr>
          </p:pic>
          <p:pic>
            <p:nvPicPr>
              <p:cNvPr id="25" name="图片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58094" y="2985864"/>
                <a:ext cx="1502229" cy="1123946"/>
              </a:xfrm>
              <a:prstGeom prst="rect">
                <a:avLst/>
              </a:prstGeom>
            </p:spPr>
          </p:pic>
          <p:pic>
            <p:nvPicPr>
              <p:cNvPr id="26" name="图片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58094" y="1777552"/>
                <a:ext cx="1502229" cy="1025978"/>
              </a:xfrm>
              <a:prstGeom prst="rect">
                <a:avLst/>
              </a:prstGeom>
            </p:spPr>
          </p:pic>
          <p:pic>
            <p:nvPicPr>
              <p:cNvPr id="27" name="图片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58094" y="479433"/>
                <a:ext cx="1502229" cy="1115786"/>
              </a:xfrm>
              <a:prstGeom prst="rect">
                <a:avLst/>
              </a:prstGeom>
            </p:spPr>
          </p:pic>
          <p:pic>
            <p:nvPicPr>
              <p:cNvPr id="28" name="图片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V="1">
                <a:off x="4073978" y="2985862"/>
                <a:ext cx="1600201" cy="1077691"/>
              </a:xfrm>
              <a:prstGeom prst="rect">
                <a:avLst/>
              </a:prstGeom>
            </p:spPr>
          </p:pic>
          <p:pic>
            <p:nvPicPr>
              <p:cNvPr id="29" name="图片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073978" y="1777552"/>
                <a:ext cx="1600201" cy="1025978"/>
              </a:xfrm>
              <a:prstGeom prst="rect">
                <a:avLst/>
              </a:prstGeom>
            </p:spPr>
          </p:pic>
          <p:pic>
            <p:nvPicPr>
              <p:cNvPr id="30" name="图片 2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73978" y="479433"/>
                <a:ext cx="1600201" cy="1115786"/>
              </a:xfrm>
              <a:prstGeom prst="rect">
                <a:avLst/>
              </a:prstGeom>
            </p:spPr>
          </p:pic>
          <p:pic>
            <p:nvPicPr>
              <p:cNvPr id="31" name="图片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87834" y="1777552"/>
                <a:ext cx="1464132" cy="1025978"/>
              </a:xfrm>
              <a:prstGeom prst="rect">
                <a:avLst/>
              </a:prstGeom>
            </p:spPr>
          </p:pic>
          <p:pic>
            <p:nvPicPr>
              <p:cNvPr id="32" name="图片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87834" y="2985862"/>
                <a:ext cx="1464132" cy="1077691"/>
              </a:xfrm>
              <a:prstGeom prst="rect">
                <a:avLst/>
              </a:prstGeom>
            </p:spPr>
          </p:pic>
          <p:pic>
            <p:nvPicPr>
              <p:cNvPr id="33" name="图片 3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087834" y="479434"/>
                <a:ext cx="1464132" cy="1115786"/>
              </a:xfrm>
              <a:prstGeom prst="rect">
                <a:avLst/>
              </a:prstGeom>
            </p:spPr>
          </p:pic>
          <p:pic>
            <p:nvPicPr>
              <p:cNvPr id="34" name="图片 3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816716" y="479433"/>
                <a:ext cx="1400763" cy="1115786"/>
              </a:xfrm>
              <a:prstGeom prst="rect">
                <a:avLst/>
              </a:prstGeom>
            </p:spPr>
          </p:pic>
          <p:pic>
            <p:nvPicPr>
              <p:cNvPr id="35" name="图片 3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818461" y="1777552"/>
                <a:ext cx="1399018" cy="1025978"/>
              </a:xfrm>
              <a:prstGeom prst="rect">
                <a:avLst/>
              </a:prstGeom>
            </p:spPr>
          </p:pic>
          <p:pic>
            <p:nvPicPr>
              <p:cNvPr id="36" name="图片 3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816716" y="2985861"/>
                <a:ext cx="1400763" cy="1077691"/>
              </a:xfrm>
              <a:prstGeom prst="rect">
                <a:avLst/>
              </a:prstGeom>
            </p:spPr>
          </p:pic>
        </p:grpSp>
      </p:grpSp>
    </p:spTree>
    <p:extLst>
      <p:ext uri="{BB962C8B-B14F-4D97-AF65-F5344CB8AC3E}">
        <p14:creationId xmlns:p14="http://schemas.microsoft.com/office/powerpoint/2010/main" val="417358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5400675" cy="584775"/>
          </a:xfrm>
          <a:prstGeom prst="rect">
            <a:avLst/>
          </a:prstGeom>
          <a:noFill/>
        </p:spPr>
        <p:txBody>
          <a:bodyPr wrap="square" rtlCol="0">
            <a:spAutoFit/>
          </a:bodyPr>
          <a:lstStyle/>
          <a:p>
            <a:r>
              <a:rPr lang="zh-CN" altLang="en-US" sz="3200" b="1" dirty="0" smtClean="0">
                <a:latin typeface="微软雅黑" panose="020B0503020204020204" pitchFamily="34" charset="-122"/>
              </a:rPr>
              <a:t>论文的研究意义</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5</a:t>
            </a:fld>
            <a:endParaRPr lang="zh-CN" altLang="en-US" dirty="0"/>
          </a:p>
        </p:txBody>
      </p:sp>
      <p:sp>
        <p:nvSpPr>
          <p:cNvPr id="38" name="矩形 37"/>
          <p:cNvSpPr/>
          <p:nvPr/>
        </p:nvSpPr>
        <p:spPr>
          <a:xfrm>
            <a:off x="1270171" y="2293926"/>
            <a:ext cx="9651655" cy="2308324"/>
          </a:xfrm>
          <a:prstGeom prst="rect">
            <a:avLst/>
          </a:prstGeom>
          <a:solidFill>
            <a:srgbClr val="0053A3"/>
          </a:solidFill>
        </p:spPr>
        <p:txBody>
          <a:bodyPr wrap="square">
            <a:spAutoFit/>
          </a:bodyPr>
          <a:lstStyle/>
          <a:p>
            <a:pPr algn="just">
              <a:lnSpc>
                <a:spcPct val="120000"/>
              </a:lnSpc>
            </a:pPr>
            <a:r>
              <a:rPr lang="zh-CN" altLang="en-US" sz="2400" dirty="0" smtClean="0">
                <a:solidFill>
                  <a:schemeClr val="bg1"/>
                </a:solidFill>
              </a:rPr>
              <a:t>遥感分类</a:t>
            </a:r>
            <a:r>
              <a:rPr lang="zh-CN" altLang="en-US" sz="2400" dirty="0">
                <a:solidFill>
                  <a:schemeClr val="bg1"/>
                </a:solidFill>
              </a:rPr>
              <a:t>任务比基本分类任务具有更大的挑战性，</a:t>
            </a:r>
            <a:r>
              <a:rPr lang="zh-CN" altLang="en-US" sz="2400" dirty="0" smtClean="0">
                <a:solidFill>
                  <a:schemeClr val="bg1"/>
                </a:solidFill>
              </a:rPr>
              <a:t>对</a:t>
            </a:r>
            <a:r>
              <a:rPr lang="zh-CN" altLang="en-US" sz="2400" dirty="0" smtClean="0">
                <a:solidFill>
                  <a:schemeClr val="accent4"/>
                </a:solidFill>
              </a:rPr>
              <a:t>遥感图像</a:t>
            </a:r>
            <a:r>
              <a:rPr lang="zh-CN" altLang="en-US" sz="2400" dirty="0">
                <a:solidFill>
                  <a:schemeClr val="accent4"/>
                </a:solidFill>
              </a:rPr>
              <a:t>分类</a:t>
            </a:r>
            <a:r>
              <a:rPr lang="zh-CN" altLang="en-US" sz="2400" dirty="0">
                <a:solidFill>
                  <a:schemeClr val="bg1"/>
                </a:solidFill>
              </a:rPr>
              <a:t>的研究</a:t>
            </a:r>
            <a:r>
              <a:rPr lang="zh-CN" altLang="en-US" sz="2400" dirty="0">
                <a:solidFill>
                  <a:schemeClr val="accent4"/>
                </a:solidFill>
              </a:rPr>
              <a:t>具有广泛的实际应用价值</a:t>
            </a:r>
            <a:r>
              <a:rPr lang="zh-CN" altLang="en-US" sz="2400" dirty="0" smtClean="0">
                <a:solidFill>
                  <a:schemeClr val="bg1"/>
                </a:solidFill>
              </a:rPr>
              <a:t>。</a:t>
            </a:r>
            <a:endParaRPr lang="en-US" altLang="zh-CN" sz="2400" dirty="0" smtClean="0">
              <a:solidFill>
                <a:schemeClr val="bg1"/>
              </a:solidFill>
            </a:endParaRPr>
          </a:p>
          <a:p>
            <a:pPr algn="just">
              <a:lnSpc>
                <a:spcPct val="120000"/>
              </a:lnSpc>
            </a:pPr>
            <a:r>
              <a:rPr lang="zh-CN" altLang="en-US" sz="2400" dirty="0">
                <a:solidFill>
                  <a:schemeClr val="bg1"/>
                </a:solidFill>
              </a:rPr>
              <a:t>便于对当地情况的了解，便于其他研究。比如可以通过</a:t>
            </a:r>
            <a:r>
              <a:rPr lang="zh-CN" altLang="en-US" sz="2400" dirty="0" smtClean="0">
                <a:solidFill>
                  <a:schemeClr val="bg1"/>
                </a:solidFill>
              </a:rPr>
              <a:t>遥感图像分类</a:t>
            </a:r>
            <a:r>
              <a:rPr lang="zh-CN" altLang="en-US" sz="2400" dirty="0">
                <a:solidFill>
                  <a:schemeClr val="bg1"/>
                </a:solidFill>
              </a:rPr>
              <a:t>获得</a:t>
            </a:r>
            <a:r>
              <a:rPr lang="zh-CN" altLang="en-US" sz="2400" dirty="0">
                <a:solidFill>
                  <a:schemeClr val="accent4"/>
                </a:solidFill>
              </a:rPr>
              <a:t>土地利用图</a:t>
            </a:r>
            <a:r>
              <a:rPr lang="zh-CN" altLang="en-US" sz="2400" dirty="0" smtClean="0">
                <a:solidFill>
                  <a:schemeClr val="bg1"/>
                </a:solidFill>
              </a:rPr>
              <a:t>，</a:t>
            </a:r>
            <a:r>
              <a:rPr lang="zh-CN" altLang="en-US" sz="2400" dirty="0" smtClean="0">
                <a:solidFill>
                  <a:schemeClr val="accent4"/>
                </a:solidFill>
              </a:rPr>
              <a:t>植被覆盖</a:t>
            </a:r>
            <a:r>
              <a:rPr lang="zh-CN" altLang="en-US" sz="2400" dirty="0">
                <a:solidFill>
                  <a:schemeClr val="accent4"/>
                </a:solidFill>
              </a:rPr>
              <a:t>图以及其他</a:t>
            </a:r>
            <a:r>
              <a:rPr lang="zh-CN" altLang="en-US" sz="2400" dirty="0" smtClean="0">
                <a:solidFill>
                  <a:schemeClr val="accent4"/>
                </a:solidFill>
              </a:rPr>
              <a:t>一些图性</a:t>
            </a:r>
            <a:r>
              <a:rPr lang="zh-CN" altLang="en-US" sz="2400" dirty="0" smtClean="0">
                <a:solidFill>
                  <a:schemeClr val="bg1"/>
                </a:solidFill>
              </a:rPr>
              <a:t>，</a:t>
            </a:r>
            <a:r>
              <a:rPr lang="zh-CN" altLang="en-US" sz="2400" dirty="0">
                <a:solidFill>
                  <a:schemeClr val="bg1"/>
                </a:solidFill>
              </a:rPr>
              <a:t>进而将这些图件做为下一步</a:t>
            </a:r>
            <a:r>
              <a:rPr lang="zh-CN" altLang="en-US" sz="2400" dirty="0" smtClean="0">
                <a:solidFill>
                  <a:schemeClr val="bg1"/>
                </a:solidFill>
              </a:rPr>
              <a:t>的基础图</a:t>
            </a:r>
            <a:r>
              <a:rPr lang="zh-CN" altLang="en-US" sz="2400" dirty="0">
                <a:solidFill>
                  <a:schemeClr val="bg1"/>
                </a:solidFill>
              </a:rPr>
              <a:t>件，</a:t>
            </a:r>
            <a:r>
              <a:rPr lang="zh-CN" altLang="en-US" sz="2400" dirty="0">
                <a:solidFill>
                  <a:schemeClr val="accent4"/>
                </a:solidFill>
              </a:rPr>
              <a:t>进行环境，土地利用，植树造林</a:t>
            </a:r>
            <a:r>
              <a:rPr lang="zh-CN" altLang="en-US" sz="2400" dirty="0">
                <a:solidFill>
                  <a:schemeClr val="bg1"/>
                </a:solidFill>
              </a:rPr>
              <a:t>等方面的研究</a:t>
            </a:r>
          </a:p>
        </p:txBody>
      </p:sp>
    </p:spTree>
    <p:extLst>
      <p:ext uri="{BB962C8B-B14F-4D97-AF65-F5344CB8AC3E}">
        <p14:creationId xmlns:p14="http://schemas.microsoft.com/office/powerpoint/2010/main" val="357463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578208" y="1926631"/>
            <a:ext cx="899102" cy="899102"/>
            <a:chOff x="4887549" y="1124584"/>
            <a:chExt cx="2416902" cy="2416902"/>
          </a:xfrm>
        </p:grpSpPr>
        <p:sp>
          <p:nvSpPr>
            <p:cNvPr id="47" name="文本框 46"/>
            <p:cNvSpPr txBox="1"/>
            <p:nvPr/>
          </p:nvSpPr>
          <p:spPr>
            <a:xfrm>
              <a:off x="4887549" y="1178873"/>
              <a:ext cx="2416902" cy="2233827"/>
            </a:xfrm>
            <a:prstGeom prst="rect">
              <a:avLst/>
            </a:prstGeom>
            <a:noFill/>
            <a:ln>
              <a:noFill/>
            </a:ln>
          </p:spPr>
          <p:txBody>
            <a:bodyPr wrap="square" rtlCol="0">
              <a:spAutoFit/>
            </a:bodyPr>
            <a:lstStyle/>
            <a:p>
              <a:pPr algn="ctr"/>
              <a:r>
                <a:rPr lang="en-US" altLang="zh-CN" sz="4800" b="1" dirty="0">
                  <a:solidFill>
                    <a:schemeClr val="accent1"/>
                  </a:solidFill>
                  <a:latin typeface="微软雅黑" panose="020B0503020204020204" pitchFamily="34" charset="-122"/>
                  <a:ea typeface="微软雅黑" panose="020B0503020204020204" pitchFamily="34" charset="-122"/>
                </a:rPr>
                <a:t>2</a:t>
              </a:r>
              <a:endParaRPr lang="en-US" altLang="zh-CN" sz="4800" b="1" dirty="0" smtClean="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18"/>
          <p:cNvSpPr txBox="1"/>
          <p:nvPr/>
        </p:nvSpPr>
        <p:spPr>
          <a:xfrm>
            <a:off x="4000501" y="3819534"/>
            <a:ext cx="4408714" cy="1938992"/>
          </a:xfrm>
          <a:prstGeom prst="rect">
            <a:avLst/>
          </a:prstGeom>
          <a:noFill/>
        </p:spPr>
        <p:txBody>
          <a:bodyPr wrap="square" rtlCol="0">
            <a:spAutoFit/>
          </a:bodyPr>
          <a:lstStyle/>
          <a:p>
            <a:pPr algn="ctr"/>
            <a:r>
              <a:rPr lang="zh-CN" altLang="en-US" sz="4000" b="1" dirty="0" smtClean="0">
                <a:solidFill>
                  <a:schemeClr val="accent1"/>
                </a:solidFill>
                <a:latin typeface="微软雅黑" panose="020B0503020204020204" pitchFamily="34" charset="-122"/>
              </a:rPr>
              <a:t>基于</a:t>
            </a:r>
            <a:r>
              <a:rPr lang="en-US" altLang="zh-CN" sz="4000" b="1" dirty="0" err="1" smtClean="0">
                <a:solidFill>
                  <a:schemeClr val="accent1"/>
                </a:solidFill>
                <a:latin typeface="微软雅黑" panose="020B0503020204020204" pitchFamily="34" charset="-122"/>
              </a:rPr>
              <a:t>ResNet+SPM</a:t>
            </a:r>
            <a:r>
              <a:rPr lang="zh-CN" altLang="en-US" sz="4000" b="1" dirty="0" smtClean="0">
                <a:solidFill>
                  <a:schemeClr val="accent1"/>
                </a:solidFill>
                <a:latin typeface="微软雅黑" panose="020B0503020204020204" pitchFamily="34" charset="-122"/>
              </a:rPr>
              <a:t>图像</a:t>
            </a:r>
            <a:r>
              <a:rPr lang="zh-CN" altLang="en-US" sz="4000" b="1" dirty="0">
                <a:solidFill>
                  <a:schemeClr val="accent1"/>
                </a:solidFill>
                <a:latin typeface="微软雅黑" panose="020B0503020204020204" pitchFamily="34" charset="-122"/>
              </a:rPr>
              <a:t>特征提取过程</a:t>
            </a:r>
          </a:p>
        </p:txBody>
      </p:sp>
      <p:sp>
        <p:nvSpPr>
          <p:cNvPr id="10" name="文本占位符 2"/>
          <p:cNvSpPr txBox="1">
            <a:spLocks/>
          </p:cNvSpPr>
          <p:nvPr/>
        </p:nvSpPr>
        <p:spPr>
          <a:xfrm>
            <a:off x="5081940" y="3317068"/>
            <a:ext cx="1891640" cy="49682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accent1"/>
                </a:solidFill>
                <a:effectLst/>
                <a:uLnTx/>
                <a:uFillTx/>
                <a:latin typeface="+mn-ea"/>
                <a:ea typeface="+mn-ea"/>
                <a:cs typeface="+mn-cs"/>
              </a:rPr>
              <a:t>PART  ONE</a:t>
            </a:r>
            <a:endParaRPr kumimoji="0" lang="zh-CN" altLang="en-US" sz="2400" b="0" i="0" u="none" strike="noStrike" kern="1200" cap="none" spc="0" normalizeH="0" baseline="0" noProof="0" dirty="0">
              <a:ln>
                <a:noFill/>
              </a:ln>
              <a:solidFill>
                <a:schemeClr val="accent1"/>
              </a:solidFill>
              <a:effectLst/>
              <a:uLnTx/>
              <a:uFillTx/>
              <a:latin typeface="+mn-ea"/>
              <a:ea typeface="+mn-ea"/>
              <a:cs typeface="+mn-cs"/>
            </a:endParaRPr>
          </a:p>
        </p:txBody>
      </p:sp>
    </p:spTree>
    <p:extLst>
      <p:ext uri="{BB962C8B-B14F-4D97-AF65-F5344CB8AC3E}">
        <p14:creationId xmlns:p14="http://schemas.microsoft.com/office/powerpoint/2010/main" val="1568983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7152139" cy="584775"/>
          </a:xfrm>
          <a:prstGeom prst="rect">
            <a:avLst/>
          </a:prstGeom>
          <a:noFill/>
        </p:spPr>
        <p:txBody>
          <a:bodyPr wrap="square" rtlCol="0">
            <a:spAutoFit/>
          </a:bodyPr>
          <a:lstStyle/>
          <a:p>
            <a:r>
              <a:rPr lang="en-US" altLang="zh-CN" sz="3200" b="1" dirty="0" err="1" smtClean="0">
                <a:latin typeface="微软雅黑" panose="020B0503020204020204" pitchFamily="34" charset="-122"/>
              </a:rPr>
              <a:t>ResNet</a:t>
            </a:r>
            <a:r>
              <a:rPr lang="zh-CN" altLang="en-US" sz="3200" b="1" dirty="0" smtClean="0">
                <a:latin typeface="微软雅黑" panose="020B0503020204020204" pitchFamily="34" charset="-122"/>
              </a:rPr>
              <a:t>提取图像特征</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7</a:t>
            </a:fld>
            <a:endParaRPr lang="zh-CN" altLang="en-US" dirty="0"/>
          </a:p>
        </p:txBody>
      </p:sp>
      <p:sp>
        <p:nvSpPr>
          <p:cNvPr id="230" name="矩形 229"/>
          <p:cNvSpPr/>
          <p:nvPr/>
        </p:nvSpPr>
        <p:spPr>
          <a:xfrm>
            <a:off x="2550527" y="1838359"/>
            <a:ext cx="1842938" cy="1812026"/>
          </a:xfrm>
          <a:prstGeom prst="rect">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2434129" y="4193847"/>
            <a:ext cx="1926779" cy="1926779"/>
            <a:chOff x="2498949" y="4193848"/>
            <a:chExt cx="1926779" cy="1926779"/>
          </a:xfrm>
        </p:grpSpPr>
        <p:sp>
          <p:nvSpPr>
            <p:cNvPr id="231" name="矩形 230"/>
            <p:cNvSpPr/>
            <p:nvPr/>
          </p:nvSpPr>
          <p:spPr>
            <a:xfrm>
              <a:off x="2519800" y="4217571"/>
              <a:ext cx="1842938" cy="1812026"/>
            </a:xfrm>
            <a:prstGeom prst="rect">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3" name="矩形 232"/>
            <p:cNvSpPr/>
            <p:nvPr/>
          </p:nvSpPr>
          <p:spPr>
            <a:xfrm>
              <a:off x="2498949" y="5047538"/>
              <a:ext cx="1926779" cy="11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rot="5400000">
              <a:off x="2506431" y="5151330"/>
              <a:ext cx="1926779" cy="11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7" name="右箭头 236"/>
          <p:cNvSpPr/>
          <p:nvPr/>
        </p:nvSpPr>
        <p:spPr>
          <a:xfrm>
            <a:off x="4435385" y="2605246"/>
            <a:ext cx="792895" cy="33609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右箭头 237"/>
          <p:cNvSpPr/>
          <p:nvPr/>
        </p:nvSpPr>
        <p:spPr>
          <a:xfrm>
            <a:off x="4446690" y="4955539"/>
            <a:ext cx="792895" cy="33609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43927" y="4462176"/>
            <a:ext cx="1575500" cy="1242643"/>
            <a:chOff x="5343927" y="3296683"/>
            <a:chExt cx="1575500" cy="1242643"/>
          </a:xfrm>
        </p:grpSpPr>
        <p:grpSp>
          <p:nvGrpSpPr>
            <p:cNvPr id="3" name="组合 2"/>
            <p:cNvGrpSpPr/>
            <p:nvPr/>
          </p:nvGrpSpPr>
          <p:grpSpPr>
            <a:xfrm>
              <a:off x="5343927" y="3296683"/>
              <a:ext cx="1575500" cy="572454"/>
              <a:chOff x="5343927" y="3296683"/>
              <a:chExt cx="1575500" cy="572454"/>
            </a:xfrm>
          </p:grpSpPr>
          <p:sp>
            <p:nvSpPr>
              <p:cNvPr id="334" name="矩形 333"/>
              <p:cNvSpPr/>
              <p:nvPr/>
            </p:nvSpPr>
            <p:spPr>
              <a:xfrm>
                <a:off x="5343927" y="3533046"/>
                <a:ext cx="1575500" cy="15756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p:cNvSpPr/>
              <p:nvPr/>
            </p:nvSpPr>
            <p:spPr>
              <a:xfrm>
                <a:off x="6434713" y="3572396"/>
                <a:ext cx="78784" cy="787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p:cNvSpPr/>
              <p:nvPr/>
            </p:nvSpPr>
            <p:spPr>
              <a:xfrm>
                <a:off x="6601454" y="3572396"/>
                <a:ext cx="78784" cy="787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p:nvPr/>
            </p:nvSpPr>
            <p:spPr>
              <a:xfrm>
                <a:off x="6768194" y="3572396"/>
                <a:ext cx="78784" cy="787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8" name="TextBox 337"/>
                  <p:cNvSpPr txBox="1"/>
                  <p:nvPr/>
                </p:nvSpPr>
                <p:spPr>
                  <a:xfrm>
                    <a:off x="5822789" y="3296683"/>
                    <a:ext cx="628226" cy="5724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a:rPr>
                            <m:t>⋯</m:t>
                          </m:r>
                        </m:oMath>
                      </m:oMathPara>
                    </a14:m>
                    <a:endParaRPr lang="zh-CN" altLang="en-US" sz="2800" b="1" dirty="0"/>
                  </a:p>
                </p:txBody>
              </p:sp>
            </mc:Choice>
            <mc:Fallback xmlns="">
              <p:sp>
                <p:nvSpPr>
                  <p:cNvPr id="338" name="TextBox 337"/>
                  <p:cNvSpPr txBox="1">
                    <a:spLocks noRot="1" noChangeAspect="1" noMove="1" noResize="1" noEditPoints="1" noAdjustHandles="1" noChangeArrowheads="1" noChangeShapeType="1" noTextEdit="1"/>
                  </p:cNvSpPr>
                  <p:nvPr/>
                </p:nvSpPr>
                <p:spPr>
                  <a:xfrm>
                    <a:off x="5822789" y="3296683"/>
                    <a:ext cx="628226" cy="572454"/>
                  </a:xfrm>
                  <a:prstGeom prst="rect">
                    <a:avLst/>
                  </a:prstGeom>
                  <a:blipFill rotWithShape="1">
                    <a:blip r:embed="rId3"/>
                    <a:stretch>
                      <a:fillRect/>
                    </a:stretch>
                  </a:blipFill>
                </p:spPr>
                <p:txBody>
                  <a:bodyPr/>
                  <a:lstStyle/>
                  <a:p>
                    <a:r>
                      <a:rPr lang="zh-CN" altLang="en-US">
                        <a:noFill/>
                      </a:rPr>
                      <a:t> </a:t>
                    </a:r>
                  </a:p>
                </p:txBody>
              </p:sp>
            </mc:Fallback>
          </mc:AlternateContent>
          <p:sp>
            <p:nvSpPr>
              <p:cNvPr id="339" name="椭圆 338"/>
              <p:cNvSpPr/>
              <p:nvPr/>
            </p:nvSpPr>
            <p:spPr>
              <a:xfrm>
                <a:off x="5428871" y="3572396"/>
                <a:ext cx="78784" cy="787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p:nvPr/>
            </p:nvSpPr>
            <p:spPr>
              <a:xfrm>
                <a:off x="5595611" y="3572396"/>
                <a:ext cx="78784" cy="787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nvSpPr>
            <p:spPr>
              <a:xfrm>
                <a:off x="5762351" y="3572396"/>
                <a:ext cx="78784" cy="787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1" name="组合 260"/>
            <p:cNvGrpSpPr/>
            <p:nvPr/>
          </p:nvGrpSpPr>
          <p:grpSpPr>
            <a:xfrm>
              <a:off x="5343927" y="3514641"/>
              <a:ext cx="1575500" cy="1024685"/>
              <a:chOff x="5579484" y="2007551"/>
              <a:chExt cx="1440000" cy="936557"/>
            </a:xfrm>
          </p:grpSpPr>
          <p:grpSp>
            <p:nvGrpSpPr>
              <p:cNvPr id="263" name="组合 262"/>
              <p:cNvGrpSpPr/>
              <p:nvPr/>
            </p:nvGrpSpPr>
            <p:grpSpPr>
              <a:xfrm>
                <a:off x="5579484" y="2007551"/>
                <a:ext cx="1440000" cy="523220"/>
                <a:chOff x="3630266" y="612000"/>
                <a:chExt cx="1440000" cy="523220"/>
              </a:xfrm>
            </p:grpSpPr>
            <p:sp>
              <p:nvSpPr>
                <p:cNvPr id="318" name="矩形 317"/>
                <p:cNvSpPr/>
                <p:nvPr/>
              </p:nvSpPr>
              <p:spPr>
                <a:xfrm>
                  <a:off x="3630266" y="828035"/>
                  <a:ext cx="1440000" cy="1440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a:off x="46272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47796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49320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2" name="TextBox 321"/>
                    <p:cNvSpPr txBox="1"/>
                    <p:nvPr/>
                  </p:nvSpPr>
                  <p:spPr>
                    <a:xfrm>
                      <a:off x="4067944" y="612000"/>
                      <a:ext cx="5741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a:rPr>
                              <m:t>⋯</m:t>
                            </m:r>
                          </m:oMath>
                        </m:oMathPara>
                      </a14:m>
                      <a:endParaRPr lang="zh-CN" altLang="en-US" sz="2800" b="1" dirty="0"/>
                    </a:p>
                  </p:txBody>
                </p:sp>
              </mc:Choice>
              <mc:Fallback xmlns="">
                <p:sp>
                  <p:nvSpPr>
                    <p:cNvPr id="73" name="TextBox 72"/>
                    <p:cNvSpPr txBox="1">
                      <a:spLocks noRot="1" noChangeAspect="1" noMove="1" noResize="1" noEditPoints="1" noAdjustHandles="1" noChangeArrowheads="1" noChangeShapeType="1" noTextEdit="1"/>
                    </p:cNvSpPr>
                    <p:nvPr/>
                  </p:nvSpPr>
                  <p:spPr>
                    <a:xfrm>
                      <a:off x="4067944" y="612000"/>
                      <a:ext cx="574196" cy="523220"/>
                    </a:xfrm>
                    <a:prstGeom prst="rect">
                      <a:avLst/>
                    </a:prstGeom>
                    <a:blipFill rotWithShape="1">
                      <a:blip r:embed="rId5"/>
                      <a:stretch>
                        <a:fillRect/>
                      </a:stretch>
                    </a:blipFill>
                  </p:spPr>
                  <p:txBody>
                    <a:bodyPr/>
                    <a:lstStyle/>
                    <a:p>
                      <a:r>
                        <a:rPr lang="zh-CN" altLang="en-US">
                          <a:noFill/>
                        </a:rPr>
                        <a:t> </a:t>
                      </a:r>
                    </a:p>
                  </p:txBody>
                </p:sp>
              </mc:Fallback>
            </mc:AlternateContent>
            <p:sp>
              <p:nvSpPr>
                <p:cNvPr id="323" name="椭圆 322"/>
                <p:cNvSpPr/>
                <p:nvPr/>
              </p:nvSpPr>
              <p:spPr>
                <a:xfrm>
                  <a:off x="37079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椭圆 323"/>
                <p:cNvSpPr/>
                <p:nvPr/>
              </p:nvSpPr>
              <p:spPr>
                <a:xfrm>
                  <a:off x="38603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椭圆 324"/>
                <p:cNvSpPr/>
                <p:nvPr/>
              </p:nvSpPr>
              <p:spPr>
                <a:xfrm>
                  <a:off x="40127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5" name="组合 264"/>
              <p:cNvGrpSpPr/>
              <p:nvPr/>
            </p:nvGrpSpPr>
            <p:grpSpPr>
              <a:xfrm>
                <a:off x="5579484" y="2420888"/>
                <a:ext cx="1440000" cy="523220"/>
                <a:chOff x="3630266" y="612000"/>
                <a:chExt cx="1440000" cy="523220"/>
              </a:xfrm>
            </p:grpSpPr>
            <p:sp>
              <p:nvSpPr>
                <p:cNvPr id="302" name="矩形 301"/>
                <p:cNvSpPr/>
                <p:nvPr/>
              </p:nvSpPr>
              <p:spPr>
                <a:xfrm>
                  <a:off x="3630266" y="828035"/>
                  <a:ext cx="1440000" cy="1440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p:cNvSpPr/>
                <p:nvPr/>
              </p:nvSpPr>
              <p:spPr>
                <a:xfrm>
                  <a:off x="46272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椭圆 303"/>
                <p:cNvSpPr/>
                <p:nvPr/>
              </p:nvSpPr>
              <p:spPr>
                <a:xfrm>
                  <a:off x="47796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椭圆 304"/>
                <p:cNvSpPr/>
                <p:nvPr/>
              </p:nvSpPr>
              <p:spPr>
                <a:xfrm>
                  <a:off x="49320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TextBox 305"/>
                    <p:cNvSpPr txBox="1"/>
                    <p:nvPr/>
                  </p:nvSpPr>
                  <p:spPr>
                    <a:xfrm>
                      <a:off x="4067944" y="612000"/>
                      <a:ext cx="5741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a:rPr>
                              <m:t>⋯</m:t>
                            </m:r>
                          </m:oMath>
                        </m:oMathPara>
                      </a14:m>
                      <a:endParaRPr lang="zh-CN" altLang="en-US" sz="2800" b="1" dirty="0"/>
                    </a:p>
                  </p:txBody>
                </p:sp>
              </mc:Choice>
              <mc:Fallback xmlns="">
                <p:sp>
                  <p:nvSpPr>
                    <p:cNvPr id="101" name="TextBox 100"/>
                    <p:cNvSpPr txBox="1">
                      <a:spLocks noRot="1" noChangeAspect="1" noMove="1" noResize="1" noEditPoints="1" noAdjustHandles="1" noChangeArrowheads="1" noChangeShapeType="1" noTextEdit="1"/>
                    </p:cNvSpPr>
                    <p:nvPr/>
                  </p:nvSpPr>
                  <p:spPr>
                    <a:xfrm>
                      <a:off x="4067944" y="612000"/>
                      <a:ext cx="574196" cy="523220"/>
                    </a:xfrm>
                    <a:prstGeom prst="rect">
                      <a:avLst/>
                    </a:prstGeom>
                    <a:blipFill rotWithShape="1">
                      <a:blip r:embed="rId7"/>
                      <a:stretch>
                        <a:fillRect/>
                      </a:stretch>
                    </a:blipFill>
                  </p:spPr>
                  <p:txBody>
                    <a:bodyPr/>
                    <a:lstStyle/>
                    <a:p>
                      <a:r>
                        <a:rPr lang="zh-CN" altLang="en-US">
                          <a:noFill/>
                        </a:rPr>
                        <a:t> </a:t>
                      </a:r>
                    </a:p>
                  </p:txBody>
                </p:sp>
              </mc:Fallback>
            </mc:AlternateContent>
            <p:sp>
              <p:nvSpPr>
                <p:cNvPr id="307" name="椭圆 306"/>
                <p:cNvSpPr/>
                <p:nvPr/>
              </p:nvSpPr>
              <p:spPr>
                <a:xfrm>
                  <a:off x="37079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38603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40127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6" name="组合 265"/>
              <p:cNvGrpSpPr/>
              <p:nvPr/>
            </p:nvGrpSpPr>
            <p:grpSpPr>
              <a:xfrm>
                <a:off x="5579484" y="2216694"/>
                <a:ext cx="1440000" cy="523220"/>
                <a:chOff x="3630266" y="612000"/>
                <a:chExt cx="1440000" cy="523220"/>
              </a:xfrm>
            </p:grpSpPr>
            <p:sp>
              <p:nvSpPr>
                <p:cNvPr id="294" name="矩形 293"/>
                <p:cNvSpPr/>
                <p:nvPr/>
              </p:nvSpPr>
              <p:spPr>
                <a:xfrm>
                  <a:off x="3630266" y="828035"/>
                  <a:ext cx="1440000" cy="1440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p:cNvSpPr/>
                <p:nvPr/>
              </p:nvSpPr>
              <p:spPr>
                <a:xfrm>
                  <a:off x="46272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p:cNvSpPr/>
                <p:nvPr/>
              </p:nvSpPr>
              <p:spPr>
                <a:xfrm>
                  <a:off x="47796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p:cNvSpPr/>
                <p:nvPr/>
              </p:nvSpPr>
              <p:spPr>
                <a:xfrm>
                  <a:off x="49320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8" name="TextBox 297"/>
                    <p:cNvSpPr txBox="1"/>
                    <p:nvPr/>
                  </p:nvSpPr>
                  <p:spPr>
                    <a:xfrm>
                      <a:off x="4067944" y="612000"/>
                      <a:ext cx="5741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a:rPr>
                              <m:t>⋯</m:t>
                            </m:r>
                          </m:oMath>
                        </m:oMathPara>
                      </a14:m>
                      <a:endParaRPr lang="zh-CN" altLang="en-US" sz="2800" b="1" dirty="0"/>
                    </a:p>
                  </p:txBody>
                </p:sp>
              </mc:Choice>
              <mc:Fallback xmlns="">
                <p:sp>
                  <p:nvSpPr>
                    <p:cNvPr id="110" name="TextBox 109"/>
                    <p:cNvSpPr txBox="1">
                      <a:spLocks noRot="1" noChangeAspect="1" noMove="1" noResize="1" noEditPoints="1" noAdjustHandles="1" noChangeArrowheads="1" noChangeShapeType="1" noTextEdit="1"/>
                    </p:cNvSpPr>
                    <p:nvPr/>
                  </p:nvSpPr>
                  <p:spPr>
                    <a:xfrm>
                      <a:off x="4067944" y="612000"/>
                      <a:ext cx="574196" cy="523220"/>
                    </a:xfrm>
                    <a:prstGeom prst="rect">
                      <a:avLst/>
                    </a:prstGeom>
                    <a:blipFill rotWithShape="1">
                      <a:blip r:embed="rId8"/>
                      <a:stretch>
                        <a:fillRect/>
                      </a:stretch>
                    </a:blipFill>
                  </p:spPr>
                  <p:txBody>
                    <a:bodyPr/>
                    <a:lstStyle/>
                    <a:p>
                      <a:r>
                        <a:rPr lang="zh-CN" altLang="en-US">
                          <a:noFill/>
                        </a:rPr>
                        <a:t> </a:t>
                      </a:r>
                    </a:p>
                  </p:txBody>
                </p:sp>
              </mc:Fallback>
            </mc:AlternateContent>
            <p:sp>
              <p:nvSpPr>
                <p:cNvPr id="299" name="椭圆 298"/>
                <p:cNvSpPr/>
                <p:nvPr/>
              </p:nvSpPr>
              <p:spPr>
                <a:xfrm>
                  <a:off x="37079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p:cNvSpPr/>
                <p:nvPr/>
              </p:nvSpPr>
              <p:spPr>
                <a:xfrm>
                  <a:off x="38603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p:cNvSpPr/>
                <p:nvPr/>
              </p:nvSpPr>
              <p:spPr>
                <a:xfrm>
                  <a:off x="40127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40" name="右大括号 239"/>
          <p:cNvSpPr/>
          <p:nvPr/>
        </p:nvSpPr>
        <p:spPr>
          <a:xfrm>
            <a:off x="6680413" y="1906138"/>
            <a:ext cx="1024189" cy="4154583"/>
          </a:xfrm>
          <a:prstGeom prst="rightBrace">
            <a:avLst>
              <a:gd name="adj1" fmla="val 8333"/>
              <a:gd name="adj2" fmla="val 5027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1" name="组合 240"/>
          <p:cNvGrpSpPr/>
          <p:nvPr/>
        </p:nvGrpSpPr>
        <p:grpSpPr>
          <a:xfrm>
            <a:off x="7977693" y="3668283"/>
            <a:ext cx="2363250" cy="572453"/>
            <a:chOff x="6228184" y="1951914"/>
            <a:chExt cx="2160000" cy="523220"/>
          </a:xfrm>
        </p:grpSpPr>
        <p:sp>
          <p:nvSpPr>
            <p:cNvPr id="248" name="矩形 247"/>
            <p:cNvSpPr/>
            <p:nvPr/>
          </p:nvSpPr>
          <p:spPr>
            <a:xfrm>
              <a:off x="6228184" y="2167949"/>
              <a:ext cx="2160000" cy="1440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p:nvPr/>
          </p:nvSpPr>
          <p:spPr>
            <a:xfrm>
              <a:off x="7867600" y="220391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p:nvPr/>
          </p:nvSpPr>
          <p:spPr>
            <a:xfrm>
              <a:off x="8020000" y="220391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a:off x="8172400" y="220391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2" name="TextBox 251"/>
                <p:cNvSpPr txBox="1"/>
                <p:nvPr/>
              </p:nvSpPr>
              <p:spPr>
                <a:xfrm>
                  <a:off x="7022140" y="1951914"/>
                  <a:ext cx="5741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a:rPr>
                          <m:t>⋯</m:t>
                        </m:r>
                      </m:oMath>
                    </m:oMathPara>
                  </a14:m>
                  <a:endParaRPr lang="zh-CN" altLang="en-US" sz="2800" b="1" dirty="0"/>
                </a:p>
              </p:txBody>
            </p:sp>
          </mc:Choice>
          <mc:Fallback xmlns="">
            <p:sp>
              <p:nvSpPr>
                <p:cNvPr id="150" name="TextBox 149"/>
                <p:cNvSpPr txBox="1">
                  <a:spLocks noRot="1" noChangeAspect="1" noMove="1" noResize="1" noEditPoints="1" noAdjustHandles="1" noChangeArrowheads="1" noChangeShapeType="1" noTextEdit="1"/>
                </p:cNvSpPr>
                <p:nvPr/>
              </p:nvSpPr>
              <p:spPr>
                <a:xfrm>
                  <a:off x="7022140" y="1951914"/>
                  <a:ext cx="574196" cy="523220"/>
                </a:xfrm>
                <a:prstGeom prst="rect">
                  <a:avLst/>
                </a:prstGeom>
                <a:blipFill rotWithShape="1">
                  <a:blip r:embed="rId11"/>
                  <a:stretch>
                    <a:fillRect/>
                  </a:stretch>
                </a:blipFill>
              </p:spPr>
              <p:txBody>
                <a:bodyPr/>
                <a:lstStyle/>
                <a:p>
                  <a:r>
                    <a:rPr lang="zh-CN" altLang="en-US">
                      <a:noFill/>
                    </a:rPr>
                    <a:t> </a:t>
                  </a:r>
                </a:p>
              </p:txBody>
            </p:sp>
          </mc:Fallback>
        </mc:AlternateContent>
        <p:sp>
          <p:nvSpPr>
            <p:cNvPr id="253" name="椭圆 252"/>
            <p:cNvSpPr/>
            <p:nvPr/>
          </p:nvSpPr>
          <p:spPr>
            <a:xfrm>
              <a:off x="6305822" y="220391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p:nvPr/>
          </p:nvSpPr>
          <p:spPr>
            <a:xfrm>
              <a:off x="6458222" y="220391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p:nvPr/>
          </p:nvSpPr>
          <p:spPr>
            <a:xfrm>
              <a:off x="6610622" y="220391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p:cNvSpPr/>
            <p:nvPr/>
          </p:nvSpPr>
          <p:spPr>
            <a:xfrm>
              <a:off x="6763022" y="220486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p:cNvSpPr/>
            <p:nvPr/>
          </p:nvSpPr>
          <p:spPr>
            <a:xfrm>
              <a:off x="6915422" y="220486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nvSpPr>
          <p:spPr>
            <a:xfrm>
              <a:off x="7596336" y="220486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p:cNvSpPr/>
            <p:nvPr/>
          </p:nvSpPr>
          <p:spPr>
            <a:xfrm>
              <a:off x="7740352" y="2204864"/>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344103" y="2300895"/>
            <a:ext cx="1575500" cy="729702"/>
            <a:chOff x="5344103" y="1850511"/>
            <a:chExt cx="1575500" cy="729702"/>
          </a:xfrm>
        </p:grpSpPr>
        <p:grpSp>
          <p:nvGrpSpPr>
            <p:cNvPr id="236" name="组合 235"/>
            <p:cNvGrpSpPr/>
            <p:nvPr/>
          </p:nvGrpSpPr>
          <p:grpSpPr>
            <a:xfrm>
              <a:off x="5344103" y="2007760"/>
              <a:ext cx="1575500" cy="572453"/>
              <a:chOff x="3630266" y="612000"/>
              <a:chExt cx="1440000" cy="523220"/>
            </a:xfrm>
          </p:grpSpPr>
          <p:sp>
            <p:nvSpPr>
              <p:cNvPr id="342" name="矩形 341"/>
              <p:cNvSpPr/>
              <p:nvPr/>
            </p:nvSpPr>
            <p:spPr>
              <a:xfrm>
                <a:off x="3630266" y="828035"/>
                <a:ext cx="1440000" cy="14401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椭圆 342"/>
              <p:cNvSpPr/>
              <p:nvPr/>
            </p:nvSpPr>
            <p:spPr>
              <a:xfrm>
                <a:off x="46272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p:cNvSpPr/>
              <p:nvPr/>
            </p:nvSpPr>
            <p:spPr>
              <a:xfrm>
                <a:off x="47796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p:nvPr/>
            </p:nvSpPr>
            <p:spPr>
              <a:xfrm>
                <a:off x="4932040"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6" name="TextBox 345"/>
                  <p:cNvSpPr txBox="1"/>
                  <p:nvPr/>
                </p:nvSpPr>
                <p:spPr>
                  <a:xfrm>
                    <a:off x="4067944" y="612000"/>
                    <a:ext cx="5741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b="1" i="1" smtClean="0">
                              <a:latin typeface="Cambria Math"/>
                            </a:rPr>
                            <m:t>⋯</m:t>
                          </m:r>
                        </m:oMath>
                      </m:oMathPara>
                    </a14:m>
                    <a:endParaRPr lang="zh-CN" altLang="en-US" sz="28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067944" y="612000"/>
                    <a:ext cx="574196" cy="523220"/>
                  </a:xfrm>
                  <a:prstGeom prst="rect">
                    <a:avLst/>
                  </a:prstGeom>
                  <a:blipFill rotWithShape="1">
                    <a:blip r:embed="rId12"/>
                    <a:stretch>
                      <a:fillRect/>
                    </a:stretch>
                  </a:blipFill>
                </p:spPr>
                <p:txBody>
                  <a:bodyPr/>
                  <a:lstStyle/>
                  <a:p>
                    <a:r>
                      <a:rPr lang="zh-CN" altLang="en-US">
                        <a:noFill/>
                      </a:rPr>
                      <a:t> </a:t>
                    </a:r>
                  </a:p>
                </p:txBody>
              </p:sp>
            </mc:Fallback>
          </mc:AlternateContent>
          <p:sp>
            <p:nvSpPr>
              <p:cNvPr id="347" name="椭圆 346"/>
              <p:cNvSpPr/>
              <p:nvPr/>
            </p:nvSpPr>
            <p:spPr>
              <a:xfrm>
                <a:off x="37079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p:cNvSpPr/>
              <p:nvPr/>
            </p:nvSpPr>
            <p:spPr>
              <a:xfrm>
                <a:off x="38603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4012704" y="864000"/>
                <a:ext cx="72008" cy="7200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42" name="矩形 241"/>
                <p:cNvSpPr/>
                <p:nvPr/>
              </p:nvSpPr>
              <p:spPr>
                <a:xfrm>
                  <a:off x="5422711" y="1850511"/>
                  <a:ext cx="1170513" cy="369332"/>
                </a:xfrm>
                <a:prstGeom prst="rect">
                  <a:avLst/>
                </a:prstGeom>
              </p:spPr>
              <p:txBody>
                <a:bodyPr wrap="none">
                  <a:spAutoFit/>
                </a:bodyPr>
                <a:lstStyle/>
                <a:p>
                  <a14:m>
                    <m:oMath xmlns:m="http://schemas.openxmlformats.org/officeDocument/2006/math">
                      <m:r>
                        <a:rPr lang="en-US" altLang="zh-CN" b="0" i="1" smtClean="0">
                          <a:solidFill>
                            <a:prstClr val="black"/>
                          </a:solidFill>
                          <a:latin typeface="Cambria Math"/>
                        </a:rPr>
                        <m:t>1</m:t>
                      </m:r>
                      <m:r>
                        <a:rPr lang="en-US" altLang="zh-CN" b="0" i="1" smtClean="0">
                          <a:solidFill>
                            <a:prstClr val="black"/>
                          </a:solidFill>
                          <a:latin typeface="Cambria Math"/>
                          <a:ea typeface="Cambria Math"/>
                        </a:rPr>
                        <m:t>×</m:t>
                      </m:r>
                      <m:r>
                        <m:rPr>
                          <m:nor/>
                        </m:rPr>
                        <a:rPr lang="en-US" altLang="zh-CN" dirty="0"/>
                        <m:t>2</m:t>
                      </m:r>
                    </m:oMath>
                  </a14:m>
                  <a:r>
                    <a:rPr lang="en-US" altLang="zh-CN" dirty="0" smtClean="0"/>
                    <a:t>048</a:t>
                  </a:r>
                  <a:endParaRPr lang="zh-CN" altLang="en-US" dirty="0"/>
                </a:p>
              </p:txBody>
            </p:sp>
          </mc:Choice>
          <mc:Fallback xmlns="">
            <p:sp>
              <p:nvSpPr>
                <p:cNvPr id="242" name="矩形 241"/>
                <p:cNvSpPr>
                  <a:spLocks noRot="1" noChangeAspect="1" noMove="1" noResize="1" noEditPoints="1" noAdjustHandles="1" noChangeArrowheads="1" noChangeShapeType="1" noTextEdit="1"/>
                </p:cNvSpPr>
                <p:nvPr/>
              </p:nvSpPr>
              <p:spPr>
                <a:xfrm>
                  <a:off x="5422711" y="1850511"/>
                  <a:ext cx="1170513" cy="369332"/>
                </a:xfrm>
                <a:prstGeom prst="rect">
                  <a:avLst/>
                </a:prstGeom>
                <a:blipFill>
                  <a:blip r:embed="rId13"/>
                  <a:stretch>
                    <a:fillRect t="-8197" r="-3125" b="-2459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3" name="矩形 242"/>
              <p:cNvSpPr/>
              <p:nvPr/>
            </p:nvSpPr>
            <p:spPr>
              <a:xfrm>
                <a:off x="5206111" y="4117912"/>
                <a:ext cx="1566454" cy="369332"/>
              </a:xfrm>
              <a:prstGeom prst="rect">
                <a:avLst/>
              </a:prstGeom>
            </p:spPr>
            <p:txBody>
              <a:bodyPr wrap="none">
                <a:spAutoFit/>
              </a:bodyPr>
              <a:lstStyle/>
              <a:p>
                <a14:m>
                  <m:oMath xmlns:m="http://schemas.openxmlformats.org/officeDocument/2006/math">
                    <m:r>
                      <a:rPr lang="en-US" altLang="zh-CN" i="1" smtClean="0">
                        <a:solidFill>
                          <a:prstClr val="black"/>
                        </a:solidFill>
                        <a:latin typeface="Cambria Math" panose="02040503050406030204" pitchFamily="18" charset="0"/>
                      </a:rPr>
                      <m:t>4</m:t>
                    </m:r>
                    <m:r>
                      <a:rPr lang="en-US" altLang="zh-CN" i="1">
                        <a:solidFill>
                          <a:prstClr val="black"/>
                        </a:solidFill>
                        <a:latin typeface="Cambria Math"/>
                        <a:ea typeface="Cambria Math"/>
                      </a:rPr>
                      <m:t>×</m:t>
                    </m:r>
                    <m:r>
                      <a:rPr lang="en-US" altLang="zh-CN" b="0" i="1" smtClean="0">
                        <a:solidFill>
                          <a:prstClr val="black"/>
                        </a:solidFill>
                        <a:latin typeface="Cambria Math"/>
                      </a:rPr>
                      <m:t>1</m:t>
                    </m:r>
                    <m:r>
                      <a:rPr lang="en-US" altLang="zh-CN" b="0" i="1" smtClean="0">
                        <a:solidFill>
                          <a:prstClr val="black"/>
                        </a:solidFill>
                        <a:latin typeface="Cambria Math"/>
                        <a:ea typeface="Cambria Math"/>
                      </a:rPr>
                      <m:t>×</m:t>
                    </m:r>
                    <m:r>
                      <m:rPr>
                        <m:nor/>
                      </m:rPr>
                      <a:rPr lang="en-US" altLang="zh-CN" dirty="0"/>
                      <m:t>2</m:t>
                    </m:r>
                  </m:oMath>
                </a14:m>
                <a:r>
                  <a:rPr lang="en-US" altLang="zh-CN" dirty="0" smtClean="0"/>
                  <a:t>048</a:t>
                </a:r>
                <a:endParaRPr lang="zh-CN" altLang="en-US" dirty="0"/>
              </a:p>
            </p:txBody>
          </p:sp>
        </mc:Choice>
        <mc:Fallback xmlns="">
          <p:sp>
            <p:nvSpPr>
              <p:cNvPr id="243" name="矩形 242"/>
              <p:cNvSpPr>
                <a:spLocks noRot="1" noChangeAspect="1" noMove="1" noResize="1" noEditPoints="1" noAdjustHandles="1" noChangeArrowheads="1" noChangeShapeType="1" noTextEdit="1"/>
              </p:cNvSpPr>
              <p:nvPr/>
            </p:nvSpPr>
            <p:spPr>
              <a:xfrm>
                <a:off x="5206111" y="4117912"/>
                <a:ext cx="1566454" cy="369332"/>
              </a:xfrm>
              <a:prstGeom prst="rect">
                <a:avLst/>
              </a:prstGeom>
              <a:blipFill>
                <a:blip r:embed="rId14"/>
                <a:stretch>
                  <a:fillRect t="-10000" r="-2724"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4" name="矩形 243"/>
              <p:cNvSpPr/>
              <p:nvPr/>
            </p:nvSpPr>
            <p:spPr>
              <a:xfrm>
                <a:off x="8282472" y="3482651"/>
                <a:ext cx="1298753" cy="369332"/>
              </a:xfrm>
              <a:prstGeom prst="rect">
                <a:avLst/>
              </a:prstGeom>
            </p:spPr>
            <p:txBody>
              <a:bodyPr wrap="none">
                <a:spAutoFit/>
              </a:bodyPr>
              <a:lstStyle/>
              <a:p>
                <a14:m>
                  <m:oMath xmlns:m="http://schemas.openxmlformats.org/officeDocument/2006/math">
                    <m:r>
                      <a:rPr lang="en-US" altLang="zh-CN" b="0" i="1" smtClean="0">
                        <a:solidFill>
                          <a:prstClr val="black"/>
                        </a:solidFill>
                        <a:latin typeface="Cambria Math"/>
                      </a:rPr>
                      <m:t>1</m:t>
                    </m:r>
                    <m:r>
                      <a:rPr lang="en-US" altLang="zh-CN" b="0" i="1" smtClean="0">
                        <a:solidFill>
                          <a:prstClr val="black"/>
                        </a:solidFill>
                        <a:latin typeface="Cambria Math"/>
                        <a:ea typeface="Cambria Math"/>
                      </a:rPr>
                      <m:t>×</m:t>
                    </m:r>
                    <m:r>
                      <a:rPr lang="en-US" altLang="zh-CN" i="1">
                        <a:solidFill>
                          <a:prstClr val="black"/>
                        </a:solidFill>
                        <a:latin typeface="Cambria Math" panose="02040503050406030204" pitchFamily="18" charset="0"/>
                        <a:ea typeface="Cambria Math"/>
                      </a:rPr>
                      <m:t>1</m:t>
                    </m:r>
                  </m:oMath>
                </a14:m>
                <a:r>
                  <a:rPr lang="en-US" altLang="zh-CN" dirty="0" smtClean="0"/>
                  <a:t>0240</a:t>
                </a:r>
                <a:endParaRPr lang="zh-CN" altLang="en-US" dirty="0"/>
              </a:p>
            </p:txBody>
          </p:sp>
        </mc:Choice>
        <mc:Fallback xmlns="">
          <p:sp>
            <p:nvSpPr>
              <p:cNvPr id="244" name="矩形 243"/>
              <p:cNvSpPr>
                <a:spLocks noRot="1" noChangeAspect="1" noMove="1" noResize="1" noEditPoints="1" noAdjustHandles="1" noChangeArrowheads="1" noChangeShapeType="1" noTextEdit="1"/>
              </p:cNvSpPr>
              <p:nvPr/>
            </p:nvSpPr>
            <p:spPr>
              <a:xfrm>
                <a:off x="8282472" y="3482651"/>
                <a:ext cx="1298753" cy="369332"/>
              </a:xfrm>
              <a:prstGeom prst="rect">
                <a:avLst/>
              </a:prstGeom>
              <a:blipFill>
                <a:blip r:embed="rId15"/>
                <a:stretch>
                  <a:fillRect t="-8197" r="-2817" b="-24590"/>
                </a:stretch>
              </a:blipFill>
            </p:spPr>
            <p:txBody>
              <a:bodyPr/>
              <a:lstStyle/>
              <a:p>
                <a:r>
                  <a:rPr lang="zh-CN" altLang="en-US">
                    <a:noFill/>
                  </a:rPr>
                  <a:t> </a:t>
                </a:r>
              </a:p>
            </p:txBody>
          </p:sp>
        </mc:Fallback>
      </mc:AlternateContent>
      <p:sp>
        <p:nvSpPr>
          <p:cNvPr id="245" name="TextBox 244"/>
          <p:cNvSpPr txBox="1"/>
          <p:nvPr/>
        </p:nvSpPr>
        <p:spPr>
          <a:xfrm>
            <a:off x="4393465" y="2311061"/>
            <a:ext cx="999761" cy="369332"/>
          </a:xfrm>
          <a:prstGeom prst="rect">
            <a:avLst/>
          </a:prstGeom>
          <a:noFill/>
        </p:spPr>
        <p:txBody>
          <a:bodyPr wrap="none" rtlCol="0">
            <a:spAutoFit/>
          </a:bodyPr>
          <a:lstStyle/>
          <a:p>
            <a:r>
              <a:rPr lang="en-US" altLang="zh-CN" dirty="0" err="1" smtClean="0"/>
              <a:t>ResNet</a:t>
            </a:r>
            <a:endParaRPr lang="zh-CN" altLang="en-US" dirty="0"/>
          </a:p>
        </p:txBody>
      </p:sp>
      <p:sp>
        <p:nvSpPr>
          <p:cNvPr id="246" name="TextBox 245"/>
          <p:cNvSpPr txBox="1"/>
          <p:nvPr/>
        </p:nvSpPr>
        <p:spPr>
          <a:xfrm>
            <a:off x="4410845" y="4674574"/>
            <a:ext cx="999761" cy="369332"/>
          </a:xfrm>
          <a:prstGeom prst="rect">
            <a:avLst/>
          </a:prstGeom>
          <a:noFill/>
        </p:spPr>
        <p:txBody>
          <a:bodyPr wrap="none" rtlCol="0">
            <a:spAutoFit/>
          </a:bodyPr>
          <a:lstStyle/>
          <a:p>
            <a:r>
              <a:rPr lang="en-US" altLang="zh-CN" dirty="0" err="1" smtClean="0"/>
              <a:t>ResNet</a:t>
            </a:r>
            <a:endParaRPr lang="zh-CN" altLang="en-US" dirty="0"/>
          </a:p>
        </p:txBody>
      </p:sp>
      <p:sp>
        <p:nvSpPr>
          <p:cNvPr id="125" name="右箭头 124"/>
          <p:cNvSpPr/>
          <p:nvPr/>
        </p:nvSpPr>
        <p:spPr>
          <a:xfrm rot="5400000">
            <a:off x="3211994" y="3742341"/>
            <a:ext cx="520002" cy="336090"/>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97971" y="996286"/>
            <a:ext cx="11539954" cy="461665"/>
          </a:xfrm>
          <a:prstGeom prst="rect">
            <a:avLst/>
          </a:prstGeom>
          <a:noFill/>
        </p:spPr>
        <p:txBody>
          <a:bodyPr wrap="none" rtlCol="0">
            <a:spAutoFit/>
          </a:bodyPr>
          <a:lstStyle/>
          <a:p>
            <a:r>
              <a:rPr lang="zh-CN" altLang="en-US" sz="2400" dirty="0" smtClean="0">
                <a:solidFill>
                  <a:srgbClr val="0053A3"/>
                </a:solidFill>
              </a:rPr>
              <a:t>为了进一步获得图像的</a:t>
            </a:r>
            <a:r>
              <a:rPr lang="zh-CN" altLang="en-US" sz="2400" dirty="0" smtClean="0">
                <a:solidFill>
                  <a:srgbClr val="C00000"/>
                </a:solidFill>
              </a:rPr>
              <a:t>空间信息</a:t>
            </a:r>
            <a:r>
              <a:rPr lang="zh-CN" altLang="en-US" sz="2400" dirty="0" smtClean="0">
                <a:solidFill>
                  <a:srgbClr val="0053A3"/>
                </a:solidFill>
              </a:rPr>
              <a:t>，</a:t>
            </a:r>
            <a:r>
              <a:rPr lang="en-US" altLang="zh-CN" sz="2400" b="1" dirty="0">
                <a:latin typeface="微软雅黑" panose="020B0503020204020204" pitchFamily="34" charset="-122"/>
              </a:rPr>
              <a:t> </a:t>
            </a:r>
            <a:r>
              <a:rPr lang="en-US" altLang="zh-CN" sz="2400" dirty="0" err="1">
                <a:solidFill>
                  <a:srgbClr val="0053A3"/>
                </a:solidFill>
              </a:rPr>
              <a:t>ResNet</a:t>
            </a:r>
            <a:r>
              <a:rPr lang="zh-CN" altLang="en-US" sz="2400" dirty="0" smtClean="0">
                <a:solidFill>
                  <a:srgbClr val="0053A3"/>
                </a:solidFill>
              </a:rPr>
              <a:t>提取图像特征中加入</a:t>
            </a:r>
            <a:r>
              <a:rPr lang="zh-CN" altLang="en-US" sz="2400" dirty="0" smtClean="0">
                <a:solidFill>
                  <a:srgbClr val="C00000"/>
                </a:solidFill>
              </a:rPr>
              <a:t>空间金字塔匹配</a:t>
            </a:r>
            <a:r>
              <a:rPr lang="zh-CN" altLang="en-US" sz="2400" dirty="0" smtClean="0">
                <a:solidFill>
                  <a:srgbClr val="0053A3"/>
                </a:solidFill>
              </a:rPr>
              <a:t>算法</a:t>
            </a:r>
            <a:endParaRPr lang="zh-CN" altLang="en-US" sz="2400" dirty="0">
              <a:solidFill>
                <a:srgbClr val="0053A3"/>
              </a:solidFill>
            </a:endParaRPr>
          </a:p>
        </p:txBody>
      </p:sp>
      <p:sp>
        <p:nvSpPr>
          <p:cNvPr id="7" name="矩形 6"/>
          <p:cNvSpPr/>
          <p:nvPr/>
        </p:nvSpPr>
        <p:spPr bwMode="auto">
          <a:xfrm>
            <a:off x="5287904" y="2300895"/>
            <a:ext cx="1687546" cy="729702"/>
          </a:xfrm>
          <a:prstGeom prst="rect">
            <a:avLst/>
          </a:prstGeom>
          <a:noFill/>
          <a:ln w="25400">
            <a:solidFill>
              <a:srgbClr val="FF0000"/>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
        <p:nvSpPr>
          <p:cNvPr id="128" name="矩形 127"/>
          <p:cNvSpPr/>
          <p:nvPr/>
        </p:nvSpPr>
        <p:spPr bwMode="auto">
          <a:xfrm>
            <a:off x="7912582" y="3503271"/>
            <a:ext cx="2524189" cy="761092"/>
          </a:xfrm>
          <a:prstGeom prst="rect">
            <a:avLst/>
          </a:prstGeom>
          <a:noFill/>
          <a:ln w="25400">
            <a:solidFill>
              <a:srgbClr val="FF0000"/>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p:spPr>
        <p:txBody>
          <a:bodyPr wrap="none" lIns="90170" tIns="46990" rIns="90170" bIns="46990" rtlCol="0" anchor="ctr"/>
          <a:lstStyle/>
          <a:p>
            <a:pPr algn="ctr"/>
            <a:endParaRPr lang="zh-CN" altLang="en-US"/>
          </a:p>
        </p:txBody>
      </p:sp>
    </p:spTree>
    <p:extLst>
      <p:ext uri="{BB962C8B-B14F-4D97-AF65-F5344CB8AC3E}">
        <p14:creationId xmlns:p14="http://schemas.microsoft.com/office/powerpoint/2010/main" val="27992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0"/>
                                        </p:tgtEl>
                                        <p:attrNameLst>
                                          <p:attrName>style.visibility</p:attrName>
                                        </p:attrNameLst>
                                      </p:cBhvr>
                                      <p:to>
                                        <p:strVal val="visible"/>
                                      </p:to>
                                    </p:set>
                                    <p:animEffect transition="in" filter="fade">
                                      <p:cBhvr>
                                        <p:cTn id="11" dur="500"/>
                                        <p:tgtEl>
                                          <p:spTgt spid="230"/>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wipe(left)">
                                      <p:cBhvr>
                                        <p:cTn id="15" dur="500"/>
                                        <p:tgtEl>
                                          <p:spTgt spid="2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wipe(left)">
                                      <p:cBhvr>
                                        <p:cTn id="18" dur="500"/>
                                        <p:tgtEl>
                                          <p:spTgt spid="245"/>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wipe(left)">
                                      <p:cBhvr>
                                        <p:cTn id="27" dur="500"/>
                                        <p:tgtEl>
                                          <p:spTgt spid="125"/>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46"/>
                                        </p:tgtEl>
                                        <p:attrNameLst>
                                          <p:attrName>style.visibility</p:attrName>
                                        </p:attrNameLst>
                                      </p:cBhvr>
                                      <p:to>
                                        <p:strVal val="visible"/>
                                      </p:to>
                                    </p:set>
                                    <p:animEffect transition="in" filter="wipe(left)">
                                      <p:cBhvr>
                                        <p:cTn id="34" dur="500"/>
                                        <p:tgtEl>
                                          <p:spTgt spid="24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8"/>
                                        </p:tgtEl>
                                        <p:attrNameLst>
                                          <p:attrName>style.visibility</p:attrName>
                                        </p:attrNameLst>
                                      </p:cBhvr>
                                      <p:to>
                                        <p:strVal val="visible"/>
                                      </p:to>
                                    </p:set>
                                    <p:animEffect transition="in" filter="wipe(left)">
                                      <p:cBhvr>
                                        <p:cTn id="37" dur="500"/>
                                        <p:tgtEl>
                                          <p:spTgt spid="238"/>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243"/>
                                        </p:tgtEl>
                                        <p:attrNameLst>
                                          <p:attrName>style.visibility</p:attrName>
                                        </p:attrNameLst>
                                      </p:cBhvr>
                                      <p:to>
                                        <p:strVal val="visible"/>
                                      </p:to>
                                    </p:set>
                                    <p:animEffect transition="in" filter="fade">
                                      <p:cBhvr>
                                        <p:cTn id="45" dur="500"/>
                                        <p:tgtEl>
                                          <p:spTgt spid="24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0"/>
                                        </p:tgtEl>
                                        <p:attrNameLst>
                                          <p:attrName>style.visibility</p:attrName>
                                        </p:attrNameLst>
                                      </p:cBhvr>
                                      <p:to>
                                        <p:strVal val="visible"/>
                                      </p:to>
                                    </p:set>
                                    <p:animEffect transition="in" filter="wipe(left)">
                                      <p:cBhvr>
                                        <p:cTn id="50" dur="500"/>
                                        <p:tgtEl>
                                          <p:spTgt spid="240"/>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241"/>
                                        </p:tgtEl>
                                        <p:attrNameLst>
                                          <p:attrName>style.visibility</p:attrName>
                                        </p:attrNameLst>
                                      </p:cBhvr>
                                      <p:to>
                                        <p:strVal val="visible"/>
                                      </p:to>
                                    </p:set>
                                    <p:animEffect transition="in" filter="wipe(left)">
                                      <p:cBhvr>
                                        <p:cTn id="54" dur="500"/>
                                        <p:tgtEl>
                                          <p:spTgt spid="24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44"/>
                                        </p:tgtEl>
                                        <p:attrNameLst>
                                          <p:attrName>style.visibility</p:attrName>
                                        </p:attrNameLst>
                                      </p:cBhvr>
                                      <p:to>
                                        <p:strVal val="visible"/>
                                      </p:to>
                                    </p:set>
                                    <p:animEffect transition="in" filter="wipe(left)">
                                      <p:cBhvr>
                                        <p:cTn id="57" dur="500"/>
                                        <p:tgtEl>
                                          <p:spTgt spid="2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7" grpId="0" animBg="1"/>
      <p:bldP spid="238" grpId="0" animBg="1"/>
      <p:bldP spid="240" grpId="0" animBg="1"/>
      <p:bldP spid="243" grpId="0"/>
      <p:bldP spid="244" grpId="0"/>
      <p:bldP spid="245" grpId="0"/>
      <p:bldP spid="246" grpId="0"/>
      <p:bldP spid="125" grpId="0" animBg="1"/>
      <p:bldP spid="6" grpId="0"/>
      <p:bldP spid="7" grpId="0" animBg="1"/>
      <p:bldP spid="1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19425"/>
            <a:ext cx="7152139" cy="584775"/>
          </a:xfrm>
          <a:prstGeom prst="rect">
            <a:avLst/>
          </a:prstGeom>
          <a:noFill/>
        </p:spPr>
        <p:txBody>
          <a:bodyPr wrap="square" rtlCol="0">
            <a:spAutoFit/>
          </a:bodyPr>
          <a:lstStyle/>
          <a:p>
            <a:r>
              <a:rPr lang="en-US" altLang="zh-CN" sz="3200" b="1" dirty="0" smtClean="0">
                <a:latin typeface="微软雅黑" panose="020B0503020204020204" pitchFamily="34" charset="-122"/>
              </a:rPr>
              <a:t>SPM</a:t>
            </a:r>
            <a:endParaRPr lang="zh-CN" altLang="en-US" sz="3200" b="1"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8</a:t>
            </a:fld>
            <a:endParaRPr lang="zh-CN" altLang="en-US" dirty="0"/>
          </a:p>
        </p:txBody>
      </p:sp>
      <p:grpSp>
        <p:nvGrpSpPr>
          <p:cNvPr id="82" name="组合 81"/>
          <p:cNvGrpSpPr/>
          <p:nvPr/>
        </p:nvGrpSpPr>
        <p:grpSpPr>
          <a:xfrm>
            <a:off x="1430109" y="2090923"/>
            <a:ext cx="8797149" cy="3392362"/>
            <a:chOff x="589909" y="947923"/>
            <a:chExt cx="8797149" cy="3392362"/>
          </a:xfrm>
        </p:grpSpPr>
        <p:grpSp>
          <p:nvGrpSpPr>
            <p:cNvPr id="83" name="组合 82"/>
            <p:cNvGrpSpPr/>
            <p:nvPr/>
          </p:nvGrpSpPr>
          <p:grpSpPr>
            <a:xfrm>
              <a:off x="628843" y="1589423"/>
              <a:ext cx="2455648" cy="1450684"/>
              <a:chOff x="447571" y="778828"/>
              <a:chExt cx="2721935" cy="2445488"/>
            </a:xfrm>
          </p:grpSpPr>
          <p:sp>
            <p:nvSpPr>
              <p:cNvPr id="356" name="矩形 355"/>
              <p:cNvSpPr/>
              <p:nvPr/>
            </p:nvSpPr>
            <p:spPr>
              <a:xfrm>
                <a:off x="447571" y="778828"/>
                <a:ext cx="2721935" cy="244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7" name="流程图: 手动操作 356"/>
              <p:cNvSpPr/>
              <p:nvPr/>
            </p:nvSpPr>
            <p:spPr>
              <a:xfrm>
                <a:off x="776833" y="87894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p:nvPr/>
            </p:nvSpPr>
            <p:spPr>
              <a:xfrm>
                <a:off x="1542600" y="942752"/>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等腰三角形 358"/>
              <p:cNvSpPr/>
              <p:nvPr/>
            </p:nvSpPr>
            <p:spPr>
              <a:xfrm>
                <a:off x="1982525" y="94275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流程图: 手动操作 359"/>
              <p:cNvSpPr/>
              <p:nvPr/>
            </p:nvSpPr>
            <p:spPr>
              <a:xfrm>
                <a:off x="733308" y="2080436"/>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流程图: 手动操作 360"/>
              <p:cNvSpPr/>
              <p:nvPr/>
            </p:nvSpPr>
            <p:spPr>
              <a:xfrm>
                <a:off x="2777740" y="1541721"/>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p:cNvSpPr/>
              <p:nvPr/>
            </p:nvSpPr>
            <p:spPr>
              <a:xfrm>
                <a:off x="1435386" y="1541721"/>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p:cNvSpPr/>
              <p:nvPr/>
            </p:nvSpPr>
            <p:spPr>
              <a:xfrm>
                <a:off x="721569" y="153196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p:nvPr/>
            </p:nvSpPr>
            <p:spPr>
              <a:xfrm flipV="1">
                <a:off x="2558891" y="1618806"/>
                <a:ext cx="173664" cy="180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等腰三角形 364"/>
              <p:cNvSpPr/>
              <p:nvPr/>
            </p:nvSpPr>
            <p:spPr>
              <a:xfrm>
                <a:off x="2000682" y="156741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等腰三角形 365"/>
              <p:cNvSpPr/>
              <p:nvPr/>
            </p:nvSpPr>
            <p:spPr>
              <a:xfrm>
                <a:off x="2631112" y="8488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流程图: 手动操作 366"/>
              <p:cNvSpPr/>
              <p:nvPr/>
            </p:nvSpPr>
            <p:spPr>
              <a:xfrm>
                <a:off x="2714607" y="1180432"/>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流程图: 手动操作 367"/>
              <p:cNvSpPr/>
              <p:nvPr/>
            </p:nvSpPr>
            <p:spPr>
              <a:xfrm>
                <a:off x="2185426" y="2294855"/>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流程图: 手动操作 368"/>
              <p:cNvSpPr/>
              <p:nvPr/>
            </p:nvSpPr>
            <p:spPr>
              <a:xfrm>
                <a:off x="1571402" y="213536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流程图: 手动操作 369"/>
              <p:cNvSpPr/>
              <p:nvPr/>
            </p:nvSpPr>
            <p:spPr>
              <a:xfrm>
                <a:off x="879070" y="2916626"/>
                <a:ext cx="90821" cy="18828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流程图: 手动操作 370"/>
              <p:cNvSpPr/>
              <p:nvPr/>
            </p:nvSpPr>
            <p:spPr>
              <a:xfrm>
                <a:off x="2978876" y="28885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p:cNvSpPr/>
              <p:nvPr/>
            </p:nvSpPr>
            <p:spPr>
              <a:xfrm>
                <a:off x="1329719" y="2265998"/>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p:cNvSpPr/>
              <p:nvPr/>
            </p:nvSpPr>
            <p:spPr>
              <a:xfrm>
                <a:off x="2617164" y="245434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等腰三角形 373"/>
              <p:cNvSpPr/>
              <p:nvPr/>
            </p:nvSpPr>
            <p:spPr>
              <a:xfrm>
                <a:off x="2665742" y="21158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等腰三角形 374"/>
              <p:cNvSpPr/>
              <p:nvPr/>
            </p:nvSpPr>
            <p:spPr>
              <a:xfrm>
                <a:off x="1466294" y="28596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等腰三角形 375"/>
              <p:cNvSpPr/>
              <p:nvPr/>
            </p:nvSpPr>
            <p:spPr>
              <a:xfrm>
                <a:off x="1578490" y="24490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等腰三角形 376"/>
              <p:cNvSpPr/>
              <p:nvPr/>
            </p:nvSpPr>
            <p:spPr>
              <a:xfrm>
                <a:off x="2119422" y="285859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流程图: 手动操作 377"/>
              <p:cNvSpPr/>
              <p:nvPr/>
            </p:nvSpPr>
            <p:spPr>
              <a:xfrm>
                <a:off x="1338376" y="1015403"/>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流程图: 手动操作 378"/>
              <p:cNvSpPr/>
              <p:nvPr/>
            </p:nvSpPr>
            <p:spPr>
              <a:xfrm>
                <a:off x="786471" y="12059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流程图: 手动操作 379"/>
              <p:cNvSpPr/>
              <p:nvPr/>
            </p:nvSpPr>
            <p:spPr>
              <a:xfrm>
                <a:off x="2087287" y="1162260"/>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760002" y="233207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2137806" y="261338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椭圆 382"/>
              <p:cNvSpPr/>
              <p:nvPr/>
            </p:nvSpPr>
            <p:spPr>
              <a:xfrm>
                <a:off x="2907780" y="98262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1516467" y="1236034"/>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等腰三角形 384"/>
              <p:cNvSpPr/>
              <p:nvPr/>
            </p:nvSpPr>
            <p:spPr>
              <a:xfrm>
                <a:off x="969891" y="153994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等腰三角形 385"/>
              <p:cNvSpPr/>
              <p:nvPr/>
            </p:nvSpPr>
            <p:spPr>
              <a:xfrm>
                <a:off x="2481187" y="1370689"/>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等腰三角形 386"/>
              <p:cNvSpPr/>
              <p:nvPr/>
            </p:nvSpPr>
            <p:spPr>
              <a:xfrm>
                <a:off x="2625137" y="2853283"/>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等腰三角形 387"/>
              <p:cNvSpPr/>
              <p:nvPr/>
            </p:nvSpPr>
            <p:spPr>
              <a:xfrm>
                <a:off x="719793" y="2596110"/>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3775622" y="1590566"/>
              <a:ext cx="2455648" cy="1450684"/>
              <a:chOff x="3533003" y="777925"/>
              <a:chExt cx="2721935" cy="2445488"/>
            </a:xfrm>
          </p:grpSpPr>
          <p:grpSp>
            <p:nvGrpSpPr>
              <p:cNvPr id="280" name="组合 279"/>
              <p:cNvGrpSpPr/>
              <p:nvPr/>
            </p:nvGrpSpPr>
            <p:grpSpPr>
              <a:xfrm>
                <a:off x="3533003" y="777925"/>
                <a:ext cx="2721935" cy="2445488"/>
                <a:chOff x="447571" y="778828"/>
                <a:chExt cx="2721935" cy="2445488"/>
              </a:xfrm>
            </p:grpSpPr>
            <p:sp>
              <p:nvSpPr>
                <p:cNvPr id="283" name="矩形 282"/>
                <p:cNvSpPr/>
                <p:nvPr/>
              </p:nvSpPr>
              <p:spPr>
                <a:xfrm>
                  <a:off x="447571" y="778828"/>
                  <a:ext cx="2721935" cy="244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4" name="流程图: 手动操作 283"/>
                <p:cNvSpPr/>
                <p:nvPr/>
              </p:nvSpPr>
              <p:spPr>
                <a:xfrm>
                  <a:off x="776833" y="87894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p:cNvSpPr/>
                <p:nvPr/>
              </p:nvSpPr>
              <p:spPr>
                <a:xfrm>
                  <a:off x="1542600" y="942752"/>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等腰三角形 285"/>
                <p:cNvSpPr/>
                <p:nvPr/>
              </p:nvSpPr>
              <p:spPr>
                <a:xfrm>
                  <a:off x="1982525" y="94275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流程图: 手动操作 286"/>
                <p:cNvSpPr/>
                <p:nvPr/>
              </p:nvSpPr>
              <p:spPr>
                <a:xfrm>
                  <a:off x="733308" y="2080436"/>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流程图: 手动操作 287"/>
                <p:cNvSpPr/>
                <p:nvPr/>
              </p:nvSpPr>
              <p:spPr>
                <a:xfrm>
                  <a:off x="2777740" y="1541721"/>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p:cNvSpPr/>
                <p:nvPr/>
              </p:nvSpPr>
              <p:spPr>
                <a:xfrm>
                  <a:off x="1435386" y="1541721"/>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p:cNvSpPr/>
                <p:nvPr/>
              </p:nvSpPr>
              <p:spPr>
                <a:xfrm>
                  <a:off x="721569" y="153196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p:cNvSpPr/>
                <p:nvPr/>
              </p:nvSpPr>
              <p:spPr>
                <a:xfrm flipV="1">
                  <a:off x="2558891" y="1618806"/>
                  <a:ext cx="173664" cy="180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等腰三角形 291"/>
                <p:cNvSpPr/>
                <p:nvPr/>
              </p:nvSpPr>
              <p:spPr>
                <a:xfrm>
                  <a:off x="2000682" y="156741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等腰三角形 292"/>
                <p:cNvSpPr/>
                <p:nvPr/>
              </p:nvSpPr>
              <p:spPr>
                <a:xfrm>
                  <a:off x="2631112" y="8488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流程图: 手动操作 309"/>
                <p:cNvSpPr/>
                <p:nvPr/>
              </p:nvSpPr>
              <p:spPr>
                <a:xfrm>
                  <a:off x="2714607" y="1180432"/>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流程图: 手动操作 310"/>
                <p:cNvSpPr/>
                <p:nvPr/>
              </p:nvSpPr>
              <p:spPr>
                <a:xfrm>
                  <a:off x="2185426" y="2294855"/>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流程图: 手动操作 311"/>
                <p:cNvSpPr/>
                <p:nvPr/>
              </p:nvSpPr>
              <p:spPr>
                <a:xfrm>
                  <a:off x="1571402" y="213536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流程图: 手动操作 312"/>
                <p:cNvSpPr/>
                <p:nvPr/>
              </p:nvSpPr>
              <p:spPr>
                <a:xfrm>
                  <a:off x="879070" y="2916627"/>
                  <a:ext cx="120746" cy="15884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流程图: 手动操作 313"/>
                <p:cNvSpPr/>
                <p:nvPr/>
              </p:nvSpPr>
              <p:spPr>
                <a:xfrm>
                  <a:off x="2978876" y="28885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a:off x="1329719" y="2265998"/>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a:off x="2617164" y="245434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等腰三角形 316"/>
                <p:cNvSpPr/>
                <p:nvPr/>
              </p:nvSpPr>
              <p:spPr>
                <a:xfrm>
                  <a:off x="2665742" y="21158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等腰三角形 325"/>
                <p:cNvSpPr/>
                <p:nvPr/>
              </p:nvSpPr>
              <p:spPr>
                <a:xfrm>
                  <a:off x="1466294" y="28596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等腰三角形 326"/>
                <p:cNvSpPr/>
                <p:nvPr/>
              </p:nvSpPr>
              <p:spPr>
                <a:xfrm>
                  <a:off x="1578490" y="24490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等腰三角形 327"/>
                <p:cNvSpPr/>
                <p:nvPr/>
              </p:nvSpPr>
              <p:spPr>
                <a:xfrm>
                  <a:off x="2119422" y="285859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流程图: 手动操作 328"/>
                <p:cNvSpPr/>
                <p:nvPr/>
              </p:nvSpPr>
              <p:spPr>
                <a:xfrm>
                  <a:off x="1338376" y="1015403"/>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流程图: 手动操作 329"/>
                <p:cNvSpPr/>
                <p:nvPr/>
              </p:nvSpPr>
              <p:spPr>
                <a:xfrm>
                  <a:off x="786471" y="12059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流程图: 手动操作 330"/>
                <p:cNvSpPr/>
                <p:nvPr/>
              </p:nvSpPr>
              <p:spPr>
                <a:xfrm>
                  <a:off x="2087287" y="1162260"/>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p:cNvSpPr/>
                <p:nvPr/>
              </p:nvSpPr>
              <p:spPr>
                <a:xfrm>
                  <a:off x="760002" y="233207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p:nvPr/>
              </p:nvSpPr>
              <p:spPr>
                <a:xfrm>
                  <a:off x="2137806" y="261338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椭圆 349"/>
                <p:cNvSpPr/>
                <p:nvPr/>
              </p:nvSpPr>
              <p:spPr>
                <a:xfrm>
                  <a:off x="2907780" y="98262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椭圆 350"/>
                <p:cNvSpPr/>
                <p:nvPr/>
              </p:nvSpPr>
              <p:spPr>
                <a:xfrm>
                  <a:off x="1516467" y="1236034"/>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等腰三角形 351"/>
                <p:cNvSpPr/>
                <p:nvPr/>
              </p:nvSpPr>
              <p:spPr>
                <a:xfrm>
                  <a:off x="969891" y="153994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等腰三角形 352"/>
                <p:cNvSpPr/>
                <p:nvPr/>
              </p:nvSpPr>
              <p:spPr>
                <a:xfrm>
                  <a:off x="2481187" y="1370689"/>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等腰三角形 353"/>
                <p:cNvSpPr/>
                <p:nvPr/>
              </p:nvSpPr>
              <p:spPr>
                <a:xfrm>
                  <a:off x="2625137" y="2853283"/>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等腰三角形 354"/>
                <p:cNvSpPr/>
                <p:nvPr/>
              </p:nvSpPr>
              <p:spPr>
                <a:xfrm>
                  <a:off x="719793" y="2596110"/>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1" name="直接连接符 280"/>
              <p:cNvCxnSpPr>
                <a:stCxn id="283" idx="1"/>
                <a:endCxn id="283" idx="3"/>
              </p:cNvCxnSpPr>
              <p:nvPr/>
            </p:nvCxnSpPr>
            <p:spPr>
              <a:xfrm>
                <a:off x="3533003" y="2000669"/>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83" idx="0"/>
                <a:endCxn id="283" idx="2"/>
              </p:cNvCxnSpPr>
              <p:nvPr/>
            </p:nvCxnSpPr>
            <p:spPr>
              <a:xfrm>
                <a:off x="4893971" y="777925"/>
                <a:ext cx="0" cy="24454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6879085" y="1590566"/>
              <a:ext cx="2455648" cy="1450684"/>
              <a:chOff x="6596679" y="777925"/>
              <a:chExt cx="2721935" cy="2445488"/>
            </a:xfrm>
          </p:grpSpPr>
          <p:grpSp>
            <p:nvGrpSpPr>
              <p:cNvPr id="209" name="组合 208"/>
              <p:cNvGrpSpPr/>
              <p:nvPr/>
            </p:nvGrpSpPr>
            <p:grpSpPr>
              <a:xfrm>
                <a:off x="6596679" y="777925"/>
                <a:ext cx="2721935" cy="2445488"/>
                <a:chOff x="3533003" y="777925"/>
                <a:chExt cx="2721935" cy="2445488"/>
              </a:xfrm>
            </p:grpSpPr>
            <p:grpSp>
              <p:nvGrpSpPr>
                <p:cNvPr id="214" name="组合 213"/>
                <p:cNvGrpSpPr/>
                <p:nvPr/>
              </p:nvGrpSpPr>
              <p:grpSpPr>
                <a:xfrm>
                  <a:off x="3533003" y="777925"/>
                  <a:ext cx="2721935" cy="2445488"/>
                  <a:chOff x="447571" y="778828"/>
                  <a:chExt cx="2721935" cy="2445488"/>
                </a:xfrm>
              </p:grpSpPr>
              <p:sp>
                <p:nvSpPr>
                  <p:cNvPr id="217" name="矩形 216"/>
                  <p:cNvSpPr/>
                  <p:nvPr/>
                </p:nvSpPr>
                <p:spPr>
                  <a:xfrm>
                    <a:off x="447571" y="778828"/>
                    <a:ext cx="2721935" cy="24454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8" name="流程图: 手动操作 217"/>
                  <p:cNvSpPr/>
                  <p:nvPr/>
                </p:nvSpPr>
                <p:spPr>
                  <a:xfrm>
                    <a:off x="776833" y="87894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a:off x="1542600" y="942752"/>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等腰三角形 219"/>
                  <p:cNvSpPr/>
                  <p:nvPr/>
                </p:nvSpPr>
                <p:spPr>
                  <a:xfrm>
                    <a:off x="1982525" y="94275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流程图: 手动操作 220"/>
                  <p:cNvSpPr/>
                  <p:nvPr/>
                </p:nvSpPr>
                <p:spPr>
                  <a:xfrm>
                    <a:off x="733308" y="2080436"/>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流程图: 手动操作 221"/>
                  <p:cNvSpPr/>
                  <p:nvPr/>
                </p:nvSpPr>
                <p:spPr>
                  <a:xfrm>
                    <a:off x="2777740" y="1541721"/>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nvSpPr>
                <p:spPr>
                  <a:xfrm>
                    <a:off x="1435386" y="1541721"/>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721569" y="153196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flipV="1">
                    <a:off x="2558891" y="1618806"/>
                    <a:ext cx="173664" cy="180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等腰三角形 225"/>
                  <p:cNvSpPr/>
                  <p:nvPr/>
                </p:nvSpPr>
                <p:spPr>
                  <a:xfrm>
                    <a:off x="2000682" y="1567412"/>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等腰三角形 226"/>
                  <p:cNvSpPr/>
                  <p:nvPr/>
                </p:nvSpPr>
                <p:spPr>
                  <a:xfrm>
                    <a:off x="2631112" y="8488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流程图: 手动操作 227"/>
                  <p:cNvSpPr/>
                  <p:nvPr/>
                </p:nvSpPr>
                <p:spPr>
                  <a:xfrm>
                    <a:off x="2714607" y="1180432"/>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流程图: 手动操作 228"/>
                  <p:cNvSpPr/>
                  <p:nvPr/>
                </p:nvSpPr>
                <p:spPr>
                  <a:xfrm>
                    <a:off x="2185426" y="2294855"/>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流程图: 手动操作 231"/>
                  <p:cNvSpPr/>
                  <p:nvPr/>
                </p:nvSpPr>
                <p:spPr>
                  <a:xfrm>
                    <a:off x="1571402" y="2135368"/>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流程图: 手动操作 233"/>
                  <p:cNvSpPr/>
                  <p:nvPr/>
                </p:nvSpPr>
                <p:spPr>
                  <a:xfrm>
                    <a:off x="879070" y="2916626"/>
                    <a:ext cx="90821" cy="188281"/>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流程图: 手动操作 238"/>
                  <p:cNvSpPr/>
                  <p:nvPr/>
                </p:nvSpPr>
                <p:spPr>
                  <a:xfrm>
                    <a:off x="2978876" y="28885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椭圆 246"/>
                  <p:cNvSpPr/>
                  <p:nvPr/>
                </p:nvSpPr>
                <p:spPr>
                  <a:xfrm>
                    <a:off x="1329719" y="2265998"/>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p:cNvSpPr/>
                  <p:nvPr/>
                </p:nvSpPr>
                <p:spPr>
                  <a:xfrm>
                    <a:off x="2617164" y="2454340"/>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等腰三角形 261"/>
                  <p:cNvSpPr/>
                  <p:nvPr/>
                </p:nvSpPr>
                <p:spPr>
                  <a:xfrm>
                    <a:off x="2665742" y="21158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等腰三角形 263"/>
                  <p:cNvSpPr/>
                  <p:nvPr/>
                </p:nvSpPr>
                <p:spPr>
                  <a:xfrm>
                    <a:off x="1466294" y="2859645"/>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等腰三角形 266"/>
                  <p:cNvSpPr/>
                  <p:nvPr/>
                </p:nvSpPr>
                <p:spPr>
                  <a:xfrm>
                    <a:off x="1578490" y="2449031"/>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等腰三角形 267"/>
                  <p:cNvSpPr/>
                  <p:nvPr/>
                </p:nvSpPr>
                <p:spPr>
                  <a:xfrm>
                    <a:off x="2119422" y="285859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流程图: 手动操作 268"/>
                  <p:cNvSpPr/>
                  <p:nvPr/>
                </p:nvSpPr>
                <p:spPr>
                  <a:xfrm>
                    <a:off x="1338376" y="1015403"/>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流程图: 手动操作 269"/>
                  <p:cNvSpPr/>
                  <p:nvPr/>
                </p:nvSpPr>
                <p:spPr>
                  <a:xfrm>
                    <a:off x="786471" y="1205907"/>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流程图: 手动操作 270"/>
                  <p:cNvSpPr/>
                  <p:nvPr/>
                </p:nvSpPr>
                <p:spPr>
                  <a:xfrm>
                    <a:off x="2087287" y="1162260"/>
                    <a:ext cx="106326" cy="148856"/>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p:cNvSpPr/>
                  <p:nvPr/>
                </p:nvSpPr>
                <p:spPr>
                  <a:xfrm>
                    <a:off x="760002" y="233207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p:cNvSpPr/>
                  <p:nvPr/>
                </p:nvSpPr>
                <p:spPr>
                  <a:xfrm>
                    <a:off x="2137806" y="261338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椭圆 273"/>
                  <p:cNvSpPr/>
                  <p:nvPr/>
                </p:nvSpPr>
                <p:spPr>
                  <a:xfrm>
                    <a:off x="2907780" y="982623"/>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椭圆 274"/>
                  <p:cNvSpPr/>
                  <p:nvPr/>
                </p:nvSpPr>
                <p:spPr>
                  <a:xfrm>
                    <a:off x="1516467" y="1236034"/>
                    <a:ext cx="191386" cy="1488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等腰三角形 275"/>
                  <p:cNvSpPr/>
                  <p:nvPr/>
                </p:nvSpPr>
                <p:spPr>
                  <a:xfrm>
                    <a:off x="969891" y="1539944"/>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等腰三角形 276"/>
                  <p:cNvSpPr/>
                  <p:nvPr/>
                </p:nvSpPr>
                <p:spPr>
                  <a:xfrm>
                    <a:off x="2481187" y="1370689"/>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等腰三角形 277"/>
                  <p:cNvSpPr/>
                  <p:nvPr/>
                </p:nvSpPr>
                <p:spPr>
                  <a:xfrm>
                    <a:off x="2625137" y="2853283"/>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等腰三角形 278"/>
                  <p:cNvSpPr/>
                  <p:nvPr/>
                </p:nvSpPr>
                <p:spPr>
                  <a:xfrm>
                    <a:off x="719793" y="2596110"/>
                    <a:ext cx="191387" cy="148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5" name="直接连接符 214"/>
                <p:cNvCxnSpPr>
                  <a:stCxn id="217" idx="1"/>
                  <a:endCxn id="217" idx="3"/>
                </p:cNvCxnSpPr>
                <p:nvPr/>
              </p:nvCxnSpPr>
              <p:spPr>
                <a:xfrm>
                  <a:off x="3533003" y="2000669"/>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17" idx="0"/>
                  <a:endCxn id="217" idx="2"/>
                </p:cNvCxnSpPr>
                <p:nvPr/>
              </p:nvCxnSpPr>
              <p:spPr>
                <a:xfrm>
                  <a:off x="4893971" y="777925"/>
                  <a:ext cx="0" cy="244548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10" name="直接连接符 209"/>
              <p:cNvCxnSpPr/>
              <p:nvPr/>
            </p:nvCxnSpPr>
            <p:spPr>
              <a:xfrm>
                <a:off x="6596679" y="1383987"/>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6596679" y="2595207"/>
                <a:ext cx="2721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7310386" y="777925"/>
                <a:ext cx="0" cy="2445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8630295" y="777925"/>
                <a:ext cx="0" cy="24454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737030" y="3037667"/>
              <a:ext cx="581132" cy="756705"/>
              <a:chOff x="537445" y="3242045"/>
              <a:chExt cx="644149" cy="764927"/>
            </a:xfrm>
          </p:grpSpPr>
          <p:sp>
            <p:nvSpPr>
              <p:cNvPr id="207" name="下箭头 206"/>
              <p:cNvSpPr/>
              <p:nvPr/>
            </p:nvSpPr>
            <p:spPr>
              <a:xfrm>
                <a:off x="537445" y="324204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8" name="椭圆 207"/>
              <p:cNvSpPr/>
              <p:nvPr/>
            </p:nvSpPr>
            <p:spPr>
              <a:xfrm>
                <a:off x="775237" y="3453157"/>
                <a:ext cx="157717" cy="14848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87" name="组合 86"/>
            <p:cNvGrpSpPr/>
            <p:nvPr/>
          </p:nvGrpSpPr>
          <p:grpSpPr>
            <a:xfrm>
              <a:off x="1641500" y="3038900"/>
              <a:ext cx="581132" cy="772510"/>
              <a:chOff x="1275135" y="3242044"/>
              <a:chExt cx="644149" cy="764927"/>
            </a:xfrm>
          </p:grpSpPr>
          <p:sp>
            <p:nvSpPr>
              <p:cNvPr id="205" name="下箭头 204"/>
              <p:cNvSpPr/>
              <p:nvPr/>
            </p:nvSpPr>
            <p:spPr>
              <a:xfrm>
                <a:off x="1275135" y="3242044"/>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6" name="等腰三角形 205"/>
              <p:cNvSpPr/>
              <p:nvPr/>
            </p:nvSpPr>
            <p:spPr>
              <a:xfrm>
                <a:off x="1516467" y="3474567"/>
                <a:ext cx="217519" cy="1649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88" name="组合 87"/>
            <p:cNvGrpSpPr/>
            <p:nvPr/>
          </p:nvGrpSpPr>
          <p:grpSpPr>
            <a:xfrm>
              <a:off x="2528225" y="3047792"/>
              <a:ext cx="581132" cy="748139"/>
              <a:chOff x="2043905" y="3253187"/>
              <a:chExt cx="644149" cy="764927"/>
            </a:xfrm>
          </p:grpSpPr>
          <p:sp>
            <p:nvSpPr>
              <p:cNvPr id="203" name="下箭头 202"/>
              <p:cNvSpPr/>
              <p:nvPr/>
            </p:nvSpPr>
            <p:spPr>
              <a:xfrm>
                <a:off x="2043905" y="3253187"/>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4" name="流程图: 手动操作 203"/>
              <p:cNvSpPr/>
              <p:nvPr/>
            </p:nvSpPr>
            <p:spPr>
              <a:xfrm>
                <a:off x="2329192" y="3453157"/>
                <a:ext cx="151995" cy="180956"/>
              </a:xfrm>
              <a:prstGeom prst="flowChartManualOperat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89" name="组合 88"/>
            <p:cNvGrpSpPr/>
            <p:nvPr/>
          </p:nvGrpSpPr>
          <p:grpSpPr>
            <a:xfrm>
              <a:off x="589909" y="3807330"/>
              <a:ext cx="824812" cy="532955"/>
              <a:chOff x="443652" y="4026181"/>
              <a:chExt cx="792274" cy="898427"/>
            </a:xfrm>
          </p:grpSpPr>
          <p:sp>
            <p:nvSpPr>
              <p:cNvPr id="201" name="矩形 200"/>
              <p:cNvSpPr/>
              <p:nvPr/>
            </p:nvSpPr>
            <p:spPr>
              <a:xfrm>
                <a:off x="443652" y="4026181"/>
                <a:ext cx="792274" cy="8984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2" name="矩形 201"/>
              <p:cNvSpPr/>
              <p:nvPr/>
            </p:nvSpPr>
            <p:spPr>
              <a:xfrm>
                <a:off x="768243" y="4162385"/>
                <a:ext cx="132795" cy="4602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0" name="组合 89"/>
            <p:cNvGrpSpPr/>
            <p:nvPr/>
          </p:nvGrpSpPr>
          <p:grpSpPr>
            <a:xfrm>
              <a:off x="1510012" y="3811410"/>
              <a:ext cx="772338" cy="519837"/>
              <a:chOff x="1516467" y="4006318"/>
              <a:chExt cx="792274" cy="876314"/>
            </a:xfrm>
          </p:grpSpPr>
          <p:sp>
            <p:nvSpPr>
              <p:cNvPr id="199" name="矩形 198"/>
              <p:cNvSpPr/>
              <p:nvPr/>
            </p:nvSpPr>
            <p:spPr>
              <a:xfrm>
                <a:off x="1516467" y="4006318"/>
                <a:ext cx="792274" cy="876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0" name="矩形 199"/>
              <p:cNvSpPr/>
              <p:nvPr/>
            </p:nvSpPr>
            <p:spPr>
              <a:xfrm>
                <a:off x="1868630" y="4148737"/>
                <a:ext cx="132795" cy="46021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1" name="组合 90"/>
            <p:cNvGrpSpPr/>
            <p:nvPr/>
          </p:nvGrpSpPr>
          <p:grpSpPr>
            <a:xfrm>
              <a:off x="3795278" y="3067054"/>
              <a:ext cx="581132" cy="728572"/>
              <a:chOff x="537445" y="3242045"/>
              <a:chExt cx="644149" cy="764927"/>
            </a:xfrm>
          </p:grpSpPr>
          <p:sp>
            <p:nvSpPr>
              <p:cNvPr id="197" name="下箭头 196"/>
              <p:cNvSpPr/>
              <p:nvPr/>
            </p:nvSpPr>
            <p:spPr>
              <a:xfrm>
                <a:off x="537445" y="324204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8" name="椭圆 197"/>
              <p:cNvSpPr/>
              <p:nvPr/>
            </p:nvSpPr>
            <p:spPr>
              <a:xfrm>
                <a:off x="775237" y="3453157"/>
                <a:ext cx="157717" cy="14848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2" name="组合 91"/>
            <p:cNvGrpSpPr/>
            <p:nvPr/>
          </p:nvGrpSpPr>
          <p:grpSpPr>
            <a:xfrm>
              <a:off x="4639469" y="3067353"/>
              <a:ext cx="581132" cy="713326"/>
              <a:chOff x="1275135" y="3242044"/>
              <a:chExt cx="644149" cy="764927"/>
            </a:xfrm>
          </p:grpSpPr>
          <p:sp>
            <p:nvSpPr>
              <p:cNvPr id="195" name="下箭头 194"/>
              <p:cNvSpPr/>
              <p:nvPr/>
            </p:nvSpPr>
            <p:spPr>
              <a:xfrm>
                <a:off x="1275135" y="3242044"/>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6" name="等腰三角形 195"/>
              <p:cNvSpPr/>
              <p:nvPr/>
            </p:nvSpPr>
            <p:spPr>
              <a:xfrm>
                <a:off x="1516467" y="3474567"/>
                <a:ext cx="217519" cy="1649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3" name="组合 92"/>
            <p:cNvGrpSpPr/>
            <p:nvPr/>
          </p:nvGrpSpPr>
          <p:grpSpPr>
            <a:xfrm>
              <a:off x="5603585" y="3057806"/>
              <a:ext cx="581132" cy="708786"/>
              <a:chOff x="2043906" y="3253185"/>
              <a:chExt cx="644149" cy="764927"/>
            </a:xfrm>
          </p:grpSpPr>
          <p:sp>
            <p:nvSpPr>
              <p:cNvPr id="193" name="下箭头 192"/>
              <p:cNvSpPr/>
              <p:nvPr/>
            </p:nvSpPr>
            <p:spPr>
              <a:xfrm>
                <a:off x="2043906" y="325318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4" name="流程图: 手动操作 193"/>
              <p:cNvSpPr/>
              <p:nvPr/>
            </p:nvSpPr>
            <p:spPr>
              <a:xfrm>
                <a:off x="2329192" y="3453157"/>
                <a:ext cx="151995" cy="180957"/>
              </a:xfrm>
              <a:prstGeom prst="flowChartManualOperat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4" name="组合 93"/>
            <p:cNvGrpSpPr/>
            <p:nvPr/>
          </p:nvGrpSpPr>
          <p:grpSpPr>
            <a:xfrm>
              <a:off x="3758464" y="3807329"/>
              <a:ext cx="661277" cy="519837"/>
              <a:chOff x="3775724" y="4006318"/>
              <a:chExt cx="732986" cy="876314"/>
            </a:xfrm>
          </p:grpSpPr>
          <p:sp>
            <p:nvSpPr>
              <p:cNvPr id="186" name="矩形 185"/>
              <p:cNvSpPr/>
              <p:nvPr/>
            </p:nvSpPr>
            <p:spPr>
              <a:xfrm>
                <a:off x="3775724" y="4006318"/>
                <a:ext cx="732986" cy="876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87" name="直接连接符 186"/>
              <p:cNvCxnSpPr>
                <a:stCxn id="186" idx="1"/>
                <a:endCxn id="186" idx="3"/>
              </p:cNvCxnSpPr>
              <p:nvPr/>
            </p:nvCxnSpPr>
            <p:spPr>
              <a:xfrm>
                <a:off x="3775724" y="4444475"/>
                <a:ext cx="732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86" idx="0"/>
                <a:endCxn id="186" idx="2"/>
              </p:cNvCxnSpPr>
              <p:nvPr/>
            </p:nvCxnSpPr>
            <p:spPr>
              <a:xfrm>
                <a:off x="4142217" y="4006318"/>
                <a:ext cx="0" cy="876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3871904" y="4060727"/>
                <a:ext cx="132370" cy="350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0" name="矩形 189"/>
              <p:cNvSpPr/>
              <p:nvPr/>
            </p:nvSpPr>
            <p:spPr>
              <a:xfrm>
                <a:off x="3886120" y="4538707"/>
                <a:ext cx="131689" cy="2782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1" name="矩形 190"/>
              <p:cNvSpPr/>
              <p:nvPr/>
            </p:nvSpPr>
            <p:spPr>
              <a:xfrm>
                <a:off x="4278941" y="4133377"/>
                <a:ext cx="131689" cy="2782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92" name="矩形 191"/>
              <p:cNvSpPr/>
              <p:nvPr/>
            </p:nvSpPr>
            <p:spPr>
              <a:xfrm>
                <a:off x="4278941" y="4510954"/>
                <a:ext cx="144867" cy="3060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5" name="组合 94"/>
            <p:cNvGrpSpPr/>
            <p:nvPr/>
          </p:nvGrpSpPr>
          <p:grpSpPr>
            <a:xfrm>
              <a:off x="4567232" y="3794931"/>
              <a:ext cx="740365" cy="533700"/>
              <a:chOff x="4623397" y="3982948"/>
              <a:chExt cx="820650" cy="899684"/>
            </a:xfrm>
          </p:grpSpPr>
          <p:sp>
            <p:nvSpPr>
              <p:cNvPr id="179" name="矩形 178"/>
              <p:cNvSpPr/>
              <p:nvPr/>
            </p:nvSpPr>
            <p:spPr>
              <a:xfrm>
                <a:off x="4623397" y="3982948"/>
                <a:ext cx="820650" cy="89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80" name="直接连接符 179"/>
              <p:cNvCxnSpPr>
                <a:stCxn id="179" idx="1"/>
                <a:endCxn id="179" idx="3"/>
              </p:cNvCxnSpPr>
              <p:nvPr/>
            </p:nvCxnSpPr>
            <p:spPr>
              <a:xfrm>
                <a:off x="4623397" y="4432790"/>
                <a:ext cx="820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179" idx="0"/>
                <a:endCxn id="179" idx="2"/>
              </p:cNvCxnSpPr>
              <p:nvPr/>
            </p:nvCxnSpPr>
            <p:spPr>
              <a:xfrm>
                <a:off x="5033722" y="3982948"/>
                <a:ext cx="0" cy="899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4793285" y="4171627"/>
                <a:ext cx="100686" cy="1787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83" name="矩形 182"/>
              <p:cNvSpPr/>
              <p:nvPr/>
            </p:nvSpPr>
            <p:spPr>
              <a:xfrm>
                <a:off x="5187242" y="4110510"/>
                <a:ext cx="131689" cy="2782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84" name="矩形 183"/>
              <p:cNvSpPr/>
              <p:nvPr/>
            </p:nvSpPr>
            <p:spPr>
              <a:xfrm>
                <a:off x="5184161" y="4517736"/>
                <a:ext cx="131689" cy="2782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85" name="矩形 184"/>
              <p:cNvSpPr/>
              <p:nvPr/>
            </p:nvSpPr>
            <p:spPr>
              <a:xfrm>
                <a:off x="4793286" y="4534842"/>
                <a:ext cx="125749" cy="2821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6" name="组合 95"/>
            <p:cNvGrpSpPr/>
            <p:nvPr/>
          </p:nvGrpSpPr>
          <p:grpSpPr>
            <a:xfrm>
              <a:off x="6944629" y="3041943"/>
              <a:ext cx="581132" cy="710696"/>
              <a:chOff x="537445" y="3242045"/>
              <a:chExt cx="644149" cy="764927"/>
            </a:xfrm>
          </p:grpSpPr>
          <p:sp>
            <p:nvSpPr>
              <p:cNvPr id="177" name="下箭头 176"/>
              <p:cNvSpPr/>
              <p:nvPr/>
            </p:nvSpPr>
            <p:spPr>
              <a:xfrm>
                <a:off x="537445" y="3242045"/>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8" name="椭圆 177"/>
              <p:cNvSpPr/>
              <p:nvPr/>
            </p:nvSpPr>
            <p:spPr>
              <a:xfrm>
                <a:off x="775237" y="3453157"/>
                <a:ext cx="157717" cy="14848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7" name="组合 96"/>
            <p:cNvGrpSpPr/>
            <p:nvPr/>
          </p:nvGrpSpPr>
          <p:grpSpPr>
            <a:xfrm>
              <a:off x="7822832" y="3051408"/>
              <a:ext cx="581132" cy="717006"/>
              <a:chOff x="1275135" y="3242044"/>
              <a:chExt cx="644149" cy="764927"/>
            </a:xfrm>
          </p:grpSpPr>
          <p:sp>
            <p:nvSpPr>
              <p:cNvPr id="175" name="下箭头 174"/>
              <p:cNvSpPr/>
              <p:nvPr/>
            </p:nvSpPr>
            <p:spPr>
              <a:xfrm>
                <a:off x="1275135" y="3242044"/>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6" name="等腰三角形 175"/>
              <p:cNvSpPr/>
              <p:nvPr/>
            </p:nvSpPr>
            <p:spPr>
              <a:xfrm>
                <a:off x="1516467" y="3474567"/>
                <a:ext cx="217519" cy="164929"/>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98" name="组合 97"/>
            <p:cNvGrpSpPr/>
            <p:nvPr/>
          </p:nvGrpSpPr>
          <p:grpSpPr>
            <a:xfrm>
              <a:off x="8723826" y="3043219"/>
              <a:ext cx="581132" cy="730466"/>
              <a:chOff x="2043905" y="3253187"/>
              <a:chExt cx="644149" cy="764927"/>
            </a:xfrm>
          </p:grpSpPr>
          <p:sp>
            <p:nvSpPr>
              <p:cNvPr id="173" name="下箭头 172"/>
              <p:cNvSpPr/>
              <p:nvPr/>
            </p:nvSpPr>
            <p:spPr>
              <a:xfrm>
                <a:off x="2043905" y="3253187"/>
                <a:ext cx="644149" cy="76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4" name="流程图: 手动操作 173"/>
              <p:cNvSpPr/>
              <p:nvPr/>
            </p:nvSpPr>
            <p:spPr>
              <a:xfrm>
                <a:off x="2329192" y="3453157"/>
                <a:ext cx="151995" cy="180956"/>
              </a:xfrm>
              <a:prstGeom prst="flowChartManualOperat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99" name="矩形 98"/>
            <p:cNvSpPr/>
            <p:nvPr/>
          </p:nvSpPr>
          <p:spPr>
            <a:xfrm>
              <a:off x="833270" y="947923"/>
              <a:ext cx="1616460" cy="27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t>level 0</a:t>
              </a:r>
              <a:endParaRPr lang="zh-CN" altLang="en-US" sz="1100" dirty="0"/>
            </a:p>
          </p:txBody>
        </p:sp>
        <p:sp>
          <p:nvSpPr>
            <p:cNvPr id="100" name="矩形 99"/>
            <p:cNvSpPr/>
            <p:nvPr/>
          </p:nvSpPr>
          <p:spPr>
            <a:xfrm>
              <a:off x="4164907" y="974329"/>
              <a:ext cx="1616460" cy="27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t>level </a:t>
              </a:r>
              <a:r>
                <a:rPr lang="en-US" altLang="zh-CN" sz="1100" dirty="0" smtClean="0"/>
                <a:t>1</a:t>
              </a:r>
              <a:endParaRPr lang="zh-CN" altLang="en-US" sz="1100" dirty="0"/>
            </a:p>
          </p:txBody>
        </p:sp>
        <p:sp>
          <p:nvSpPr>
            <p:cNvPr id="101" name="矩形 100"/>
            <p:cNvSpPr/>
            <p:nvPr/>
          </p:nvSpPr>
          <p:spPr>
            <a:xfrm>
              <a:off x="7272986" y="974329"/>
              <a:ext cx="1616461" cy="27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dirty="0"/>
                <a:t>level </a:t>
              </a:r>
              <a:r>
                <a:rPr lang="en-US" altLang="zh-CN" sz="1100" dirty="0" smtClean="0"/>
                <a:t>2</a:t>
              </a:r>
              <a:endParaRPr lang="zh-CN" altLang="en-US" sz="1100" dirty="0"/>
            </a:p>
          </p:txBody>
        </p:sp>
        <p:grpSp>
          <p:nvGrpSpPr>
            <p:cNvPr id="102" name="组合 101"/>
            <p:cNvGrpSpPr/>
            <p:nvPr/>
          </p:nvGrpSpPr>
          <p:grpSpPr>
            <a:xfrm>
              <a:off x="5488176" y="3787688"/>
              <a:ext cx="834901" cy="530526"/>
              <a:chOff x="5585102" y="4004798"/>
              <a:chExt cx="934367" cy="917273"/>
            </a:xfrm>
          </p:grpSpPr>
          <p:sp>
            <p:nvSpPr>
              <p:cNvPr id="166" name="矩形 165"/>
              <p:cNvSpPr/>
              <p:nvPr/>
            </p:nvSpPr>
            <p:spPr>
              <a:xfrm>
                <a:off x="5585102" y="4004798"/>
                <a:ext cx="934367" cy="91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67" name="直接连接符 166"/>
              <p:cNvCxnSpPr>
                <a:stCxn id="166" idx="1"/>
                <a:endCxn id="166" idx="3"/>
              </p:cNvCxnSpPr>
              <p:nvPr/>
            </p:nvCxnSpPr>
            <p:spPr>
              <a:xfrm>
                <a:off x="5585102" y="4463435"/>
                <a:ext cx="9343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66" idx="0"/>
                <a:endCxn id="166" idx="2"/>
              </p:cNvCxnSpPr>
              <p:nvPr/>
            </p:nvCxnSpPr>
            <p:spPr>
              <a:xfrm>
                <a:off x="6052286" y="4004798"/>
                <a:ext cx="0" cy="917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5770267" y="4110349"/>
                <a:ext cx="131689" cy="27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0" name="矩形 169"/>
              <p:cNvSpPr/>
              <p:nvPr/>
            </p:nvSpPr>
            <p:spPr>
              <a:xfrm>
                <a:off x="5770028" y="4558080"/>
                <a:ext cx="131689" cy="27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1" name="矩形 170"/>
              <p:cNvSpPr/>
              <p:nvPr/>
            </p:nvSpPr>
            <p:spPr>
              <a:xfrm>
                <a:off x="6222142" y="4110115"/>
                <a:ext cx="131689" cy="278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2" name="矩形 171"/>
              <p:cNvSpPr/>
              <p:nvPr/>
            </p:nvSpPr>
            <p:spPr>
              <a:xfrm>
                <a:off x="6229449" y="4613537"/>
                <a:ext cx="124382" cy="2228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03" name="组合 102"/>
            <p:cNvGrpSpPr/>
            <p:nvPr/>
          </p:nvGrpSpPr>
          <p:grpSpPr>
            <a:xfrm>
              <a:off x="6875343" y="3773685"/>
              <a:ext cx="728071" cy="558231"/>
              <a:chOff x="6927843" y="3986076"/>
              <a:chExt cx="953496" cy="939219"/>
            </a:xfrm>
          </p:grpSpPr>
          <p:grpSp>
            <p:nvGrpSpPr>
              <p:cNvPr id="149" name="组合 148"/>
              <p:cNvGrpSpPr/>
              <p:nvPr/>
            </p:nvGrpSpPr>
            <p:grpSpPr>
              <a:xfrm>
                <a:off x="6927843" y="3986076"/>
                <a:ext cx="953496" cy="939219"/>
                <a:chOff x="6891268" y="3987208"/>
                <a:chExt cx="953496" cy="939219"/>
              </a:xfrm>
            </p:grpSpPr>
            <p:sp>
              <p:nvSpPr>
                <p:cNvPr id="159" name="矩形 158"/>
                <p:cNvSpPr/>
                <p:nvPr/>
              </p:nvSpPr>
              <p:spPr>
                <a:xfrm>
                  <a:off x="6891269" y="3987208"/>
                  <a:ext cx="953495" cy="9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60" name="直接连接符 159"/>
                <p:cNvCxnSpPr>
                  <a:stCxn id="159" idx="1"/>
                  <a:endCxn id="159" idx="3"/>
                </p:cNvCxnSpPr>
                <p:nvPr/>
              </p:nvCxnSpPr>
              <p:spPr>
                <a:xfrm>
                  <a:off x="6891269" y="4454640"/>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6891268" y="4697759"/>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6891268" y="4229758"/>
                  <a:ext cx="953495" cy="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9" idx="0"/>
                  <a:endCxn id="159" idx="2"/>
                </p:cNvCxnSpPr>
                <p:nvPr/>
              </p:nvCxnSpPr>
              <p:spPr>
                <a:xfrm>
                  <a:off x="7368017" y="3987208"/>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7584368" y="3991564"/>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7105908" y="3991564"/>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0" name="矩形 149"/>
              <p:cNvSpPr/>
              <p:nvPr/>
            </p:nvSpPr>
            <p:spPr>
              <a:xfrm>
                <a:off x="6977731" y="4295470"/>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1" name="矩形 150"/>
              <p:cNvSpPr/>
              <p:nvPr/>
            </p:nvSpPr>
            <p:spPr>
              <a:xfrm>
                <a:off x="6979568" y="4535501"/>
                <a:ext cx="97160"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2" name="矩形 151"/>
              <p:cNvSpPr/>
              <p:nvPr/>
            </p:nvSpPr>
            <p:spPr>
              <a:xfrm>
                <a:off x="7219575" y="4295572"/>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3" name="矩形 152"/>
              <p:cNvSpPr/>
              <p:nvPr/>
            </p:nvSpPr>
            <p:spPr>
              <a:xfrm>
                <a:off x="7220778" y="4530185"/>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4" name="矩形 153"/>
              <p:cNvSpPr/>
              <p:nvPr/>
            </p:nvSpPr>
            <p:spPr>
              <a:xfrm>
                <a:off x="7210882" y="4027342"/>
                <a:ext cx="107515" cy="1746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5" name="矩形 154"/>
              <p:cNvSpPr/>
              <p:nvPr/>
            </p:nvSpPr>
            <p:spPr>
              <a:xfrm>
                <a:off x="7465669" y="4778602"/>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6" name="矩形 155"/>
              <p:cNvSpPr/>
              <p:nvPr/>
            </p:nvSpPr>
            <p:spPr>
              <a:xfrm>
                <a:off x="7697109" y="4535501"/>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7" name="矩形 156"/>
              <p:cNvSpPr/>
              <p:nvPr/>
            </p:nvSpPr>
            <p:spPr>
              <a:xfrm>
                <a:off x="7697109" y="4104492"/>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8" name="矩形 157"/>
              <p:cNvSpPr/>
              <p:nvPr/>
            </p:nvSpPr>
            <p:spPr>
              <a:xfrm>
                <a:off x="7698035" y="4294573"/>
                <a:ext cx="100621" cy="963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04" name="组合 103"/>
            <p:cNvGrpSpPr/>
            <p:nvPr/>
          </p:nvGrpSpPr>
          <p:grpSpPr>
            <a:xfrm>
              <a:off x="7785918" y="3773685"/>
              <a:ext cx="693991" cy="565385"/>
              <a:chOff x="8225859" y="3967507"/>
              <a:chExt cx="953496" cy="950951"/>
            </a:xfrm>
          </p:grpSpPr>
          <p:grpSp>
            <p:nvGrpSpPr>
              <p:cNvPr id="130" name="组合 129"/>
              <p:cNvGrpSpPr/>
              <p:nvPr/>
            </p:nvGrpSpPr>
            <p:grpSpPr>
              <a:xfrm>
                <a:off x="8225859" y="3967507"/>
                <a:ext cx="953496" cy="950951"/>
                <a:chOff x="6891268" y="3987208"/>
                <a:chExt cx="953496" cy="950951"/>
              </a:xfrm>
            </p:grpSpPr>
            <p:sp>
              <p:nvSpPr>
                <p:cNvPr id="142" name="矩形 141"/>
                <p:cNvSpPr/>
                <p:nvPr/>
              </p:nvSpPr>
              <p:spPr>
                <a:xfrm>
                  <a:off x="6891269" y="3987208"/>
                  <a:ext cx="953495" cy="934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43" name="直接连接符 142"/>
                <p:cNvCxnSpPr>
                  <a:stCxn id="142" idx="1"/>
                  <a:endCxn id="142" idx="3"/>
                </p:cNvCxnSpPr>
                <p:nvPr/>
              </p:nvCxnSpPr>
              <p:spPr>
                <a:xfrm>
                  <a:off x="6891269" y="4454640"/>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891268" y="4697759"/>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891268" y="4219394"/>
                  <a:ext cx="953495" cy="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42" idx="0"/>
                  <a:endCxn id="142" idx="2"/>
                </p:cNvCxnSpPr>
                <p:nvPr/>
              </p:nvCxnSpPr>
              <p:spPr>
                <a:xfrm>
                  <a:off x="7368017" y="3987208"/>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587201" y="4003296"/>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7105908" y="3996569"/>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矩形 130"/>
              <p:cNvSpPr/>
              <p:nvPr/>
            </p:nvSpPr>
            <p:spPr>
              <a:xfrm>
                <a:off x="8273282" y="4256603"/>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2" name="矩形 131"/>
              <p:cNvSpPr/>
              <p:nvPr/>
            </p:nvSpPr>
            <p:spPr>
              <a:xfrm>
                <a:off x="8494116" y="4538225"/>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3" name="矩形 132"/>
              <p:cNvSpPr/>
              <p:nvPr/>
            </p:nvSpPr>
            <p:spPr>
              <a:xfrm>
                <a:off x="8742220" y="4749781"/>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4" name="矩形 133"/>
              <p:cNvSpPr/>
              <p:nvPr/>
            </p:nvSpPr>
            <p:spPr>
              <a:xfrm>
                <a:off x="8997832" y="4516932"/>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5" name="矩形 134"/>
              <p:cNvSpPr/>
              <p:nvPr/>
            </p:nvSpPr>
            <p:spPr>
              <a:xfrm>
                <a:off x="8996429" y="4055120"/>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6" name="矩形 135"/>
              <p:cNvSpPr/>
              <p:nvPr/>
            </p:nvSpPr>
            <p:spPr>
              <a:xfrm>
                <a:off x="8996429" y="4287398"/>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7" name="矩形 136"/>
              <p:cNvSpPr/>
              <p:nvPr/>
            </p:nvSpPr>
            <p:spPr>
              <a:xfrm>
                <a:off x="8274073" y="4702331"/>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8" name="矩形 137"/>
              <p:cNvSpPr/>
              <p:nvPr/>
            </p:nvSpPr>
            <p:spPr>
              <a:xfrm>
                <a:off x="8494710" y="4731302"/>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9" name="矩形 138"/>
              <p:cNvSpPr/>
              <p:nvPr/>
            </p:nvSpPr>
            <p:spPr>
              <a:xfrm>
                <a:off x="8759866" y="4047104"/>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0" name="矩形 139"/>
              <p:cNvSpPr/>
              <p:nvPr/>
            </p:nvSpPr>
            <p:spPr>
              <a:xfrm>
                <a:off x="8758374" y="4262139"/>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1" name="矩形 140"/>
              <p:cNvSpPr/>
              <p:nvPr/>
            </p:nvSpPr>
            <p:spPr>
              <a:xfrm>
                <a:off x="8996429" y="4745983"/>
                <a:ext cx="100621" cy="963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05" name="组合 104"/>
            <p:cNvGrpSpPr/>
            <p:nvPr/>
          </p:nvGrpSpPr>
          <p:grpSpPr>
            <a:xfrm>
              <a:off x="8684575" y="3780685"/>
              <a:ext cx="702483" cy="559600"/>
              <a:chOff x="9255865" y="3930361"/>
              <a:chExt cx="955972" cy="934865"/>
            </a:xfrm>
          </p:grpSpPr>
          <p:grpSp>
            <p:nvGrpSpPr>
              <p:cNvPr id="109" name="组合 108"/>
              <p:cNvGrpSpPr/>
              <p:nvPr/>
            </p:nvGrpSpPr>
            <p:grpSpPr>
              <a:xfrm>
                <a:off x="9255865" y="3930361"/>
                <a:ext cx="955972" cy="934865"/>
                <a:chOff x="9430135" y="5837273"/>
                <a:chExt cx="955972" cy="934865"/>
              </a:xfrm>
            </p:grpSpPr>
            <p:sp>
              <p:nvSpPr>
                <p:cNvPr id="121" name="矩形 120"/>
                <p:cNvSpPr/>
                <p:nvPr/>
              </p:nvSpPr>
              <p:spPr>
                <a:xfrm>
                  <a:off x="9432612" y="5837275"/>
                  <a:ext cx="953495" cy="93486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22" name="直接连接符 121"/>
                <p:cNvCxnSpPr/>
                <p:nvPr/>
              </p:nvCxnSpPr>
              <p:spPr>
                <a:xfrm>
                  <a:off x="9430136" y="6109648"/>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9430135" y="6351911"/>
                  <a:ext cx="953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9446636" y="6577320"/>
                  <a:ext cx="9204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21" idx="0"/>
                  <a:endCxn id="121" idx="2"/>
                </p:cNvCxnSpPr>
                <p:nvPr/>
              </p:nvCxnSpPr>
              <p:spPr>
                <a:xfrm>
                  <a:off x="9909360" y="5837275"/>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0143175" y="5837274"/>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9643474" y="5837273"/>
                  <a:ext cx="0" cy="934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9294276" y="3979213"/>
                <a:ext cx="848899" cy="834506"/>
                <a:chOff x="9294276" y="3979213"/>
                <a:chExt cx="848899" cy="834506"/>
              </a:xfrm>
            </p:grpSpPr>
            <p:sp>
              <p:nvSpPr>
                <p:cNvPr id="111" name="矩形 110"/>
                <p:cNvSpPr/>
                <p:nvPr/>
              </p:nvSpPr>
              <p:spPr>
                <a:xfrm>
                  <a:off x="10032145" y="4056102"/>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2" name="矩形 111"/>
                <p:cNvSpPr/>
                <p:nvPr/>
              </p:nvSpPr>
              <p:spPr>
                <a:xfrm>
                  <a:off x="10038822" y="4274092"/>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3" name="矩形 112"/>
                <p:cNvSpPr/>
                <p:nvPr/>
              </p:nvSpPr>
              <p:spPr>
                <a:xfrm>
                  <a:off x="9311508" y="4717376"/>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4" name="矩形 113"/>
                <p:cNvSpPr/>
                <p:nvPr/>
              </p:nvSpPr>
              <p:spPr>
                <a:xfrm>
                  <a:off x="9794635" y="4057428"/>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5" name="矩形 114"/>
                <p:cNvSpPr/>
                <p:nvPr/>
              </p:nvSpPr>
              <p:spPr>
                <a:xfrm>
                  <a:off x="10042554" y="4717376"/>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6" name="矩形 115"/>
                <p:cNvSpPr/>
                <p:nvPr/>
              </p:nvSpPr>
              <p:spPr>
                <a:xfrm>
                  <a:off x="9294276" y="3979213"/>
                  <a:ext cx="107515" cy="1746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7" name="矩形 116"/>
                <p:cNvSpPr/>
                <p:nvPr/>
              </p:nvSpPr>
              <p:spPr>
                <a:xfrm>
                  <a:off x="9311508" y="4494236"/>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8" name="矩形 117"/>
                <p:cNvSpPr/>
                <p:nvPr/>
              </p:nvSpPr>
              <p:spPr>
                <a:xfrm>
                  <a:off x="9544000" y="4057543"/>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9" name="矩形 118"/>
                <p:cNvSpPr/>
                <p:nvPr/>
              </p:nvSpPr>
              <p:spPr>
                <a:xfrm>
                  <a:off x="9579445" y="4494298"/>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0" name="矩形 119"/>
                <p:cNvSpPr/>
                <p:nvPr/>
              </p:nvSpPr>
              <p:spPr>
                <a:xfrm>
                  <a:off x="9806366" y="4495028"/>
                  <a:ext cx="100621" cy="963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grpSp>
          <p:nvGrpSpPr>
            <p:cNvPr id="106" name="组合 105"/>
            <p:cNvGrpSpPr/>
            <p:nvPr/>
          </p:nvGrpSpPr>
          <p:grpSpPr>
            <a:xfrm>
              <a:off x="2355274" y="3813923"/>
              <a:ext cx="875664" cy="519837"/>
              <a:chOff x="2505755" y="3685094"/>
              <a:chExt cx="710236" cy="519837"/>
            </a:xfrm>
          </p:grpSpPr>
          <p:sp>
            <p:nvSpPr>
              <p:cNvPr id="107" name="矩形 106"/>
              <p:cNvSpPr/>
              <p:nvPr/>
            </p:nvSpPr>
            <p:spPr>
              <a:xfrm>
                <a:off x="2505755" y="3685094"/>
                <a:ext cx="710236" cy="519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8" name="矩形 107"/>
              <p:cNvSpPr/>
              <p:nvPr/>
            </p:nvSpPr>
            <p:spPr>
              <a:xfrm>
                <a:off x="2821872" y="3774989"/>
                <a:ext cx="119804" cy="2730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Tree>
    <p:extLst>
      <p:ext uri="{BB962C8B-B14F-4D97-AF65-F5344CB8AC3E}">
        <p14:creationId xmlns:p14="http://schemas.microsoft.com/office/powerpoint/2010/main" val="505105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pPr/>
              <a:t>9</a:t>
            </a:fld>
            <a:endParaRPr lang="zh-CN" altLang="en-US" dirty="0"/>
          </a:p>
        </p:txBody>
      </p:sp>
      <p:grpSp>
        <p:nvGrpSpPr>
          <p:cNvPr id="241" name="组合 240"/>
          <p:cNvGrpSpPr/>
          <p:nvPr/>
        </p:nvGrpSpPr>
        <p:grpSpPr>
          <a:xfrm>
            <a:off x="1845129" y="1763738"/>
            <a:ext cx="7870371" cy="3750915"/>
            <a:chOff x="21913" y="1895182"/>
            <a:chExt cx="12047124" cy="3682506"/>
          </a:xfrm>
        </p:grpSpPr>
        <p:grpSp>
          <p:nvGrpSpPr>
            <p:cNvPr id="242" name="组合 241"/>
            <p:cNvGrpSpPr/>
            <p:nvPr/>
          </p:nvGrpSpPr>
          <p:grpSpPr>
            <a:xfrm>
              <a:off x="2233290" y="2771997"/>
              <a:ext cx="2504965" cy="1893247"/>
              <a:chOff x="3980208" y="2340346"/>
              <a:chExt cx="3934690" cy="1992666"/>
            </a:xfrm>
          </p:grpSpPr>
          <p:sp>
            <p:nvSpPr>
              <p:cNvPr id="447" name="流程图: 可选过程 446"/>
              <p:cNvSpPr/>
              <p:nvPr/>
            </p:nvSpPr>
            <p:spPr>
              <a:xfrm>
                <a:off x="3980208" y="2340346"/>
                <a:ext cx="3934690" cy="19926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8" name="矩形 447"/>
              <p:cNvSpPr/>
              <p:nvPr/>
            </p:nvSpPr>
            <p:spPr>
              <a:xfrm>
                <a:off x="4145191" y="2561902"/>
                <a:ext cx="606744" cy="6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p:nvSpPr>
            <p:spPr>
              <a:xfrm>
                <a:off x="4189628" y="2622229"/>
                <a:ext cx="594996" cy="568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0" name="矩形 449"/>
              <p:cNvSpPr/>
              <p:nvPr/>
            </p:nvSpPr>
            <p:spPr>
              <a:xfrm>
                <a:off x="4253865" y="2703830"/>
                <a:ext cx="516255" cy="406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51" name="矩形 450"/>
              <p:cNvSpPr/>
              <p:nvPr/>
            </p:nvSpPr>
            <p:spPr>
              <a:xfrm>
                <a:off x="4281805" y="2747008"/>
                <a:ext cx="615315" cy="4902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52" name="矩形 451"/>
              <p:cNvSpPr/>
              <p:nvPr/>
            </p:nvSpPr>
            <p:spPr>
              <a:xfrm>
                <a:off x="4408805" y="2856228"/>
                <a:ext cx="742315" cy="63500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53" name="矩形 452"/>
              <p:cNvSpPr/>
              <p:nvPr/>
            </p:nvSpPr>
            <p:spPr>
              <a:xfrm>
                <a:off x="4480560" y="2922902"/>
                <a:ext cx="797560" cy="69532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54" name="矩形 453"/>
              <p:cNvSpPr/>
              <p:nvPr/>
            </p:nvSpPr>
            <p:spPr>
              <a:xfrm>
                <a:off x="4598033" y="3033394"/>
                <a:ext cx="807087" cy="71183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455" name="矩形 454"/>
              <p:cNvSpPr/>
              <p:nvPr/>
            </p:nvSpPr>
            <p:spPr>
              <a:xfrm>
                <a:off x="4706620" y="3084830"/>
                <a:ext cx="952500" cy="9144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456" name="矩形 455"/>
              <p:cNvSpPr/>
              <p:nvPr/>
            </p:nvSpPr>
            <p:spPr>
              <a:xfrm>
                <a:off x="4825365" y="3188334"/>
                <a:ext cx="960755" cy="9378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457" name="组合 456"/>
              <p:cNvGrpSpPr/>
              <p:nvPr/>
            </p:nvGrpSpPr>
            <p:grpSpPr>
              <a:xfrm>
                <a:off x="6316048" y="2501582"/>
                <a:ext cx="1471275" cy="1622612"/>
                <a:chOff x="6795128" y="2671452"/>
                <a:chExt cx="1471275" cy="1622612"/>
              </a:xfrm>
            </p:grpSpPr>
            <p:sp>
              <p:nvSpPr>
                <p:cNvPr id="462" name="矩形 461"/>
                <p:cNvSpPr/>
                <p:nvPr/>
              </p:nvSpPr>
              <p:spPr>
                <a:xfrm>
                  <a:off x="6795128" y="2671452"/>
                  <a:ext cx="638810" cy="509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3" name="组合 462"/>
                <p:cNvGrpSpPr/>
                <p:nvPr/>
              </p:nvGrpSpPr>
              <p:grpSpPr>
                <a:xfrm>
                  <a:off x="6897629" y="2719928"/>
                  <a:ext cx="1368774" cy="1574136"/>
                  <a:chOff x="7566716" y="2300114"/>
                  <a:chExt cx="1368774" cy="1574136"/>
                </a:xfrm>
              </p:grpSpPr>
              <p:sp>
                <p:nvSpPr>
                  <p:cNvPr id="464" name="矩形 463"/>
                  <p:cNvSpPr/>
                  <p:nvPr/>
                </p:nvSpPr>
                <p:spPr>
                  <a:xfrm>
                    <a:off x="7566716" y="2300114"/>
                    <a:ext cx="554413" cy="57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矩形 464"/>
                  <p:cNvSpPr/>
                  <p:nvPr/>
                </p:nvSpPr>
                <p:spPr>
                  <a:xfrm>
                    <a:off x="7636476" y="2379865"/>
                    <a:ext cx="511810" cy="4707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66" name="矩形 465"/>
                  <p:cNvSpPr/>
                  <p:nvPr/>
                </p:nvSpPr>
                <p:spPr>
                  <a:xfrm>
                    <a:off x="7704713" y="2419422"/>
                    <a:ext cx="452120" cy="4769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67" name="矩形 466"/>
                  <p:cNvSpPr/>
                  <p:nvPr/>
                </p:nvSpPr>
                <p:spPr>
                  <a:xfrm>
                    <a:off x="7771797" y="2533744"/>
                    <a:ext cx="511810" cy="4618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68" name="矩形 467"/>
                  <p:cNvSpPr/>
                  <p:nvPr/>
                </p:nvSpPr>
                <p:spPr>
                  <a:xfrm>
                    <a:off x="7829183" y="2617701"/>
                    <a:ext cx="579120" cy="560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9" name="矩形 468"/>
                  <p:cNvSpPr/>
                  <p:nvPr/>
                </p:nvSpPr>
                <p:spPr>
                  <a:xfrm>
                    <a:off x="7901940" y="2691549"/>
                    <a:ext cx="673273" cy="4967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0" name="矩形 469"/>
                  <p:cNvSpPr/>
                  <p:nvPr/>
                </p:nvSpPr>
                <p:spPr>
                  <a:xfrm>
                    <a:off x="7992744" y="2807335"/>
                    <a:ext cx="742316" cy="55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71" name="矩形 470"/>
                  <p:cNvSpPr/>
                  <p:nvPr/>
                </p:nvSpPr>
                <p:spPr>
                  <a:xfrm>
                    <a:off x="8066174" y="2957830"/>
                    <a:ext cx="795886" cy="5353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2" name="矩形 471"/>
                  <p:cNvSpPr/>
                  <p:nvPr/>
                </p:nvSpPr>
                <p:spPr>
                  <a:xfrm>
                    <a:off x="8160327" y="2976996"/>
                    <a:ext cx="775163" cy="643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472"/>
                  <p:cNvSpPr/>
                  <p:nvPr/>
                </p:nvSpPr>
                <p:spPr>
                  <a:xfrm>
                    <a:off x="8224752" y="3145790"/>
                    <a:ext cx="695266" cy="6013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74" name="矩形 473"/>
                  <p:cNvSpPr/>
                  <p:nvPr/>
                </p:nvSpPr>
                <p:spPr>
                  <a:xfrm>
                    <a:off x="8320175" y="3264650"/>
                    <a:ext cx="6153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58" name="矩形 457"/>
              <p:cNvSpPr/>
              <p:nvPr/>
            </p:nvSpPr>
            <p:spPr>
              <a:xfrm>
                <a:off x="5266055" y="3491230"/>
                <a:ext cx="421005" cy="394335"/>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59" name="矩形 458"/>
              <p:cNvSpPr/>
              <p:nvPr/>
            </p:nvSpPr>
            <p:spPr>
              <a:xfrm>
                <a:off x="5384800" y="3609340"/>
                <a:ext cx="1841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0" name="直接连接符 459"/>
              <p:cNvCxnSpPr>
                <a:endCxn id="474" idx="1"/>
              </p:cNvCxnSpPr>
              <p:nvPr/>
            </p:nvCxnSpPr>
            <p:spPr>
              <a:xfrm flipV="1">
                <a:off x="5672906" y="3819394"/>
                <a:ext cx="1499102" cy="703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a:stCxn id="458" idx="0"/>
                <a:endCxn id="464" idx="1"/>
              </p:cNvCxnSpPr>
              <p:nvPr/>
            </p:nvCxnSpPr>
            <p:spPr>
              <a:xfrm flipV="1">
                <a:off x="5476558" y="2839836"/>
                <a:ext cx="941991" cy="651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3" name="文本框 242"/>
            <p:cNvSpPr txBox="1"/>
            <p:nvPr/>
          </p:nvSpPr>
          <p:spPr>
            <a:xfrm>
              <a:off x="2716323" y="4844116"/>
              <a:ext cx="2968625" cy="460375"/>
            </a:xfrm>
            <a:prstGeom prst="rect">
              <a:avLst/>
            </a:prstGeom>
            <a:noFill/>
          </p:spPr>
          <p:txBody>
            <a:bodyPr wrap="square" rtlCol="0">
              <a:spAutoFit/>
            </a:bodyPr>
            <a:lstStyle/>
            <a:p>
              <a:r>
                <a:rPr lang="en-US" altLang="zh-CN" sz="2400" dirty="0" err="1" smtClean="0">
                  <a:latin typeface="+mj-ea"/>
                  <a:ea typeface="+mj-ea"/>
                </a:rPr>
                <a:t>ResNet</a:t>
              </a:r>
              <a:endParaRPr lang="en-US" altLang="zh-CN" sz="2400" dirty="0">
                <a:latin typeface="+mj-ea"/>
                <a:ea typeface="+mj-ea"/>
              </a:endParaRPr>
            </a:p>
          </p:txBody>
        </p:sp>
        <p:sp>
          <p:nvSpPr>
            <p:cNvPr id="244" name="文本框 243"/>
            <p:cNvSpPr txBox="1"/>
            <p:nvPr/>
          </p:nvSpPr>
          <p:spPr>
            <a:xfrm>
              <a:off x="324617" y="2150604"/>
              <a:ext cx="607157" cy="584775"/>
            </a:xfrm>
            <a:prstGeom prst="rect">
              <a:avLst/>
            </a:prstGeom>
            <a:noFill/>
          </p:spPr>
          <p:txBody>
            <a:bodyPr wrap="square" rtlCol="0">
              <a:spAutoFit/>
            </a:bodyPr>
            <a:lstStyle/>
            <a:p>
              <a:r>
                <a:rPr lang="en-US" altLang="zh-CN" sz="3200" dirty="0">
                  <a:latin typeface="+mj-ea"/>
                  <a:ea typeface="+mj-ea"/>
                </a:rPr>
                <a:t>S</a:t>
              </a:r>
            </a:p>
          </p:txBody>
        </p:sp>
        <p:grpSp>
          <p:nvGrpSpPr>
            <p:cNvPr id="245" name="组合 244"/>
            <p:cNvGrpSpPr/>
            <p:nvPr/>
          </p:nvGrpSpPr>
          <p:grpSpPr>
            <a:xfrm>
              <a:off x="21913" y="2891037"/>
              <a:ext cx="1122690" cy="1619763"/>
              <a:chOff x="86338" y="3489778"/>
              <a:chExt cx="1257020" cy="1619763"/>
            </a:xfrm>
          </p:grpSpPr>
          <p:sp>
            <p:nvSpPr>
              <p:cNvPr id="443" name="矩形 442"/>
              <p:cNvSpPr/>
              <p:nvPr/>
            </p:nvSpPr>
            <p:spPr>
              <a:xfrm>
                <a:off x="86338" y="3489778"/>
                <a:ext cx="663485"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44" name="矩形 443"/>
              <p:cNvSpPr/>
              <p:nvPr/>
            </p:nvSpPr>
            <p:spPr>
              <a:xfrm>
                <a:off x="714848" y="4301243"/>
                <a:ext cx="628510"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
                </a:r>
                <a:endParaRPr lang="zh-CN" altLang="en-US" dirty="0"/>
              </a:p>
            </p:txBody>
          </p:sp>
          <p:sp>
            <p:nvSpPr>
              <p:cNvPr id="445" name="矩形 444"/>
              <p:cNvSpPr/>
              <p:nvPr/>
            </p:nvSpPr>
            <p:spPr>
              <a:xfrm>
                <a:off x="86338" y="4301243"/>
                <a:ext cx="628510"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446" name="矩形 445"/>
              <p:cNvSpPr/>
              <p:nvPr/>
            </p:nvSpPr>
            <p:spPr>
              <a:xfrm>
                <a:off x="714848" y="3489778"/>
                <a:ext cx="628510"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grpSp>
        <p:cxnSp>
          <p:nvCxnSpPr>
            <p:cNvPr id="246" name="直接箭头连接符 245"/>
            <p:cNvCxnSpPr/>
            <p:nvPr/>
          </p:nvCxnSpPr>
          <p:spPr>
            <a:xfrm flipV="1">
              <a:off x="1144743" y="2897525"/>
              <a:ext cx="301530" cy="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8" name="组合 247"/>
            <p:cNvGrpSpPr/>
            <p:nvPr/>
          </p:nvGrpSpPr>
          <p:grpSpPr>
            <a:xfrm>
              <a:off x="1452010" y="2657894"/>
              <a:ext cx="315873" cy="2044665"/>
              <a:chOff x="1867723" y="2698664"/>
              <a:chExt cx="315873" cy="2044665"/>
            </a:xfrm>
          </p:grpSpPr>
          <p:sp>
            <p:nvSpPr>
              <p:cNvPr id="438" name="矩形 437"/>
              <p:cNvSpPr/>
              <p:nvPr/>
            </p:nvSpPr>
            <p:spPr>
              <a:xfrm>
                <a:off x="1867723" y="2698664"/>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a:t>
                </a:r>
                <a:endParaRPr lang="zh-CN" altLang="en-US" dirty="0"/>
              </a:p>
            </p:txBody>
          </p:sp>
          <p:sp>
            <p:nvSpPr>
              <p:cNvPr id="439" name="矩形 438"/>
              <p:cNvSpPr/>
              <p:nvPr/>
            </p:nvSpPr>
            <p:spPr>
              <a:xfrm>
                <a:off x="1870921" y="3112135"/>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40" name="矩形 439"/>
              <p:cNvSpPr/>
              <p:nvPr/>
            </p:nvSpPr>
            <p:spPr>
              <a:xfrm>
                <a:off x="1883854" y="3551157"/>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441" name="矩形 440"/>
              <p:cNvSpPr/>
              <p:nvPr/>
            </p:nvSpPr>
            <p:spPr>
              <a:xfrm>
                <a:off x="1883854" y="3979121"/>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sp>
            <p:nvSpPr>
              <p:cNvPr id="442" name="矩形 441"/>
              <p:cNvSpPr/>
              <p:nvPr/>
            </p:nvSpPr>
            <p:spPr>
              <a:xfrm>
                <a:off x="1888418" y="4402563"/>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
                </a:r>
                <a:endParaRPr lang="zh-CN" altLang="en-US" dirty="0"/>
              </a:p>
            </p:txBody>
          </p:sp>
        </p:grpSp>
        <p:cxnSp>
          <p:nvCxnSpPr>
            <p:cNvPr id="249" name="直接箭头连接符 248"/>
            <p:cNvCxnSpPr/>
            <p:nvPr/>
          </p:nvCxnSpPr>
          <p:spPr>
            <a:xfrm flipV="1">
              <a:off x="1159709" y="3235453"/>
              <a:ext cx="301530" cy="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1144603" y="3700467"/>
              <a:ext cx="301530" cy="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1145104" y="4124194"/>
              <a:ext cx="301530" cy="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1157601" y="4510800"/>
              <a:ext cx="301530" cy="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a:stCxn id="438" idx="3"/>
              <a:endCxn id="447" idx="1"/>
            </p:cNvCxnSpPr>
            <p:nvPr/>
          </p:nvCxnSpPr>
          <p:spPr>
            <a:xfrm>
              <a:off x="1747188" y="2828277"/>
              <a:ext cx="486102" cy="890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a:stCxn id="439" idx="3"/>
              <a:endCxn id="447" idx="1"/>
            </p:cNvCxnSpPr>
            <p:nvPr/>
          </p:nvCxnSpPr>
          <p:spPr>
            <a:xfrm>
              <a:off x="1750386" y="3241748"/>
              <a:ext cx="482904" cy="47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a:stCxn id="440" idx="3"/>
              <a:endCxn id="447" idx="1"/>
            </p:cNvCxnSpPr>
            <p:nvPr/>
          </p:nvCxnSpPr>
          <p:spPr>
            <a:xfrm>
              <a:off x="1763319" y="3680770"/>
              <a:ext cx="469971" cy="37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a:stCxn id="441" idx="3"/>
              <a:endCxn id="447" idx="1"/>
            </p:cNvCxnSpPr>
            <p:nvPr/>
          </p:nvCxnSpPr>
          <p:spPr>
            <a:xfrm flipV="1">
              <a:off x="1763319" y="3718621"/>
              <a:ext cx="469971" cy="39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a:stCxn id="442" idx="3"/>
              <a:endCxn id="447" idx="1"/>
            </p:cNvCxnSpPr>
            <p:nvPr/>
          </p:nvCxnSpPr>
          <p:spPr>
            <a:xfrm flipV="1">
              <a:off x="1767883" y="3718621"/>
              <a:ext cx="465407" cy="813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8" name="组合 257"/>
            <p:cNvGrpSpPr/>
            <p:nvPr/>
          </p:nvGrpSpPr>
          <p:grpSpPr>
            <a:xfrm>
              <a:off x="5422857" y="1895182"/>
              <a:ext cx="1345392" cy="3682506"/>
              <a:chOff x="5138535" y="89738"/>
              <a:chExt cx="1345392" cy="3682506"/>
            </a:xfrm>
          </p:grpSpPr>
          <p:grpSp>
            <p:nvGrpSpPr>
              <p:cNvPr id="416" name="组合 415"/>
              <p:cNvGrpSpPr/>
              <p:nvPr/>
            </p:nvGrpSpPr>
            <p:grpSpPr>
              <a:xfrm>
                <a:off x="5138535" y="89738"/>
                <a:ext cx="1345392" cy="2902844"/>
                <a:chOff x="5457190" y="392227"/>
                <a:chExt cx="1277620" cy="6053455"/>
              </a:xfrm>
            </p:grpSpPr>
            <p:sp>
              <p:nvSpPr>
                <p:cNvPr id="421" name="矩形 420"/>
                <p:cNvSpPr/>
                <p:nvPr/>
              </p:nvSpPr>
              <p:spPr>
                <a:xfrm>
                  <a:off x="5457190" y="392227"/>
                  <a:ext cx="1276985" cy="60534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422" name="组合 421"/>
                <p:cNvGrpSpPr/>
                <p:nvPr/>
              </p:nvGrpSpPr>
              <p:grpSpPr>
                <a:xfrm>
                  <a:off x="5457190" y="486410"/>
                  <a:ext cx="1277620" cy="5770245"/>
                  <a:chOff x="5457190" y="486410"/>
                  <a:chExt cx="1277620" cy="5770245"/>
                </a:xfrm>
              </p:grpSpPr>
              <p:cxnSp>
                <p:nvCxnSpPr>
                  <p:cNvPr id="423" name="直接连接符 422"/>
                  <p:cNvCxnSpPr>
                    <a:stCxn id="421" idx="1"/>
                    <a:endCxn id="421" idx="3"/>
                  </p:cNvCxnSpPr>
                  <p:nvPr/>
                </p:nvCxnSpPr>
                <p:spPr>
                  <a:xfrm>
                    <a:off x="5457190" y="3418955"/>
                    <a:ext cx="1276985" cy="0"/>
                  </a:xfrm>
                  <a:prstGeom prst="line">
                    <a:avLst/>
                  </a:prstGeom>
                </p:spPr>
                <p:style>
                  <a:lnRef idx="1">
                    <a:schemeClr val="dk1"/>
                  </a:lnRef>
                  <a:fillRef idx="0">
                    <a:schemeClr val="dk1"/>
                  </a:fillRef>
                  <a:effectRef idx="0">
                    <a:schemeClr val="dk1"/>
                  </a:effectRef>
                  <a:fontRef idx="minor">
                    <a:schemeClr val="tx1"/>
                  </a:fontRef>
                </p:style>
              </p:cxnSp>
              <p:cxnSp>
                <p:nvCxnSpPr>
                  <p:cNvPr id="424" name="直接连接符 423"/>
                  <p:cNvCxnSpPr/>
                  <p:nvPr/>
                </p:nvCxnSpPr>
                <p:spPr>
                  <a:xfrm>
                    <a:off x="5457190" y="4925060"/>
                    <a:ext cx="1276985" cy="0"/>
                  </a:xfrm>
                  <a:prstGeom prst="line">
                    <a:avLst/>
                  </a:prstGeom>
                </p:spPr>
                <p:style>
                  <a:lnRef idx="1">
                    <a:schemeClr val="dk1"/>
                  </a:lnRef>
                  <a:fillRef idx="0">
                    <a:schemeClr val="dk1"/>
                  </a:fillRef>
                  <a:effectRef idx="0">
                    <a:schemeClr val="dk1"/>
                  </a:effectRef>
                  <a:fontRef idx="minor">
                    <a:schemeClr val="tx1"/>
                  </a:fontRef>
                </p:style>
              </p:cxnSp>
              <p:cxnSp>
                <p:nvCxnSpPr>
                  <p:cNvPr id="425" name="直接连接符 424"/>
                  <p:cNvCxnSpPr/>
                  <p:nvPr/>
                </p:nvCxnSpPr>
                <p:spPr>
                  <a:xfrm>
                    <a:off x="5457825" y="1805940"/>
                    <a:ext cx="1276985" cy="0"/>
                  </a:xfrm>
                  <a:prstGeom prst="line">
                    <a:avLst/>
                  </a:prstGeom>
                </p:spPr>
                <p:style>
                  <a:lnRef idx="1">
                    <a:schemeClr val="dk1"/>
                  </a:lnRef>
                  <a:fillRef idx="0">
                    <a:schemeClr val="dk1"/>
                  </a:fillRef>
                  <a:effectRef idx="0">
                    <a:schemeClr val="dk1"/>
                  </a:effectRef>
                  <a:fontRef idx="minor">
                    <a:schemeClr val="tx1"/>
                  </a:fontRef>
                </p:style>
              </p:cxnSp>
              <p:sp>
                <p:nvSpPr>
                  <p:cNvPr id="426" name="椭圆 425"/>
                  <p:cNvSpPr/>
                  <p:nvPr/>
                </p:nvSpPr>
                <p:spPr>
                  <a:xfrm>
                    <a:off x="5989955" y="486410"/>
                    <a:ext cx="250190" cy="250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椭圆 426"/>
                  <p:cNvSpPr/>
                  <p:nvPr/>
                </p:nvSpPr>
                <p:spPr>
                  <a:xfrm>
                    <a:off x="5989955" y="942340"/>
                    <a:ext cx="250190" cy="250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椭圆 427"/>
                  <p:cNvSpPr/>
                  <p:nvPr/>
                </p:nvSpPr>
                <p:spPr>
                  <a:xfrm>
                    <a:off x="5989955" y="1398270"/>
                    <a:ext cx="250190" cy="250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椭圆 428"/>
                  <p:cNvSpPr/>
                  <p:nvPr/>
                </p:nvSpPr>
                <p:spPr>
                  <a:xfrm>
                    <a:off x="5989955" y="2047875"/>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0" name="椭圆 429"/>
                  <p:cNvSpPr/>
                  <p:nvPr/>
                </p:nvSpPr>
                <p:spPr>
                  <a:xfrm>
                    <a:off x="5970270" y="3486785"/>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1" name="椭圆 430"/>
                  <p:cNvSpPr/>
                  <p:nvPr/>
                </p:nvSpPr>
                <p:spPr>
                  <a:xfrm>
                    <a:off x="5993765" y="2881630"/>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2" name="椭圆 431"/>
                  <p:cNvSpPr/>
                  <p:nvPr/>
                </p:nvSpPr>
                <p:spPr>
                  <a:xfrm>
                    <a:off x="5989955" y="2465070"/>
                    <a:ext cx="250190" cy="25019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3" name="椭圆 432"/>
                  <p:cNvSpPr/>
                  <p:nvPr/>
                </p:nvSpPr>
                <p:spPr>
                  <a:xfrm>
                    <a:off x="5970270" y="4414520"/>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4" name="椭圆 433"/>
                  <p:cNvSpPr/>
                  <p:nvPr/>
                </p:nvSpPr>
                <p:spPr>
                  <a:xfrm>
                    <a:off x="5970270" y="3950970"/>
                    <a:ext cx="250190" cy="2501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5" name="椭圆 434"/>
                  <p:cNvSpPr/>
                  <p:nvPr/>
                </p:nvSpPr>
                <p:spPr>
                  <a:xfrm>
                    <a:off x="5993765" y="521017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6" name="椭圆 435"/>
                  <p:cNvSpPr/>
                  <p:nvPr/>
                </p:nvSpPr>
                <p:spPr>
                  <a:xfrm>
                    <a:off x="5989955" y="558990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7" name="椭圆 436"/>
                  <p:cNvSpPr/>
                  <p:nvPr/>
                </p:nvSpPr>
                <p:spPr>
                  <a:xfrm>
                    <a:off x="5993765" y="6006465"/>
                    <a:ext cx="250190" cy="2501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sp>
            <p:nvSpPr>
              <p:cNvPr id="417" name="矩形 416"/>
              <p:cNvSpPr/>
              <p:nvPr/>
            </p:nvSpPr>
            <p:spPr>
              <a:xfrm>
                <a:off x="5138535" y="2938630"/>
                <a:ext cx="1344723" cy="8336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椭圆 417"/>
              <p:cNvSpPr/>
              <p:nvPr/>
            </p:nvSpPr>
            <p:spPr>
              <a:xfrm>
                <a:off x="5678832" y="3037746"/>
                <a:ext cx="263461" cy="109668"/>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9" name="椭圆 418"/>
              <p:cNvSpPr/>
              <p:nvPr/>
            </p:nvSpPr>
            <p:spPr>
              <a:xfrm>
                <a:off x="5678831" y="3219743"/>
                <a:ext cx="263461" cy="119974"/>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0" name="椭圆 419"/>
              <p:cNvSpPr/>
              <p:nvPr/>
            </p:nvSpPr>
            <p:spPr>
              <a:xfrm>
                <a:off x="5699560" y="3445381"/>
                <a:ext cx="263461" cy="119974"/>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cxnSp>
          <p:nvCxnSpPr>
            <p:cNvPr id="259" name="直接箭头连接符 258"/>
            <p:cNvCxnSpPr/>
            <p:nvPr/>
          </p:nvCxnSpPr>
          <p:spPr>
            <a:xfrm flipV="1">
              <a:off x="4755416" y="2218967"/>
              <a:ext cx="666657" cy="1517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4751169" y="2967354"/>
              <a:ext cx="686410" cy="751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a:stCxn id="447" idx="3"/>
            </p:cNvCxnSpPr>
            <p:nvPr/>
          </p:nvCxnSpPr>
          <p:spPr>
            <a:xfrm flipV="1">
              <a:off x="4738255" y="3682865"/>
              <a:ext cx="652576" cy="3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a:stCxn id="447" idx="3"/>
            </p:cNvCxnSpPr>
            <p:nvPr/>
          </p:nvCxnSpPr>
          <p:spPr>
            <a:xfrm>
              <a:off x="4738255" y="3718621"/>
              <a:ext cx="652576" cy="64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447" idx="3"/>
              <a:endCxn id="417" idx="1"/>
            </p:cNvCxnSpPr>
            <p:nvPr/>
          </p:nvCxnSpPr>
          <p:spPr>
            <a:xfrm>
              <a:off x="4738255" y="3718621"/>
              <a:ext cx="684602" cy="144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文本框 293"/>
            <p:cNvSpPr txBox="1"/>
            <p:nvPr/>
          </p:nvSpPr>
          <p:spPr>
            <a:xfrm>
              <a:off x="4800631" y="2526360"/>
              <a:ext cx="197742" cy="338554"/>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5" name="文本框 294"/>
            <p:cNvSpPr txBox="1"/>
            <p:nvPr/>
          </p:nvSpPr>
          <p:spPr>
            <a:xfrm>
              <a:off x="5105431" y="3343798"/>
              <a:ext cx="197742" cy="338554"/>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6" name="文本框 295"/>
            <p:cNvSpPr txBox="1"/>
            <p:nvPr/>
          </p:nvSpPr>
          <p:spPr>
            <a:xfrm>
              <a:off x="5105431" y="2831160"/>
              <a:ext cx="197742" cy="338554"/>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7" name="文本框 296"/>
            <p:cNvSpPr txBox="1"/>
            <p:nvPr/>
          </p:nvSpPr>
          <p:spPr>
            <a:xfrm>
              <a:off x="5119270" y="3899030"/>
              <a:ext cx="197742" cy="338554"/>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sp>
          <p:nvSpPr>
            <p:cNvPr id="298" name="文本框 297"/>
            <p:cNvSpPr txBox="1"/>
            <p:nvPr/>
          </p:nvSpPr>
          <p:spPr>
            <a:xfrm>
              <a:off x="4854160" y="4507626"/>
              <a:ext cx="197742" cy="338554"/>
            </a:xfrm>
            <a:prstGeom prst="rect">
              <a:avLst/>
            </a:prstGeom>
            <a:noFill/>
          </p:spPr>
          <p:txBody>
            <a:bodyPr wrap="square" rtlCol="0">
              <a:spAutoFit/>
            </a:bodyPr>
            <a:lstStyle/>
            <a:p>
              <a:r>
                <a:rPr lang="en-US" altLang="zh-CN" sz="1600" dirty="0" smtClean="0">
                  <a:latin typeface="+mj-ea"/>
                  <a:ea typeface="+mj-ea"/>
                </a:rPr>
                <a:t>1</a:t>
              </a:r>
              <a:endParaRPr lang="en-US" altLang="zh-CN" sz="1600" dirty="0">
                <a:latin typeface="+mj-ea"/>
                <a:ea typeface="+mj-ea"/>
              </a:endParaRPr>
            </a:p>
          </p:txBody>
        </p:sp>
        <p:grpSp>
          <p:nvGrpSpPr>
            <p:cNvPr id="299" name="组合 298"/>
            <p:cNvGrpSpPr/>
            <p:nvPr/>
          </p:nvGrpSpPr>
          <p:grpSpPr>
            <a:xfrm>
              <a:off x="7397019" y="2777907"/>
              <a:ext cx="2504965" cy="1893247"/>
              <a:chOff x="3980208" y="2340346"/>
              <a:chExt cx="3934690" cy="1992666"/>
            </a:xfrm>
          </p:grpSpPr>
          <p:sp>
            <p:nvSpPr>
              <p:cNvPr id="349" name="流程图: 可选过程 348"/>
              <p:cNvSpPr/>
              <p:nvPr/>
            </p:nvSpPr>
            <p:spPr>
              <a:xfrm>
                <a:off x="3980208" y="2340346"/>
                <a:ext cx="3934690" cy="19926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9" name="矩形 388"/>
              <p:cNvSpPr/>
              <p:nvPr/>
            </p:nvSpPr>
            <p:spPr>
              <a:xfrm>
                <a:off x="4145191" y="2561902"/>
                <a:ext cx="606744" cy="6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389"/>
              <p:cNvSpPr/>
              <p:nvPr/>
            </p:nvSpPr>
            <p:spPr>
              <a:xfrm>
                <a:off x="4189628" y="2622229"/>
                <a:ext cx="594996" cy="5683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1" name="矩形 390"/>
              <p:cNvSpPr/>
              <p:nvPr/>
            </p:nvSpPr>
            <p:spPr>
              <a:xfrm>
                <a:off x="4253865" y="2703830"/>
                <a:ext cx="516255" cy="406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2" name="矩形 391"/>
              <p:cNvSpPr/>
              <p:nvPr/>
            </p:nvSpPr>
            <p:spPr>
              <a:xfrm>
                <a:off x="4281805" y="2747008"/>
                <a:ext cx="615315" cy="4902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93" name="矩形 392"/>
              <p:cNvSpPr/>
              <p:nvPr/>
            </p:nvSpPr>
            <p:spPr>
              <a:xfrm>
                <a:off x="4408805" y="2856228"/>
                <a:ext cx="742315" cy="63500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94" name="矩形 393"/>
              <p:cNvSpPr/>
              <p:nvPr/>
            </p:nvSpPr>
            <p:spPr>
              <a:xfrm>
                <a:off x="4480560" y="2922902"/>
                <a:ext cx="797560" cy="69532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95" name="矩形 394"/>
              <p:cNvSpPr/>
              <p:nvPr/>
            </p:nvSpPr>
            <p:spPr>
              <a:xfrm>
                <a:off x="4598033" y="3033394"/>
                <a:ext cx="807087" cy="71183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96" name="矩形 395"/>
              <p:cNvSpPr/>
              <p:nvPr/>
            </p:nvSpPr>
            <p:spPr>
              <a:xfrm>
                <a:off x="4706620" y="3084830"/>
                <a:ext cx="952500" cy="9144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97" name="矩形 396"/>
              <p:cNvSpPr/>
              <p:nvPr/>
            </p:nvSpPr>
            <p:spPr>
              <a:xfrm>
                <a:off x="4825365" y="3188334"/>
                <a:ext cx="960755" cy="9378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398" name="组合 397"/>
              <p:cNvGrpSpPr/>
              <p:nvPr/>
            </p:nvGrpSpPr>
            <p:grpSpPr>
              <a:xfrm>
                <a:off x="6316048" y="2501582"/>
                <a:ext cx="1471275" cy="1622612"/>
                <a:chOff x="6795128" y="2671452"/>
                <a:chExt cx="1471275" cy="1622612"/>
              </a:xfrm>
            </p:grpSpPr>
            <p:sp>
              <p:nvSpPr>
                <p:cNvPr id="403" name="矩形 402"/>
                <p:cNvSpPr/>
                <p:nvPr/>
              </p:nvSpPr>
              <p:spPr>
                <a:xfrm>
                  <a:off x="6795128" y="2671452"/>
                  <a:ext cx="638810" cy="509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4" name="组合 403"/>
                <p:cNvGrpSpPr/>
                <p:nvPr/>
              </p:nvGrpSpPr>
              <p:grpSpPr>
                <a:xfrm>
                  <a:off x="6897629" y="2719928"/>
                  <a:ext cx="1368774" cy="1574136"/>
                  <a:chOff x="7566716" y="2300114"/>
                  <a:chExt cx="1368774" cy="1574136"/>
                </a:xfrm>
              </p:grpSpPr>
              <p:sp>
                <p:nvSpPr>
                  <p:cNvPr id="405" name="矩形 404"/>
                  <p:cNvSpPr/>
                  <p:nvPr/>
                </p:nvSpPr>
                <p:spPr>
                  <a:xfrm>
                    <a:off x="7566716" y="2300114"/>
                    <a:ext cx="554413" cy="57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p:cNvSpPr/>
                  <p:nvPr/>
                </p:nvSpPr>
                <p:spPr>
                  <a:xfrm>
                    <a:off x="7636476" y="2379865"/>
                    <a:ext cx="511810" cy="4707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7" name="矩形 406"/>
                  <p:cNvSpPr/>
                  <p:nvPr/>
                </p:nvSpPr>
                <p:spPr>
                  <a:xfrm>
                    <a:off x="7704713" y="2419422"/>
                    <a:ext cx="452120" cy="4769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8" name="矩形 407"/>
                  <p:cNvSpPr/>
                  <p:nvPr/>
                </p:nvSpPr>
                <p:spPr>
                  <a:xfrm>
                    <a:off x="7771797" y="2533744"/>
                    <a:ext cx="511810" cy="4618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09" name="矩形 408"/>
                  <p:cNvSpPr/>
                  <p:nvPr/>
                </p:nvSpPr>
                <p:spPr>
                  <a:xfrm>
                    <a:off x="7829183" y="2617701"/>
                    <a:ext cx="579120" cy="5607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0" name="矩形 409"/>
                  <p:cNvSpPr/>
                  <p:nvPr/>
                </p:nvSpPr>
                <p:spPr>
                  <a:xfrm>
                    <a:off x="7901940" y="2691549"/>
                    <a:ext cx="673273" cy="4967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1" name="矩形 410"/>
                  <p:cNvSpPr/>
                  <p:nvPr/>
                </p:nvSpPr>
                <p:spPr>
                  <a:xfrm>
                    <a:off x="7992744" y="2807335"/>
                    <a:ext cx="742316" cy="55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12" name="矩形 411"/>
                  <p:cNvSpPr/>
                  <p:nvPr/>
                </p:nvSpPr>
                <p:spPr>
                  <a:xfrm>
                    <a:off x="8066174" y="2957830"/>
                    <a:ext cx="795886" cy="5353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3" name="矩形 412"/>
                  <p:cNvSpPr/>
                  <p:nvPr/>
                </p:nvSpPr>
                <p:spPr>
                  <a:xfrm>
                    <a:off x="8160327" y="2976996"/>
                    <a:ext cx="775163" cy="643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p:cNvSpPr/>
                  <p:nvPr/>
                </p:nvSpPr>
                <p:spPr>
                  <a:xfrm>
                    <a:off x="8224752" y="3145790"/>
                    <a:ext cx="695266" cy="6013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15" name="矩形 414"/>
                  <p:cNvSpPr/>
                  <p:nvPr/>
                </p:nvSpPr>
                <p:spPr>
                  <a:xfrm>
                    <a:off x="8320175" y="3264650"/>
                    <a:ext cx="6153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9" name="矩形 398"/>
              <p:cNvSpPr/>
              <p:nvPr/>
            </p:nvSpPr>
            <p:spPr>
              <a:xfrm>
                <a:off x="5266055" y="3491230"/>
                <a:ext cx="421005" cy="394335"/>
              </a:xfrm>
              <a:prstGeom prst="rect">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0" name="矩形 399"/>
              <p:cNvSpPr/>
              <p:nvPr/>
            </p:nvSpPr>
            <p:spPr>
              <a:xfrm>
                <a:off x="5384800" y="3609340"/>
                <a:ext cx="1841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1" name="直接连接符 400"/>
              <p:cNvCxnSpPr>
                <a:endCxn id="415" idx="1"/>
              </p:cNvCxnSpPr>
              <p:nvPr/>
            </p:nvCxnSpPr>
            <p:spPr>
              <a:xfrm flipV="1">
                <a:off x="5672906" y="3819394"/>
                <a:ext cx="1499102" cy="703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2" name="直接连接符 401"/>
              <p:cNvCxnSpPr>
                <a:stCxn id="399" idx="0"/>
                <a:endCxn id="405" idx="1"/>
              </p:cNvCxnSpPr>
              <p:nvPr/>
            </p:nvCxnSpPr>
            <p:spPr>
              <a:xfrm flipV="1">
                <a:off x="5476558" y="2839836"/>
                <a:ext cx="941991" cy="651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0" name="直接箭头连接符 299"/>
            <p:cNvCxnSpPr>
              <a:stCxn id="349" idx="1"/>
            </p:cNvCxnSpPr>
            <p:nvPr/>
          </p:nvCxnSpPr>
          <p:spPr>
            <a:xfrm flipH="1" flipV="1">
              <a:off x="6787572" y="2278956"/>
              <a:ext cx="609447" cy="144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a:stCxn id="349" idx="1"/>
            </p:cNvCxnSpPr>
            <p:nvPr/>
          </p:nvCxnSpPr>
          <p:spPr>
            <a:xfrm flipH="1" flipV="1">
              <a:off x="6742497" y="3039815"/>
              <a:ext cx="654522" cy="684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a:stCxn id="349" idx="1"/>
            </p:cNvCxnSpPr>
            <p:nvPr/>
          </p:nvCxnSpPr>
          <p:spPr>
            <a:xfrm flipH="1">
              <a:off x="6787572" y="3724531"/>
              <a:ext cx="609447" cy="2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a:stCxn id="349" idx="1"/>
            </p:cNvCxnSpPr>
            <p:nvPr/>
          </p:nvCxnSpPr>
          <p:spPr>
            <a:xfrm flipH="1">
              <a:off x="6742497" y="3724531"/>
              <a:ext cx="654522" cy="719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直接箭头连接符 303"/>
            <p:cNvCxnSpPr>
              <a:stCxn id="349" idx="1"/>
              <a:endCxn id="417" idx="3"/>
            </p:cNvCxnSpPr>
            <p:nvPr/>
          </p:nvCxnSpPr>
          <p:spPr>
            <a:xfrm flipH="1">
              <a:off x="6767580" y="3724531"/>
              <a:ext cx="629439" cy="143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5" name="文本框 304"/>
                <p:cNvSpPr txBox="1"/>
                <p:nvPr/>
              </p:nvSpPr>
              <p:spPr>
                <a:xfrm>
                  <a:off x="7026050" y="2350569"/>
                  <a:ext cx="426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1</m:t>
                            </m:r>
                          </m:sub>
                        </m:sSub>
                      </m:oMath>
                    </m:oMathPara>
                  </a14:m>
                  <a:endParaRPr lang="en-US" altLang="zh-CN" sz="1600" dirty="0">
                    <a:latin typeface="+mj-ea"/>
                    <a:ea typeface="+mj-ea"/>
                  </a:endParaRPr>
                </a:p>
              </p:txBody>
            </p:sp>
          </mc:Choice>
          <mc:Fallback xmlns="">
            <p:sp>
              <p:nvSpPr>
                <p:cNvPr id="305" name="文本框 304"/>
                <p:cNvSpPr txBox="1">
                  <a:spLocks noRot="1" noChangeAspect="1" noMove="1" noResize="1" noEditPoints="1" noAdjustHandles="1" noChangeArrowheads="1" noChangeShapeType="1" noTextEdit="1"/>
                </p:cNvSpPr>
                <p:nvPr/>
              </p:nvSpPr>
              <p:spPr>
                <a:xfrm>
                  <a:off x="7026050" y="2350569"/>
                  <a:ext cx="426132" cy="338554"/>
                </a:xfrm>
                <a:prstGeom prst="rect">
                  <a:avLst/>
                </a:prstGeom>
                <a:blipFill>
                  <a:blip r:embed="rId3"/>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6" name="文本框 305"/>
                <p:cNvSpPr txBox="1"/>
                <p:nvPr/>
              </p:nvSpPr>
              <p:spPr>
                <a:xfrm>
                  <a:off x="6777116" y="3820412"/>
                  <a:ext cx="426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4</m:t>
                            </m:r>
                          </m:sub>
                        </m:sSub>
                      </m:oMath>
                    </m:oMathPara>
                  </a14:m>
                  <a:endParaRPr lang="en-US" altLang="zh-CN" sz="1600" dirty="0">
                    <a:latin typeface="+mj-ea"/>
                    <a:ea typeface="+mj-ea"/>
                  </a:endParaRPr>
                </a:p>
              </p:txBody>
            </p:sp>
          </mc:Choice>
          <mc:Fallback xmlns="">
            <p:sp>
              <p:nvSpPr>
                <p:cNvPr id="306" name="文本框 305"/>
                <p:cNvSpPr txBox="1">
                  <a:spLocks noRot="1" noChangeAspect="1" noMove="1" noResize="1" noEditPoints="1" noAdjustHandles="1" noChangeArrowheads="1" noChangeShapeType="1" noTextEdit="1"/>
                </p:cNvSpPr>
                <p:nvPr/>
              </p:nvSpPr>
              <p:spPr>
                <a:xfrm>
                  <a:off x="6777116" y="3820412"/>
                  <a:ext cx="426132" cy="338554"/>
                </a:xfrm>
                <a:prstGeom prst="rect">
                  <a:avLst/>
                </a:prstGeom>
                <a:blipFill>
                  <a:blip r:embed="rId4"/>
                  <a:stretch>
                    <a:fillRect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 name="文本框 306"/>
                <p:cNvSpPr txBox="1"/>
                <p:nvPr/>
              </p:nvSpPr>
              <p:spPr>
                <a:xfrm>
                  <a:off x="6790778" y="2792598"/>
                  <a:ext cx="426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2</m:t>
                            </m:r>
                          </m:sub>
                        </m:sSub>
                      </m:oMath>
                    </m:oMathPara>
                  </a14:m>
                  <a:endParaRPr lang="en-US" altLang="zh-CN" sz="1600" dirty="0">
                    <a:latin typeface="+mj-ea"/>
                    <a:ea typeface="+mj-ea"/>
                  </a:endParaRPr>
                </a:p>
              </p:txBody>
            </p:sp>
          </mc:Choice>
          <mc:Fallback xmlns="">
            <p:sp>
              <p:nvSpPr>
                <p:cNvPr id="307" name="文本框 306"/>
                <p:cNvSpPr txBox="1">
                  <a:spLocks noRot="1" noChangeAspect="1" noMove="1" noResize="1" noEditPoints="1" noAdjustHandles="1" noChangeArrowheads="1" noChangeShapeType="1" noTextEdit="1"/>
                </p:cNvSpPr>
                <p:nvPr/>
              </p:nvSpPr>
              <p:spPr>
                <a:xfrm>
                  <a:off x="6790778" y="2792598"/>
                  <a:ext cx="426132" cy="338554"/>
                </a:xfrm>
                <a:prstGeom prst="rect">
                  <a:avLst/>
                </a:prstGeom>
                <a:blipFill>
                  <a:blip r:embed="rId5"/>
                  <a:stretch>
                    <a:fillRect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8" name="文本框 307"/>
                <p:cNvSpPr txBox="1"/>
                <p:nvPr/>
              </p:nvSpPr>
              <p:spPr>
                <a:xfrm>
                  <a:off x="6650735" y="3292950"/>
                  <a:ext cx="426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3</m:t>
                            </m:r>
                          </m:sub>
                        </m:sSub>
                      </m:oMath>
                    </m:oMathPara>
                  </a14:m>
                  <a:endParaRPr lang="en-US" altLang="zh-CN" sz="1600" dirty="0">
                    <a:latin typeface="+mj-ea"/>
                    <a:ea typeface="+mj-ea"/>
                  </a:endParaRPr>
                </a:p>
              </p:txBody>
            </p:sp>
          </mc:Choice>
          <mc:Fallback xmlns="">
            <p:sp>
              <p:nvSpPr>
                <p:cNvPr id="308" name="文本框 307"/>
                <p:cNvSpPr txBox="1">
                  <a:spLocks noRot="1" noChangeAspect="1" noMove="1" noResize="1" noEditPoints="1" noAdjustHandles="1" noChangeArrowheads="1" noChangeShapeType="1" noTextEdit="1"/>
                </p:cNvSpPr>
                <p:nvPr/>
              </p:nvSpPr>
              <p:spPr>
                <a:xfrm>
                  <a:off x="6650735" y="3292950"/>
                  <a:ext cx="426132" cy="338554"/>
                </a:xfrm>
                <a:prstGeom prst="rect">
                  <a:avLst/>
                </a:prstGeom>
                <a:blipFill>
                  <a:blip r:embed="rId6"/>
                  <a:stretch>
                    <a:fillRect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9" name="文本框 308"/>
                <p:cNvSpPr txBox="1"/>
                <p:nvPr/>
              </p:nvSpPr>
              <p:spPr>
                <a:xfrm>
                  <a:off x="6886318" y="4783581"/>
                  <a:ext cx="42613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mj-ea"/>
                              </a:rPr>
                            </m:ctrlPr>
                          </m:sSubPr>
                          <m:e>
                            <m:r>
                              <a:rPr lang="zh-CN" altLang="en-US" sz="1600" i="1" dirty="0" smtClean="0">
                                <a:latin typeface="Cambria Math" panose="02040503050406030204" pitchFamily="18" charset="0"/>
                                <a:ea typeface="+mj-ea"/>
                              </a:rPr>
                              <m:t>𝛽</m:t>
                            </m:r>
                          </m:e>
                          <m:sub>
                            <m:r>
                              <a:rPr lang="en-US" altLang="zh-CN" sz="1600" b="0" i="1" dirty="0" smtClean="0">
                                <a:latin typeface="Cambria Math" panose="02040503050406030204" pitchFamily="18" charset="0"/>
                                <a:ea typeface="+mj-ea"/>
                              </a:rPr>
                              <m:t>5</m:t>
                            </m:r>
                          </m:sub>
                        </m:sSub>
                      </m:oMath>
                    </m:oMathPara>
                  </a14:m>
                  <a:endParaRPr lang="en-US" altLang="zh-CN" sz="1600" dirty="0">
                    <a:latin typeface="+mj-ea"/>
                    <a:ea typeface="+mj-ea"/>
                  </a:endParaRPr>
                </a:p>
              </p:txBody>
            </p:sp>
          </mc:Choice>
          <mc:Fallback xmlns="">
            <p:sp>
              <p:nvSpPr>
                <p:cNvPr id="309" name="文本框 308"/>
                <p:cNvSpPr txBox="1">
                  <a:spLocks noRot="1" noChangeAspect="1" noMove="1" noResize="1" noEditPoints="1" noAdjustHandles="1" noChangeArrowheads="1" noChangeShapeType="1" noTextEdit="1"/>
                </p:cNvSpPr>
                <p:nvPr/>
              </p:nvSpPr>
              <p:spPr>
                <a:xfrm>
                  <a:off x="6886318" y="4783581"/>
                  <a:ext cx="426132" cy="338554"/>
                </a:xfrm>
                <a:prstGeom prst="rect">
                  <a:avLst/>
                </a:prstGeom>
                <a:blipFill>
                  <a:blip r:embed="rId7"/>
                  <a:stretch>
                    <a:fillRect b="-7018"/>
                  </a:stretch>
                </a:blipFill>
              </p:spPr>
              <p:txBody>
                <a:bodyPr/>
                <a:lstStyle/>
                <a:p>
                  <a:r>
                    <a:rPr lang="zh-CN" altLang="en-US">
                      <a:noFill/>
                    </a:rPr>
                    <a:t> </a:t>
                  </a:r>
                </a:p>
              </p:txBody>
            </p:sp>
          </mc:Fallback>
        </mc:AlternateContent>
        <p:grpSp>
          <p:nvGrpSpPr>
            <p:cNvPr id="318" name="组合 317"/>
            <p:cNvGrpSpPr/>
            <p:nvPr/>
          </p:nvGrpSpPr>
          <p:grpSpPr>
            <a:xfrm>
              <a:off x="10946347" y="2874421"/>
              <a:ext cx="1122690" cy="1619763"/>
              <a:chOff x="86338" y="3489778"/>
              <a:chExt cx="1257020" cy="1619763"/>
            </a:xfrm>
          </p:grpSpPr>
          <p:sp>
            <p:nvSpPr>
              <p:cNvPr id="345" name="矩形 344"/>
              <p:cNvSpPr/>
              <p:nvPr/>
            </p:nvSpPr>
            <p:spPr>
              <a:xfrm>
                <a:off x="86338" y="3489778"/>
                <a:ext cx="663485"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46" name="矩形 345"/>
              <p:cNvSpPr/>
              <p:nvPr/>
            </p:nvSpPr>
            <p:spPr>
              <a:xfrm>
                <a:off x="714848" y="4301243"/>
                <a:ext cx="628510"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
                </a:r>
                <a:endParaRPr lang="zh-CN" altLang="en-US" dirty="0"/>
              </a:p>
            </p:txBody>
          </p:sp>
          <p:sp>
            <p:nvSpPr>
              <p:cNvPr id="347" name="矩形 346"/>
              <p:cNvSpPr/>
              <p:nvPr/>
            </p:nvSpPr>
            <p:spPr>
              <a:xfrm>
                <a:off x="86338" y="4301243"/>
                <a:ext cx="628510"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348" name="矩形 347"/>
              <p:cNvSpPr/>
              <p:nvPr/>
            </p:nvSpPr>
            <p:spPr>
              <a:xfrm>
                <a:off x="714848" y="3489778"/>
                <a:ext cx="628510" cy="808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grpSp>
        <p:grpSp>
          <p:nvGrpSpPr>
            <p:cNvPr id="319" name="组合 318"/>
            <p:cNvGrpSpPr/>
            <p:nvPr/>
          </p:nvGrpSpPr>
          <p:grpSpPr>
            <a:xfrm>
              <a:off x="10262725" y="2699409"/>
              <a:ext cx="315873" cy="2044665"/>
              <a:chOff x="1867723" y="2698664"/>
              <a:chExt cx="315873" cy="2044665"/>
            </a:xfrm>
          </p:grpSpPr>
          <p:sp>
            <p:nvSpPr>
              <p:cNvPr id="340" name="矩形 339"/>
              <p:cNvSpPr/>
              <p:nvPr/>
            </p:nvSpPr>
            <p:spPr>
              <a:xfrm>
                <a:off x="1867723" y="2698664"/>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a:t>
                </a:r>
                <a:endParaRPr lang="zh-CN" altLang="en-US" dirty="0"/>
              </a:p>
            </p:txBody>
          </p:sp>
          <p:sp>
            <p:nvSpPr>
              <p:cNvPr id="341" name="矩形 340"/>
              <p:cNvSpPr/>
              <p:nvPr/>
            </p:nvSpPr>
            <p:spPr>
              <a:xfrm>
                <a:off x="1870921" y="3112135"/>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342" name="矩形 341"/>
              <p:cNvSpPr/>
              <p:nvPr/>
            </p:nvSpPr>
            <p:spPr>
              <a:xfrm>
                <a:off x="1883854" y="3551157"/>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a:t>
                </a:r>
                <a:endParaRPr lang="zh-CN" altLang="en-US" dirty="0"/>
              </a:p>
            </p:txBody>
          </p:sp>
          <p:sp>
            <p:nvSpPr>
              <p:cNvPr id="343" name="矩形 342"/>
              <p:cNvSpPr/>
              <p:nvPr/>
            </p:nvSpPr>
            <p:spPr>
              <a:xfrm>
                <a:off x="1883854" y="3979121"/>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B</a:t>
                </a:r>
                <a:endParaRPr lang="zh-CN" altLang="en-US" dirty="0"/>
              </a:p>
            </p:txBody>
          </p:sp>
          <p:sp>
            <p:nvSpPr>
              <p:cNvPr id="344" name="矩形 343"/>
              <p:cNvSpPr/>
              <p:nvPr/>
            </p:nvSpPr>
            <p:spPr>
              <a:xfrm>
                <a:off x="1888418" y="4402563"/>
                <a:ext cx="295178" cy="340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a:t>
                </a:r>
                <a:endParaRPr lang="zh-CN" altLang="en-US" dirty="0"/>
              </a:p>
            </p:txBody>
          </p:sp>
        </p:grpSp>
        <p:cxnSp>
          <p:nvCxnSpPr>
            <p:cNvPr id="320" name="直接箭头连接符 319"/>
            <p:cNvCxnSpPr/>
            <p:nvPr/>
          </p:nvCxnSpPr>
          <p:spPr>
            <a:xfrm flipH="1">
              <a:off x="10521932" y="2901571"/>
              <a:ext cx="410175" cy="4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a:stCxn id="345" idx="1"/>
              <a:endCxn id="341" idx="3"/>
            </p:cNvCxnSpPr>
            <p:nvPr/>
          </p:nvCxnSpPr>
          <p:spPr>
            <a:xfrm flipH="1">
              <a:off x="10561101" y="3278570"/>
              <a:ext cx="385246" cy="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a:endCxn id="342" idx="3"/>
            </p:cNvCxnSpPr>
            <p:nvPr/>
          </p:nvCxnSpPr>
          <p:spPr>
            <a:xfrm flipH="1">
              <a:off x="10574034" y="3717859"/>
              <a:ext cx="379599" cy="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H="1">
              <a:off x="10537219" y="4083445"/>
              <a:ext cx="379599" cy="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4" name="直接箭头连接符 323"/>
            <p:cNvCxnSpPr/>
            <p:nvPr/>
          </p:nvCxnSpPr>
          <p:spPr>
            <a:xfrm flipH="1">
              <a:off x="10593124" y="4494184"/>
              <a:ext cx="379599" cy="4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a:stCxn id="340" idx="1"/>
              <a:endCxn id="349" idx="3"/>
            </p:cNvCxnSpPr>
            <p:nvPr/>
          </p:nvCxnSpPr>
          <p:spPr>
            <a:xfrm flipH="1">
              <a:off x="9901984" y="2869792"/>
              <a:ext cx="360741" cy="85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a:stCxn id="341" idx="1"/>
              <a:endCxn id="349" idx="3"/>
            </p:cNvCxnSpPr>
            <p:nvPr/>
          </p:nvCxnSpPr>
          <p:spPr>
            <a:xfrm flipH="1">
              <a:off x="9901984" y="3283263"/>
              <a:ext cx="363939" cy="441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a:stCxn id="342" idx="1"/>
              <a:endCxn id="349" idx="3"/>
            </p:cNvCxnSpPr>
            <p:nvPr/>
          </p:nvCxnSpPr>
          <p:spPr>
            <a:xfrm flipH="1">
              <a:off x="9901984" y="3722285"/>
              <a:ext cx="376872" cy="2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a:stCxn id="343" idx="1"/>
              <a:endCxn id="349" idx="3"/>
            </p:cNvCxnSpPr>
            <p:nvPr/>
          </p:nvCxnSpPr>
          <p:spPr>
            <a:xfrm flipH="1" flipV="1">
              <a:off x="9901984" y="3724531"/>
              <a:ext cx="376872" cy="42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a:stCxn id="344" idx="1"/>
              <a:endCxn id="349" idx="3"/>
            </p:cNvCxnSpPr>
            <p:nvPr/>
          </p:nvCxnSpPr>
          <p:spPr>
            <a:xfrm flipH="1" flipV="1">
              <a:off x="9901984" y="3724531"/>
              <a:ext cx="381436" cy="849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8" name="文本框 337"/>
            <p:cNvSpPr txBox="1"/>
            <p:nvPr/>
          </p:nvSpPr>
          <p:spPr>
            <a:xfrm>
              <a:off x="7624499" y="4843491"/>
              <a:ext cx="2968625" cy="460375"/>
            </a:xfrm>
            <a:prstGeom prst="rect">
              <a:avLst/>
            </a:prstGeom>
            <a:noFill/>
          </p:spPr>
          <p:txBody>
            <a:bodyPr wrap="square" rtlCol="0">
              <a:spAutoFit/>
            </a:bodyPr>
            <a:lstStyle/>
            <a:p>
              <a:r>
                <a:rPr lang="en-US" altLang="zh-CN" sz="2400" dirty="0" err="1">
                  <a:latin typeface="+mj-ea"/>
                </a:rPr>
                <a:t>ResNet</a:t>
              </a:r>
              <a:endParaRPr lang="en-US" altLang="zh-CN" sz="2400" dirty="0">
                <a:latin typeface="+mj-ea"/>
              </a:endParaRPr>
            </a:p>
          </p:txBody>
        </p:sp>
        <p:sp>
          <p:nvSpPr>
            <p:cNvPr id="339" name="文本框 338"/>
            <p:cNvSpPr txBox="1"/>
            <p:nvPr/>
          </p:nvSpPr>
          <p:spPr>
            <a:xfrm>
              <a:off x="11243594" y="2060321"/>
              <a:ext cx="712879" cy="584775"/>
            </a:xfrm>
            <a:prstGeom prst="rect">
              <a:avLst/>
            </a:prstGeom>
            <a:noFill/>
          </p:spPr>
          <p:txBody>
            <a:bodyPr wrap="square" rtlCol="0">
              <a:spAutoFit/>
            </a:bodyPr>
            <a:lstStyle/>
            <a:p>
              <a:r>
                <a:rPr lang="en-US" altLang="zh-CN" sz="3200" dirty="0">
                  <a:latin typeface="+mj-ea"/>
                  <a:ea typeface="+mj-ea"/>
                </a:rPr>
                <a:t>S</a:t>
              </a:r>
            </a:p>
          </p:txBody>
        </p:sp>
      </p:grpSp>
      <p:sp>
        <p:nvSpPr>
          <p:cNvPr id="475" name="文本框 474"/>
          <p:cNvSpPr txBox="1"/>
          <p:nvPr/>
        </p:nvSpPr>
        <p:spPr>
          <a:xfrm>
            <a:off x="3111753" y="1200319"/>
            <a:ext cx="1035106" cy="584775"/>
          </a:xfrm>
          <a:prstGeom prst="rect">
            <a:avLst/>
          </a:prstGeom>
          <a:noFill/>
        </p:spPr>
        <p:txBody>
          <a:bodyPr wrap="square" rtlCol="0">
            <a:spAutoFit/>
          </a:bodyPr>
          <a:lstStyle/>
          <a:p>
            <a:r>
              <a:rPr lang="en-US" altLang="zh-CN" sz="3200" dirty="0" smtClean="0">
                <a:latin typeface="+mj-ea"/>
                <a:ea typeface="+mj-ea"/>
              </a:rPr>
              <a:t>SPM</a:t>
            </a:r>
            <a:endParaRPr lang="en-US" altLang="zh-CN" sz="3200" dirty="0">
              <a:latin typeface="+mj-ea"/>
              <a:ea typeface="+mj-ea"/>
            </a:endParaRPr>
          </a:p>
        </p:txBody>
      </p:sp>
      <p:sp>
        <p:nvSpPr>
          <p:cNvPr id="476" name="文本框 475"/>
          <p:cNvSpPr txBox="1"/>
          <p:nvPr/>
        </p:nvSpPr>
        <p:spPr>
          <a:xfrm>
            <a:off x="7863421" y="1178963"/>
            <a:ext cx="1668362" cy="584775"/>
          </a:xfrm>
          <a:prstGeom prst="rect">
            <a:avLst/>
          </a:prstGeom>
          <a:noFill/>
        </p:spPr>
        <p:txBody>
          <a:bodyPr wrap="square" rtlCol="0">
            <a:spAutoFit/>
          </a:bodyPr>
          <a:lstStyle/>
          <a:p>
            <a:r>
              <a:rPr lang="en-US" altLang="zh-CN" sz="3200" dirty="0" smtClean="0">
                <a:latin typeface="+mj-ea"/>
                <a:ea typeface="+mj-ea"/>
              </a:rPr>
              <a:t>WSPM</a:t>
            </a:r>
            <a:endParaRPr lang="en-US" altLang="zh-CN" sz="3200" dirty="0">
              <a:latin typeface="+mj-ea"/>
              <a:ea typeface="+mj-ea"/>
            </a:endParaRPr>
          </a:p>
        </p:txBody>
      </p:sp>
    </p:spTree>
    <p:extLst>
      <p:ext uri="{BB962C8B-B14F-4D97-AF65-F5344CB8AC3E}">
        <p14:creationId xmlns:p14="http://schemas.microsoft.com/office/powerpoint/2010/main" val="17137747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508152803"/>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508152803"/>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508152803"/>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08152803"/>
  <p:tag name="MH_LIBRARY" val="GRAPHIC"/>
  <p:tag name="MH_TYPE" val="SubTitle"/>
  <p:tag name="MH_ORDER" val="1"/>
</p:tagLst>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a:solidFill>
            <a:schemeClr val="accent1"/>
          </a:solidFill>
          <a:round/>
          <a:headEnd/>
          <a:tailEnd/>
        </a:ln>
        <a:effectLst>
          <a:outerShdw blurRad="50800" dist="38100" dir="2700000" algn="tl" rotWithShape="0">
            <a:prstClr val="black">
              <a:alpha val="40000"/>
            </a:prstClr>
          </a:outerShdw>
        </a:effectLst>
        <a:scene3d>
          <a:camera prst="orthographicFront">
            <a:rot lat="10800000" lon="0" rev="0"/>
          </a:camera>
          <a:lightRig rig="threePt" dir="t"/>
        </a:scene3d>
      </a:spPr>
      <a:bodyPr wrap="none" lIns="90170" tIns="46990" rIns="90170" bIns="46990" rtlCol="0" anchor="ctr"/>
      <a:lstStyle>
        <a:defPPr algn="ct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39755</TotalTime>
  <Words>2694</Words>
  <Application>Microsoft Office PowerPoint</Application>
  <PresentationFormat>宽屏</PresentationFormat>
  <Paragraphs>437</Paragraphs>
  <Slides>40</Slides>
  <Notes>27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2" baseType="lpstr">
      <vt:lpstr>华文楷体</vt:lpstr>
      <vt:lpstr>隶书</vt:lpstr>
      <vt:lpstr>宋体</vt:lpstr>
      <vt:lpstr>微软雅黑</vt:lpstr>
      <vt:lpstr>Arial</vt:lpstr>
      <vt:lpstr>Calibri</vt:lpstr>
      <vt:lpstr>Cambria Math</vt:lpstr>
      <vt:lpstr>Consolas</vt:lpstr>
      <vt:lpstr>Times New Roman</vt:lpstr>
      <vt:lpstr>Verdana</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FuSichao</cp:lastModifiedBy>
  <cp:revision>1015</cp:revision>
  <dcterms:created xsi:type="dcterms:W3CDTF">2015-10-24T01:57:14Z</dcterms:created>
  <dcterms:modified xsi:type="dcterms:W3CDTF">2019-01-17T08:34:54Z</dcterms:modified>
</cp:coreProperties>
</file>